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30" r:id="rId25"/>
    <p:sldId id="332" r:id="rId26"/>
    <p:sldId id="279" r:id="rId27"/>
    <p:sldId id="280" r:id="rId28"/>
    <p:sldId id="331" r:id="rId29"/>
    <p:sldId id="333" r:id="rId30"/>
    <p:sldId id="281" r:id="rId31"/>
    <p:sldId id="282" r:id="rId32"/>
    <p:sldId id="283" r:id="rId33"/>
    <p:sldId id="322" r:id="rId34"/>
    <p:sldId id="284" r:id="rId35"/>
    <p:sldId id="286" r:id="rId36"/>
    <p:sldId id="285" r:id="rId37"/>
    <p:sldId id="287" r:id="rId38"/>
    <p:sldId id="288" r:id="rId39"/>
    <p:sldId id="289" r:id="rId40"/>
    <p:sldId id="292" r:id="rId41"/>
    <p:sldId id="293" r:id="rId42"/>
    <p:sldId id="290" r:id="rId43"/>
    <p:sldId id="291" r:id="rId44"/>
    <p:sldId id="310" r:id="rId45"/>
    <p:sldId id="311" r:id="rId46"/>
    <p:sldId id="312" r:id="rId47"/>
    <p:sldId id="313" r:id="rId48"/>
    <p:sldId id="314" r:id="rId49"/>
    <p:sldId id="295" r:id="rId50"/>
    <p:sldId id="296" r:id="rId51"/>
    <p:sldId id="297" r:id="rId52"/>
    <p:sldId id="294" r:id="rId53"/>
    <p:sldId id="300" r:id="rId54"/>
    <p:sldId id="298" r:id="rId55"/>
    <p:sldId id="299" r:id="rId56"/>
    <p:sldId id="329" r:id="rId57"/>
    <p:sldId id="301" r:id="rId58"/>
    <p:sldId id="302" r:id="rId59"/>
    <p:sldId id="303" r:id="rId60"/>
    <p:sldId id="305" r:id="rId61"/>
    <p:sldId id="306" r:id="rId62"/>
    <p:sldId id="308" r:id="rId63"/>
    <p:sldId id="307" r:id="rId64"/>
    <p:sldId id="309" r:id="rId65"/>
    <p:sldId id="315" r:id="rId66"/>
    <p:sldId id="316" r:id="rId67"/>
    <p:sldId id="317" r:id="rId68"/>
    <p:sldId id="318" r:id="rId69"/>
    <p:sldId id="319" r:id="rId70"/>
    <p:sldId id="321" r:id="rId71"/>
    <p:sldId id="334" r:id="rId72"/>
    <p:sldId id="323" r:id="rId73"/>
    <p:sldId id="320" r:id="rId74"/>
    <p:sldId id="325" r:id="rId75"/>
    <p:sldId id="326" r:id="rId76"/>
    <p:sldId id="327" r:id="rId77"/>
    <p:sldId id="328"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8"/>
    <p:restoredTop sz="88343"/>
  </p:normalViewPr>
  <p:slideViewPr>
    <p:cSldViewPr snapToGrid="0">
      <p:cViewPr varScale="1">
        <p:scale>
          <a:sx n="109" d="100"/>
          <a:sy n="109" d="100"/>
        </p:scale>
        <p:origin x="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A5207-4C25-BF4D-8465-37145529A716}" type="datetimeFigureOut">
              <a:rPr lang="en-US" smtClean="0"/>
              <a:t>10/10/23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F713F-36C5-664D-A2D6-09068E3965A4}" type="slidenum">
              <a:rPr lang="en-US" smtClean="0"/>
              <a:t>‹#›</a:t>
            </a:fld>
            <a:endParaRPr lang="en-US"/>
          </a:p>
        </p:txBody>
      </p:sp>
    </p:spTree>
    <p:extLst>
      <p:ext uri="{BB962C8B-B14F-4D97-AF65-F5344CB8AC3E}">
        <p14:creationId xmlns:p14="http://schemas.microsoft.com/office/powerpoint/2010/main" val="1653724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chemeClr val="tx1"/>
                </a:solidFill>
              </a:rPr>
              <a:t>Aside</a:t>
            </a:r>
            <a:r>
              <a:rPr lang="en-US" sz="1400" dirty="0">
                <a:solidFill>
                  <a:schemeClr val="tx1"/>
                </a:solidFill>
              </a:rPr>
              <a:t>: Physicists, chemists, </a:t>
            </a:r>
            <a:r>
              <a:rPr lang="en-US" sz="1400" dirty="0" err="1">
                <a:solidFill>
                  <a:schemeClr val="tx1"/>
                </a:solidFill>
              </a:rPr>
              <a:t>etc</a:t>
            </a:r>
            <a:r>
              <a:rPr lang="en-US" sz="1400" dirty="0">
                <a:solidFill>
                  <a:schemeClr val="tx1"/>
                </a:solidFill>
              </a:rPr>
              <a:t> tend to think differently about experiments:</a:t>
            </a:r>
          </a:p>
          <a:p>
            <a:pPr marL="342900" indent="-342900">
              <a:buFont typeface="Arial" panose="020B0604020202020204" pitchFamily="34" charset="0"/>
              <a:buChar char="•"/>
            </a:pPr>
            <a:r>
              <a:rPr lang="en-US" sz="1200" dirty="0">
                <a:solidFill>
                  <a:schemeClr val="tx1"/>
                </a:solidFill>
              </a:rPr>
              <a:t>The goal is typically to refute/support a hypothesis, rather than measure a causal effect.</a:t>
            </a:r>
          </a:p>
          <a:p>
            <a:pPr marL="342900" indent="-342900">
              <a:buFont typeface="Arial" panose="020B0604020202020204" pitchFamily="34" charset="0"/>
              <a:buChar char="•"/>
            </a:pPr>
            <a:r>
              <a:rPr lang="en-US" sz="1200" dirty="0">
                <a:solidFill>
                  <a:schemeClr val="tx1"/>
                </a:solidFill>
              </a:rPr>
              <a:t>Experiments need not be randomized.</a:t>
            </a:r>
          </a:p>
          <a:p>
            <a:pPr marL="342900" indent="-342900">
              <a:buFont typeface="Arial" panose="020B0604020202020204" pitchFamily="34" charset="0"/>
              <a:buChar char="•"/>
            </a:pPr>
            <a:r>
              <a:rPr lang="en-US" sz="1200" dirty="0">
                <a:solidFill>
                  <a:schemeClr val="tx1"/>
                </a:solidFill>
              </a:rPr>
              <a:t>(Of course there are exceptions)</a:t>
            </a:r>
          </a:p>
          <a:p>
            <a:endParaRPr lang="en-US" dirty="0"/>
          </a:p>
        </p:txBody>
      </p:sp>
      <p:sp>
        <p:nvSpPr>
          <p:cNvPr id="4" name="Slide Number Placeholder 3"/>
          <p:cNvSpPr>
            <a:spLocks noGrp="1"/>
          </p:cNvSpPr>
          <p:nvPr>
            <p:ph type="sldNum" sz="quarter" idx="5"/>
          </p:nvPr>
        </p:nvSpPr>
        <p:spPr/>
        <p:txBody>
          <a:bodyPr/>
          <a:lstStyle/>
          <a:p>
            <a:fld id="{DFDF713F-36C5-664D-A2D6-09068E3965A4}" type="slidenum">
              <a:rPr lang="en-US" smtClean="0"/>
              <a:t>58</a:t>
            </a:fld>
            <a:endParaRPr lang="en-US"/>
          </a:p>
        </p:txBody>
      </p:sp>
    </p:spTree>
    <p:extLst>
      <p:ext uri="{BB962C8B-B14F-4D97-AF65-F5344CB8AC3E}">
        <p14:creationId xmlns:p14="http://schemas.microsoft.com/office/powerpoint/2010/main" val="700716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BD85-A55D-83AC-B2C9-337ECE3B4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804E07-3769-E029-4D1E-F9A625C91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2CEB5E-DEA8-204B-C3BE-0BE899EB1C00}"/>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5" name="Footer Placeholder 4">
            <a:extLst>
              <a:ext uri="{FF2B5EF4-FFF2-40B4-BE49-F238E27FC236}">
                <a16:creationId xmlns:a16="http://schemas.microsoft.com/office/drawing/2014/main" id="{409BA26B-6880-C420-5F84-2A51FEE50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047FF-2F3C-CF11-D2D4-5CEFF5463F0C}"/>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373162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F934-290F-DD4B-A69C-87CDC58E6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2D2090-9E06-6CB6-4645-85A70E215F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FA9B3-CE1A-A621-1332-0E4DE2099181}"/>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5" name="Footer Placeholder 4">
            <a:extLst>
              <a:ext uri="{FF2B5EF4-FFF2-40B4-BE49-F238E27FC236}">
                <a16:creationId xmlns:a16="http://schemas.microsoft.com/office/drawing/2014/main" id="{34EC4F70-FFE1-95E9-ADE7-D10425953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9B2775-0C0B-7EF2-8471-981573BBED60}"/>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3879130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99CFF6-2216-94DC-568D-071FEF26A2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55223D-3E99-7EC2-A87A-95DA9F32BC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A65A9-1FCE-8BA4-EF5C-5B9F81473A61}"/>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5" name="Footer Placeholder 4">
            <a:extLst>
              <a:ext uri="{FF2B5EF4-FFF2-40B4-BE49-F238E27FC236}">
                <a16:creationId xmlns:a16="http://schemas.microsoft.com/office/drawing/2014/main" id="{5DD37296-138D-0EAB-FFEB-C8C7BA29A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A813B-5AA0-0F3C-DCB6-E44138C365F0}"/>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3184187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D9AD-58F1-B6D9-228D-4EECAD4CF8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340366-3203-BE50-688D-6B9A5CB924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1FCD1D-BF4F-0552-5D51-E3096C2B36FE}"/>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5" name="Footer Placeholder 4">
            <a:extLst>
              <a:ext uri="{FF2B5EF4-FFF2-40B4-BE49-F238E27FC236}">
                <a16:creationId xmlns:a16="http://schemas.microsoft.com/office/drawing/2014/main" id="{65ECAF83-42CF-B013-BC1B-8678AB787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F06E9-DA46-F492-7E33-1440578DDFA8}"/>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355416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A9AA-3FFF-4F3B-0906-EE98CA78EE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852D2A-850D-0AF7-D1BE-E01041C2C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19D111-07ED-D1B8-F6E7-4C129FCBC585}"/>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5" name="Footer Placeholder 4">
            <a:extLst>
              <a:ext uri="{FF2B5EF4-FFF2-40B4-BE49-F238E27FC236}">
                <a16:creationId xmlns:a16="http://schemas.microsoft.com/office/drawing/2014/main" id="{1F463914-0B57-945B-3DE8-8C5967526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F2308-2089-13F2-A7B6-2F1550B17040}"/>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1236870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668DF-BE07-D2A6-B4B8-40A9744FE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435CE-27E6-E811-5991-0B1D0BFE7E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5B1F2-ADBF-3D0B-FE47-F6AF1EAC9F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DCDE61-754F-D7EF-9EB8-80FEE0CF1FE6}"/>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6" name="Footer Placeholder 5">
            <a:extLst>
              <a:ext uri="{FF2B5EF4-FFF2-40B4-BE49-F238E27FC236}">
                <a16:creationId xmlns:a16="http://schemas.microsoft.com/office/drawing/2014/main" id="{5CEADDC3-A2D3-0E6D-5029-0ECA560598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B3B24-9393-EF67-926A-5C904ABA1E59}"/>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2868038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0BB4-07F5-47C9-7DBE-547C1AEC23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11DF70-0538-D3A1-F1BB-BDA0FDE48C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F169EF-F3EA-B504-7B81-8FC61B92BA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6F5D3-42C8-AFA3-FE96-79B00BB79D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0C3079-1A95-E6E2-3EF7-683C4E0576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90213F-6B0A-5FA8-67BB-6BD16F241878}"/>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8" name="Footer Placeholder 7">
            <a:extLst>
              <a:ext uri="{FF2B5EF4-FFF2-40B4-BE49-F238E27FC236}">
                <a16:creationId xmlns:a16="http://schemas.microsoft.com/office/drawing/2014/main" id="{EB3E3A8F-2360-6421-8F67-D93EBF3873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53409E-0BB4-22CD-6D36-3608ACD9D190}"/>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456705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A8DC5-4EF0-CA7C-A91C-63E7357E33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7094A5-FFDD-88AB-6A55-9ED29728D8A4}"/>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4" name="Footer Placeholder 3">
            <a:extLst>
              <a:ext uri="{FF2B5EF4-FFF2-40B4-BE49-F238E27FC236}">
                <a16:creationId xmlns:a16="http://schemas.microsoft.com/office/drawing/2014/main" id="{043C1E10-7C31-2AF7-DFBB-75124C689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909035-5FC7-0B0B-55D4-4D8363B528BE}"/>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308389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E54590-4296-4244-20B5-23A63B70F3CA}"/>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3" name="Footer Placeholder 2">
            <a:extLst>
              <a:ext uri="{FF2B5EF4-FFF2-40B4-BE49-F238E27FC236}">
                <a16:creationId xmlns:a16="http://schemas.microsoft.com/office/drawing/2014/main" id="{52A8C5C6-7188-593B-EA59-084582AD3B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DD77F5-A395-83A7-7402-CDD2F0DAC3D3}"/>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523474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9133-066D-A54F-60F5-47DA8ED063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21F5A5-BB8B-9748-E24E-E9601BB376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A107C2-4DA5-F9A3-99CC-3F0D315AF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33104-35E9-DEE8-54BB-EBA21C95A846}"/>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6" name="Footer Placeholder 5">
            <a:extLst>
              <a:ext uri="{FF2B5EF4-FFF2-40B4-BE49-F238E27FC236}">
                <a16:creationId xmlns:a16="http://schemas.microsoft.com/office/drawing/2014/main" id="{4E58D324-CA71-AE61-7F14-74C18FEF92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871829-EE62-C318-13F2-C94EE63DECF5}"/>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61438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5FEE-4DCD-909A-BBE1-D7D0AAFB5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9885C9-29AE-4898-4D1F-86B0A579D7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E5C358-0A58-8CE1-7A3B-30BA59880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EEA704-41FC-AE3A-0573-B8C5B35FEEE7}"/>
              </a:ext>
            </a:extLst>
          </p:cNvPr>
          <p:cNvSpPr>
            <a:spLocks noGrp="1"/>
          </p:cNvSpPr>
          <p:nvPr>
            <p:ph type="dt" sz="half" idx="10"/>
          </p:nvPr>
        </p:nvSpPr>
        <p:spPr/>
        <p:txBody>
          <a:bodyPr/>
          <a:lstStyle/>
          <a:p>
            <a:fld id="{26DF12E8-7A2F-5D46-89FA-5AA9BD412F5A}" type="datetimeFigureOut">
              <a:rPr lang="en-US" smtClean="0"/>
              <a:t>10/10/23</a:t>
            </a:fld>
            <a:endParaRPr lang="en-US"/>
          </a:p>
        </p:txBody>
      </p:sp>
      <p:sp>
        <p:nvSpPr>
          <p:cNvPr id="6" name="Footer Placeholder 5">
            <a:extLst>
              <a:ext uri="{FF2B5EF4-FFF2-40B4-BE49-F238E27FC236}">
                <a16:creationId xmlns:a16="http://schemas.microsoft.com/office/drawing/2014/main" id="{3D5A21BE-B12F-44BC-D566-10ECB71AB6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689CE-105A-6252-9BB4-20892AB8DB6C}"/>
              </a:ext>
            </a:extLst>
          </p:cNvPr>
          <p:cNvSpPr>
            <a:spLocks noGrp="1"/>
          </p:cNvSpPr>
          <p:nvPr>
            <p:ph type="sldNum" sz="quarter" idx="12"/>
          </p:nvPr>
        </p:nvSpPr>
        <p:spPr/>
        <p:txBody>
          <a:bodyPr/>
          <a:lstStyle/>
          <a:p>
            <a:fld id="{83BEE7C5-6194-2840-BCCF-FAAC5F4AAE29}" type="slidenum">
              <a:rPr lang="en-US" smtClean="0"/>
              <a:t>‹#›</a:t>
            </a:fld>
            <a:endParaRPr lang="en-US"/>
          </a:p>
        </p:txBody>
      </p:sp>
    </p:spTree>
    <p:extLst>
      <p:ext uri="{BB962C8B-B14F-4D97-AF65-F5344CB8AC3E}">
        <p14:creationId xmlns:p14="http://schemas.microsoft.com/office/powerpoint/2010/main" val="1191747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3B8D0B-3823-0E85-83FB-8BE307E532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8F8AD4-0178-4754-062F-111DF72B4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711A7-E90E-42DC-D749-C754F28697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DF12E8-7A2F-5D46-89FA-5AA9BD412F5A}" type="datetimeFigureOut">
              <a:rPr lang="en-US" smtClean="0"/>
              <a:t>10/10/23</a:t>
            </a:fld>
            <a:endParaRPr lang="en-US"/>
          </a:p>
        </p:txBody>
      </p:sp>
      <p:sp>
        <p:nvSpPr>
          <p:cNvPr id="5" name="Footer Placeholder 4">
            <a:extLst>
              <a:ext uri="{FF2B5EF4-FFF2-40B4-BE49-F238E27FC236}">
                <a16:creationId xmlns:a16="http://schemas.microsoft.com/office/drawing/2014/main" id="{3977C124-522F-1023-EEC1-0A89A8990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C60A49-8E14-FF29-ADF4-83DCEA703B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BEE7C5-6194-2840-BCCF-FAAC5F4AAE29}" type="slidenum">
              <a:rPr lang="en-US" smtClean="0"/>
              <a:t>‹#›</a:t>
            </a:fld>
            <a:endParaRPr lang="en-US"/>
          </a:p>
        </p:txBody>
      </p:sp>
    </p:spTree>
    <p:extLst>
      <p:ext uri="{BB962C8B-B14F-4D97-AF65-F5344CB8AC3E}">
        <p14:creationId xmlns:p14="http://schemas.microsoft.com/office/powerpoint/2010/main" val="999799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4.png"/><Relationship Id="rId21" Type="http://schemas.openxmlformats.org/officeDocument/2006/relationships/image" Target="../media/image30.png"/><Relationship Id="rId7" Type="http://schemas.openxmlformats.org/officeDocument/2006/relationships/image" Target="../media/image18.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3.pn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14.png"/><Relationship Id="rId21" Type="http://schemas.openxmlformats.org/officeDocument/2006/relationships/image" Target="../media/image42.png"/><Relationship Id="rId7" Type="http://schemas.openxmlformats.org/officeDocument/2006/relationships/image" Target="../media/image1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1.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2.png"/><Relationship Id="rId5" Type="http://schemas.openxmlformats.org/officeDocument/2006/relationships/image" Target="../media/image1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15.png"/><Relationship Id="rId9" Type="http://schemas.openxmlformats.org/officeDocument/2006/relationships/image" Target="../media/image3.pn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1.png"/><Relationship Id="rId21" Type="http://schemas.openxmlformats.org/officeDocument/2006/relationships/image" Target="../media/image54.png"/><Relationship Id="rId7" Type="http://schemas.openxmlformats.org/officeDocument/2006/relationships/image" Target="../media/image17.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3.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44.png"/><Relationship Id="rId5" Type="http://schemas.openxmlformats.org/officeDocument/2006/relationships/image" Target="../media/image15.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3.png"/><Relationship Id="rId19" Type="http://schemas.openxmlformats.org/officeDocument/2006/relationships/image" Target="../media/image52.png"/><Relationship Id="rId4" Type="http://schemas.openxmlformats.org/officeDocument/2006/relationships/image" Target="../media/image14.png"/><Relationship Id="rId9" Type="http://schemas.openxmlformats.org/officeDocument/2006/relationships/image" Target="../media/image2.png"/><Relationship Id="rId14" Type="http://schemas.openxmlformats.org/officeDocument/2006/relationships/image" Target="../media/image47.png"/><Relationship Id="rId22"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9.png"/><Relationship Id="rId21" Type="http://schemas.openxmlformats.org/officeDocument/2006/relationships/image" Target="../media/image69.png"/><Relationship Id="rId7" Type="http://schemas.openxmlformats.org/officeDocument/2006/relationships/image" Target="../media/image16.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58.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image" Target="../media/image14.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2.png"/><Relationship Id="rId19" Type="http://schemas.openxmlformats.org/officeDocument/2006/relationships/image" Target="../media/image67.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62.png"/><Relationship Id="rId22"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14.png"/><Relationship Id="rId21" Type="http://schemas.openxmlformats.org/officeDocument/2006/relationships/image" Target="../media/image83.png"/><Relationship Id="rId7" Type="http://schemas.openxmlformats.org/officeDocument/2006/relationships/image" Target="../media/image18.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1.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73.png"/><Relationship Id="rId5" Type="http://schemas.openxmlformats.org/officeDocument/2006/relationships/image" Target="../media/image16.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15.png"/><Relationship Id="rId9" Type="http://schemas.openxmlformats.org/officeDocument/2006/relationships/image" Target="../media/image3.png"/><Relationship Id="rId14"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85.png"/><Relationship Id="rId21" Type="http://schemas.openxmlformats.org/officeDocument/2006/relationships/image" Target="../media/image95.png"/><Relationship Id="rId7" Type="http://schemas.openxmlformats.org/officeDocument/2006/relationships/image" Target="../media/image16.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image" Target="../media/image14.png"/><Relationship Id="rId15" Type="http://schemas.openxmlformats.org/officeDocument/2006/relationships/image" Target="../media/image89.png"/><Relationship Id="rId23" Type="http://schemas.openxmlformats.org/officeDocument/2006/relationships/image" Target="../media/image97.png"/><Relationship Id="rId10" Type="http://schemas.openxmlformats.org/officeDocument/2006/relationships/image" Target="../media/image2.png"/><Relationship Id="rId19" Type="http://schemas.openxmlformats.org/officeDocument/2006/relationships/image" Target="../media/image93.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88.png"/><Relationship Id="rId22" Type="http://schemas.openxmlformats.org/officeDocument/2006/relationships/image" Target="../media/image96.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85.png"/><Relationship Id="rId21" Type="http://schemas.openxmlformats.org/officeDocument/2006/relationships/image" Target="../media/image95.png"/><Relationship Id="rId7" Type="http://schemas.openxmlformats.org/officeDocument/2006/relationships/image" Target="../media/image16.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image" Target="../media/image14.png"/><Relationship Id="rId15" Type="http://schemas.openxmlformats.org/officeDocument/2006/relationships/image" Target="../media/image89.png"/><Relationship Id="rId23" Type="http://schemas.openxmlformats.org/officeDocument/2006/relationships/image" Target="../media/image97.png"/><Relationship Id="rId10" Type="http://schemas.openxmlformats.org/officeDocument/2006/relationships/image" Target="../media/image2.png"/><Relationship Id="rId19" Type="http://schemas.openxmlformats.org/officeDocument/2006/relationships/image" Target="../media/image93.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88.png"/><Relationship Id="rId22" Type="http://schemas.openxmlformats.org/officeDocument/2006/relationships/image" Target="../media/image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103.png"/><Relationship Id="rId21" Type="http://schemas.openxmlformats.org/officeDocument/2006/relationships/image" Target="../media/image113.png"/><Relationship Id="rId7" Type="http://schemas.openxmlformats.org/officeDocument/2006/relationships/image" Target="../media/image16.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image" Target="../media/image102.png"/><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png"/><Relationship Id="rId24" Type="http://schemas.openxmlformats.org/officeDocument/2006/relationships/image" Target="../media/image115.png"/><Relationship Id="rId5" Type="http://schemas.openxmlformats.org/officeDocument/2006/relationships/image" Target="../media/image14.png"/><Relationship Id="rId15" Type="http://schemas.openxmlformats.org/officeDocument/2006/relationships/image" Target="../media/image107.png"/><Relationship Id="rId23" Type="http://schemas.openxmlformats.org/officeDocument/2006/relationships/image" Target="../media/image97.png"/><Relationship Id="rId10" Type="http://schemas.openxmlformats.org/officeDocument/2006/relationships/image" Target="../media/image2.png"/><Relationship Id="rId19" Type="http://schemas.openxmlformats.org/officeDocument/2006/relationships/image" Target="../media/image111.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106.png"/><Relationship Id="rId22" Type="http://schemas.openxmlformats.org/officeDocument/2006/relationships/image" Target="../media/image114.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103.png"/><Relationship Id="rId21" Type="http://schemas.openxmlformats.org/officeDocument/2006/relationships/image" Target="../media/image113.png"/><Relationship Id="rId7" Type="http://schemas.openxmlformats.org/officeDocument/2006/relationships/image" Target="../media/image16.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image" Target="../media/image102.png"/><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png"/><Relationship Id="rId24" Type="http://schemas.openxmlformats.org/officeDocument/2006/relationships/image" Target="../media/image1150.png"/><Relationship Id="rId5" Type="http://schemas.openxmlformats.org/officeDocument/2006/relationships/image" Target="../media/image14.png"/><Relationship Id="rId15" Type="http://schemas.openxmlformats.org/officeDocument/2006/relationships/image" Target="../media/image107.png"/><Relationship Id="rId23" Type="http://schemas.openxmlformats.org/officeDocument/2006/relationships/image" Target="../media/image97.png"/><Relationship Id="rId10" Type="http://schemas.openxmlformats.org/officeDocument/2006/relationships/image" Target="../media/image2.png"/><Relationship Id="rId19" Type="http://schemas.openxmlformats.org/officeDocument/2006/relationships/image" Target="../media/image111.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106.png"/><Relationship Id="rId22" Type="http://schemas.openxmlformats.org/officeDocument/2006/relationships/image" Target="../media/image1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103.png"/><Relationship Id="rId21" Type="http://schemas.openxmlformats.org/officeDocument/2006/relationships/image" Target="../media/image113.png"/><Relationship Id="rId7" Type="http://schemas.openxmlformats.org/officeDocument/2006/relationships/image" Target="../media/image16.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image" Target="../media/image102.png"/><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png"/><Relationship Id="rId24" Type="http://schemas.openxmlformats.org/officeDocument/2006/relationships/image" Target="../media/image1150.png"/><Relationship Id="rId5" Type="http://schemas.openxmlformats.org/officeDocument/2006/relationships/image" Target="../media/image14.png"/><Relationship Id="rId15" Type="http://schemas.openxmlformats.org/officeDocument/2006/relationships/image" Target="../media/image107.png"/><Relationship Id="rId23" Type="http://schemas.openxmlformats.org/officeDocument/2006/relationships/image" Target="../media/image97.png"/><Relationship Id="rId10" Type="http://schemas.openxmlformats.org/officeDocument/2006/relationships/image" Target="../media/image2.png"/><Relationship Id="rId19" Type="http://schemas.openxmlformats.org/officeDocument/2006/relationships/image" Target="../media/image111.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106.png"/><Relationship Id="rId22" Type="http://schemas.openxmlformats.org/officeDocument/2006/relationships/image" Target="../media/image114.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103.png"/><Relationship Id="rId21" Type="http://schemas.openxmlformats.org/officeDocument/2006/relationships/image" Target="../media/image113.png"/><Relationship Id="rId7" Type="http://schemas.openxmlformats.org/officeDocument/2006/relationships/image" Target="../media/image16.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image" Target="../media/image102.png"/><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png"/><Relationship Id="rId24" Type="http://schemas.openxmlformats.org/officeDocument/2006/relationships/image" Target="../media/image115.png"/><Relationship Id="rId5" Type="http://schemas.openxmlformats.org/officeDocument/2006/relationships/image" Target="../media/image14.png"/><Relationship Id="rId15" Type="http://schemas.openxmlformats.org/officeDocument/2006/relationships/image" Target="../media/image107.png"/><Relationship Id="rId23" Type="http://schemas.openxmlformats.org/officeDocument/2006/relationships/image" Target="../media/image97.png"/><Relationship Id="rId10" Type="http://schemas.openxmlformats.org/officeDocument/2006/relationships/image" Target="../media/image2.png"/><Relationship Id="rId19" Type="http://schemas.openxmlformats.org/officeDocument/2006/relationships/image" Target="../media/image111.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106.png"/><Relationship Id="rId22" Type="http://schemas.openxmlformats.org/officeDocument/2006/relationships/image" Target="../media/image114.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103.png"/><Relationship Id="rId21" Type="http://schemas.openxmlformats.org/officeDocument/2006/relationships/image" Target="../media/image113.png"/><Relationship Id="rId7" Type="http://schemas.openxmlformats.org/officeDocument/2006/relationships/image" Target="../media/image16.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image" Target="../media/image102.png"/><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png"/><Relationship Id="rId24" Type="http://schemas.openxmlformats.org/officeDocument/2006/relationships/image" Target="../media/image1150.png"/><Relationship Id="rId5" Type="http://schemas.openxmlformats.org/officeDocument/2006/relationships/image" Target="../media/image14.png"/><Relationship Id="rId15" Type="http://schemas.openxmlformats.org/officeDocument/2006/relationships/image" Target="../media/image107.png"/><Relationship Id="rId23" Type="http://schemas.openxmlformats.org/officeDocument/2006/relationships/image" Target="../media/image97.png"/><Relationship Id="rId10" Type="http://schemas.openxmlformats.org/officeDocument/2006/relationships/image" Target="../media/image2.png"/><Relationship Id="rId19" Type="http://schemas.openxmlformats.org/officeDocument/2006/relationships/image" Target="../media/image111.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106.png"/><Relationship Id="rId22" Type="http://schemas.openxmlformats.org/officeDocument/2006/relationships/image" Target="../media/image1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103.png"/><Relationship Id="rId21" Type="http://schemas.openxmlformats.org/officeDocument/2006/relationships/image" Target="../media/image113.png"/><Relationship Id="rId7" Type="http://schemas.openxmlformats.org/officeDocument/2006/relationships/image" Target="../media/image16.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image" Target="../media/image102.png"/><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png"/><Relationship Id="rId24" Type="http://schemas.openxmlformats.org/officeDocument/2006/relationships/image" Target="../media/image1150.png"/><Relationship Id="rId5" Type="http://schemas.openxmlformats.org/officeDocument/2006/relationships/image" Target="../media/image14.png"/><Relationship Id="rId15" Type="http://schemas.openxmlformats.org/officeDocument/2006/relationships/image" Target="../media/image107.png"/><Relationship Id="rId23" Type="http://schemas.openxmlformats.org/officeDocument/2006/relationships/image" Target="../media/image97.png"/><Relationship Id="rId10" Type="http://schemas.openxmlformats.org/officeDocument/2006/relationships/image" Target="../media/image2.png"/><Relationship Id="rId19" Type="http://schemas.openxmlformats.org/officeDocument/2006/relationships/image" Target="../media/image111.pn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106.png"/><Relationship Id="rId22" Type="http://schemas.openxmlformats.org/officeDocument/2006/relationships/image" Target="../media/image1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0.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1B76-A044-559D-388A-AB72779DD540}"/>
              </a:ext>
            </a:extLst>
          </p:cNvPr>
          <p:cNvSpPr>
            <a:spLocks noGrp="1"/>
          </p:cNvSpPr>
          <p:nvPr>
            <p:ph type="ctrTitle"/>
          </p:nvPr>
        </p:nvSpPr>
        <p:spPr/>
        <p:txBody>
          <a:bodyPr/>
          <a:lstStyle/>
          <a:p>
            <a:r>
              <a:rPr lang="en-US" dirty="0"/>
              <a:t>Randomized Control Trials</a:t>
            </a:r>
            <a:br>
              <a:rPr lang="en-US" dirty="0"/>
            </a:br>
            <a:r>
              <a:rPr lang="en-US" sz="3600" dirty="0"/>
              <a:t>and some notation!</a:t>
            </a:r>
          </a:p>
        </p:txBody>
      </p:sp>
      <p:sp>
        <p:nvSpPr>
          <p:cNvPr id="3" name="Subtitle 2">
            <a:extLst>
              <a:ext uri="{FF2B5EF4-FFF2-40B4-BE49-F238E27FC236}">
                <a16:creationId xmlns:a16="http://schemas.microsoft.com/office/drawing/2014/main" id="{5A56F928-5E13-A531-5000-7FCE4255E734}"/>
              </a:ext>
            </a:extLst>
          </p:cNvPr>
          <p:cNvSpPr>
            <a:spLocks noGrp="1"/>
          </p:cNvSpPr>
          <p:nvPr>
            <p:ph type="subTitle" idx="1"/>
          </p:nvPr>
        </p:nvSpPr>
        <p:spPr/>
        <p:txBody>
          <a:bodyPr/>
          <a:lstStyle/>
          <a:p>
            <a:r>
              <a:rPr lang="en-US" dirty="0"/>
              <a:t>Dealing with Data, Class 2</a:t>
            </a:r>
          </a:p>
        </p:txBody>
      </p:sp>
      <p:sp>
        <p:nvSpPr>
          <p:cNvPr id="4" name="TextBox 3">
            <a:extLst>
              <a:ext uri="{FF2B5EF4-FFF2-40B4-BE49-F238E27FC236}">
                <a16:creationId xmlns:a16="http://schemas.microsoft.com/office/drawing/2014/main" id="{DE4E2697-45CE-B437-0E9D-885B592A381F}"/>
              </a:ext>
            </a:extLst>
          </p:cNvPr>
          <p:cNvSpPr txBox="1"/>
          <p:nvPr/>
        </p:nvSpPr>
        <p:spPr>
          <a:xfrm>
            <a:off x="2860431" y="5076092"/>
            <a:ext cx="6471138" cy="1077218"/>
          </a:xfrm>
          <a:prstGeom prst="rect">
            <a:avLst/>
          </a:prstGeom>
          <a:noFill/>
        </p:spPr>
        <p:txBody>
          <a:bodyPr wrap="square" rtlCol="0">
            <a:spAutoFit/>
          </a:bodyPr>
          <a:lstStyle/>
          <a:p>
            <a:pPr algn="ctr"/>
            <a:r>
              <a:rPr lang="en-US" sz="3200" b="1" dirty="0">
                <a:solidFill>
                  <a:schemeClr val="accent1"/>
                </a:solidFill>
              </a:rPr>
              <a:t>Welcome back!  </a:t>
            </a:r>
            <a:r>
              <a:rPr lang="en-US" sz="3200" dirty="0">
                <a:solidFill>
                  <a:schemeClr val="accent1"/>
                </a:solidFill>
              </a:rPr>
              <a:t>Try to sit next to someone different from last time!</a:t>
            </a:r>
          </a:p>
        </p:txBody>
      </p:sp>
    </p:spTree>
    <p:extLst>
      <p:ext uri="{BB962C8B-B14F-4D97-AF65-F5344CB8AC3E}">
        <p14:creationId xmlns:p14="http://schemas.microsoft.com/office/powerpoint/2010/main" val="3471743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7BC6-A5E7-B40D-202C-004E476C3B91}"/>
              </a:ext>
            </a:extLst>
          </p:cNvPr>
          <p:cNvSpPr>
            <a:spLocks noGrp="1"/>
          </p:cNvSpPr>
          <p:nvPr>
            <p:ph type="title"/>
          </p:nvPr>
        </p:nvSpPr>
        <p:spPr/>
        <p:txBody>
          <a:bodyPr/>
          <a:lstStyle/>
          <a:p>
            <a:r>
              <a:rPr lang="en-US" dirty="0"/>
              <a:t>Fundamental problem of causal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BE9ED-BBDB-E1A7-71DF-A1C1271FFBCF}"/>
                  </a:ext>
                </a:extLst>
              </p:cNvPr>
              <p:cNvSpPr>
                <a:spLocks noGrp="1"/>
              </p:cNvSpPr>
              <p:nvPr>
                <p:ph idx="1"/>
              </p:nvPr>
            </p:nvSpPr>
            <p:spPr/>
            <p:txBody>
              <a:bodyPr/>
              <a:lstStyle/>
              <a:p>
                <a:r>
                  <a:rPr lang="en-US" dirty="0"/>
                  <a:t>We can’t know the counter-factual!</a:t>
                </a:r>
              </a:p>
              <a:p>
                <a:r>
                  <a:rPr lang="en-US" dirty="0"/>
                  <a:t>But we can give it a name anyway.  </a:t>
                </a:r>
              </a:p>
              <a:p>
                <a:pPr lvl="1"/>
                <a:r>
                  <a:rPr lang="en-US" dirty="0"/>
                  <a:t>Call the two outcomes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r>
                  <a:rPr lang="en-US" dirty="0"/>
                  <a:t> (no college)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(yes college)</a:t>
                </a:r>
              </a:p>
            </p:txBody>
          </p:sp>
        </mc:Choice>
        <mc:Fallback xmlns="">
          <p:sp>
            <p:nvSpPr>
              <p:cNvPr id="3" name="Content Placeholder 2">
                <a:extLst>
                  <a:ext uri="{FF2B5EF4-FFF2-40B4-BE49-F238E27FC236}">
                    <a16:creationId xmlns:a16="http://schemas.microsoft.com/office/drawing/2014/main" id="{C84BE9ED-BBDB-E1A7-71DF-A1C1271FFBC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78C749F-1412-A080-CA50-835ACE7DEF22}"/>
              </a:ext>
            </a:extLst>
          </p:cNvPr>
          <p:cNvGrpSpPr/>
          <p:nvPr/>
        </p:nvGrpSpPr>
        <p:grpSpPr>
          <a:xfrm>
            <a:off x="1819304" y="3792992"/>
            <a:ext cx="9534496" cy="2825370"/>
            <a:chOff x="479918" y="4306220"/>
            <a:chExt cx="7396827" cy="2191911"/>
          </a:xfrm>
        </p:grpSpPr>
        <p:grpSp>
          <p:nvGrpSpPr>
            <p:cNvPr id="5" name="Group 4">
              <a:extLst>
                <a:ext uri="{FF2B5EF4-FFF2-40B4-BE49-F238E27FC236}">
                  <a16:creationId xmlns:a16="http://schemas.microsoft.com/office/drawing/2014/main" id="{CCEF7AD2-01C8-33AE-8E33-424B0D00883F}"/>
                </a:ext>
              </a:extLst>
            </p:cNvPr>
            <p:cNvGrpSpPr/>
            <p:nvPr/>
          </p:nvGrpSpPr>
          <p:grpSpPr>
            <a:xfrm>
              <a:off x="1338966" y="4664542"/>
              <a:ext cx="4587144" cy="1833589"/>
              <a:chOff x="1281129" y="4429252"/>
              <a:chExt cx="5145403" cy="2056738"/>
            </a:xfrm>
          </p:grpSpPr>
          <p:grpSp>
            <p:nvGrpSpPr>
              <p:cNvPr id="13" name="Group 12">
                <a:extLst>
                  <a:ext uri="{FF2B5EF4-FFF2-40B4-BE49-F238E27FC236}">
                    <a16:creationId xmlns:a16="http://schemas.microsoft.com/office/drawing/2014/main" id="{352E40C2-DF20-B174-D38E-540D55612756}"/>
                  </a:ext>
                </a:extLst>
              </p:cNvPr>
              <p:cNvGrpSpPr/>
              <p:nvPr/>
            </p:nvGrpSpPr>
            <p:grpSpPr>
              <a:xfrm>
                <a:off x="1281129" y="4429252"/>
                <a:ext cx="1969092" cy="2043834"/>
                <a:chOff x="5302983" y="3798506"/>
                <a:chExt cx="3011319" cy="3089883"/>
              </a:xfrm>
            </p:grpSpPr>
            <p:pic>
              <p:nvPicPr>
                <p:cNvPr id="19" name="Picture 18">
                  <a:extLst>
                    <a:ext uri="{FF2B5EF4-FFF2-40B4-BE49-F238E27FC236}">
                      <a16:creationId xmlns:a16="http://schemas.microsoft.com/office/drawing/2014/main" id="{A5B2DE2B-0662-7218-E326-FCE60C79EC9C}"/>
                    </a:ext>
                  </a:extLst>
                </p:cNvPr>
                <p:cNvPicPr>
                  <a:picLocks noChangeAspect="1"/>
                </p:cNvPicPr>
                <p:nvPr/>
              </p:nvPicPr>
              <p:blipFill>
                <a:blip r:embed="rId3"/>
                <a:stretch>
                  <a:fillRect/>
                </a:stretch>
              </p:blipFill>
              <p:spPr>
                <a:xfrm>
                  <a:off x="5983969" y="3798506"/>
                  <a:ext cx="1649346" cy="2474018"/>
                </a:xfrm>
                <a:prstGeom prst="rect">
                  <a:avLst/>
                </a:prstGeom>
              </p:spPr>
            </p:pic>
            <p:sp>
              <p:nvSpPr>
                <p:cNvPr id="20" name="TextBox 19">
                  <a:extLst>
                    <a:ext uri="{FF2B5EF4-FFF2-40B4-BE49-F238E27FC236}">
                      <a16:creationId xmlns:a16="http://schemas.microsoft.com/office/drawing/2014/main" id="{BEFEF591-08C0-FD50-CB6D-37C4BB532935}"/>
                    </a:ext>
                  </a:extLst>
                </p:cNvPr>
                <p:cNvSpPr txBox="1"/>
                <p:nvPr/>
              </p:nvSpPr>
              <p:spPr>
                <a:xfrm>
                  <a:off x="5302983" y="6038081"/>
                  <a:ext cx="3011319" cy="850308"/>
                </a:xfrm>
                <a:prstGeom prst="rect">
                  <a:avLst/>
                </a:prstGeom>
                <a:noFill/>
              </p:spPr>
              <p:txBody>
                <a:bodyPr wrap="square" rtlCol="0">
                  <a:spAutoFit/>
                </a:bodyPr>
                <a:lstStyle/>
                <a:p>
                  <a:pPr algn="ctr"/>
                  <a:r>
                    <a:rPr lang="en-US" dirty="0">
                      <a:solidFill>
                        <a:schemeClr val="accent1"/>
                      </a:solidFill>
                    </a:rPr>
                    <a:t>College-Abstaining Isaac</a:t>
                  </a:r>
                </a:p>
              </p:txBody>
            </p:sp>
          </p:grpSp>
          <p:grpSp>
            <p:nvGrpSpPr>
              <p:cNvPr id="14" name="Group 13">
                <a:extLst>
                  <a:ext uri="{FF2B5EF4-FFF2-40B4-BE49-F238E27FC236}">
                    <a16:creationId xmlns:a16="http://schemas.microsoft.com/office/drawing/2014/main" id="{C71E06C1-36A2-2813-F42A-4610E52A5D31}"/>
                  </a:ext>
                </a:extLst>
              </p:cNvPr>
              <p:cNvGrpSpPr/>
              <p:nvPr/>
            </p:nvGrpSpPr>
            <p:grpSpPr>
              <a:xfrm>
                <a:off x="4941695" y="4489056"/>
                <a:ext cx="1484837" cy="1996934"/>
                <a:chOff x="9629794" y="4648198"/>
                <a:chExt cx="1298491" cy="1996934"/>
              </a:xfrm>
            </p:grpSpPr>
            <p:pic>
              <p:nvPicPr>
                <p:cNvPr id="15" name="Picture 4" descr="Page 12 | Mortarboard Cap Images - Free Download on Freepik">
                  <a:extLst>
                    <a:ext uri="{FF2B5EF4-FFF2-40B4-BE49-F238E27FC236}">
                      <a16:creationId xmlns:a16="http://schemas.microsoft.com/office/drawing/2014/main" id="{56B3319D-E3C8-C88F-BB9E-292BC890F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4642" y="4648198"/>
                  <a:ext cx="437071" cy="43707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5E4B0EB-C129-7F0A-724D-1F1627403695}"/>
                    </a:ext>
                  </a:extLst>
                </p:cNvPr>
                <p:cNvGrpSpPr/>
                <p:nvPr/>
              </p:nvGrpSpPr>
              <p:grpSpPr>
                <a:xfrm>
                  <a:off x="9629794" y="4648199"/>
                  <a:ext cx="1298491" cy="1996933"/>
                  <a:chOff x="9512515" y="3798507"/>
                  <a:chExt cx="2034326" cy="2883776"/>
                </a:xfrm>
              </p:grpSpPr>
              <p:pic>
                <p:nvPicPr>
                  <p:cNvPr id="17" name="Picture 16">
                    <a:extLst>
                      <a:ext uri="{FF2B5EF4-FFF2-40B4-BE49-F238E27FC236}">
                        <a16:creationId xmlns:a16="http://schemas.microsoft.com/office/drawing/2014/main" id="{8B40CC99-A895-D227-8FEE-DA785DE06EAC}"/>
                      </a:ext>
                    </a:extLst>
                  </p:cNvPr>
                  <p:cNvPicPr>
                    <a:picLocks noChangeAspect="1"/>
                  </p:cNvPicPr>
                  <p:nvPr/>
                </p:nvPicPr>
                <p:blipFill>
                  <a:blip r:embed="rId3"/>
                  <a:stretch>
                    <a:fillRect/>
                  </a:stretch>
                </p:blipFill>
                <p:spPr>
                  <a:xfrm>
                    <a:off x="9836742" y="3798507"/>
                    <a:ext cx="1517904" cy="2276856"/>
                  </a:xfrm>
                  <a:prstGeom prst="rect">
                    <a:avLst/>
                  </a:prstGeom>
                </p:spPr>
              </p:pic>
              <p:sp>
                <p:nvSpPr>
                  <p:cNvPr id="18" name="TextBox 17">
                    <a:extLst>
                      <a:ext uri="{FF2B5EF4-FFF2-40B4-BE49-F238E27FC236}">
                        <a16:creationId xmlns:a16="http://schemas.microsoft.com/office/drawing/2014/main" id="{5E0A6DB3-B16B-FF29-B4CC-4872A3F359EC}"/>
                      </a:ext>
                    </a:extLst>
                  </p:cNvPr>
                  <p:cNvSpPr txBox="1"/>
                  <p:nvPr/>
                </p:nvSpPr>
                <p:spPr>
                  <a:xfrm>
                    <a:off x="9512515" y="5870055"/>
                    <a:ext cx="2034326" cy="812228"/>
                  </a:xfrm>
                  <a:prstGeom prst="rect">
                    <a:avLst/>
                  </a:prstGeom>
                  <a:noFill/>
                </p:spPr>
                <p:txBody>
                  <a:bodyPr wrap="square" rtlCol="0">
                    <a:spAutoFit/>
                  </a:bodyPr>
                  <a:lstStyle/>
                  <a:p>
                    <a:pPr algn="ctr"/>
                    <a:r>
                      <a:rPr lang="en-US" dirty="0">
                        <a:solidFill>
                          <a:schemeClr val="accent1"/>
                        </a:solidFill>
                      </a:rPr>
                      <a:t>College-Going Isaac</a:t>
                    </a:r>
                  </a:p>
                </p:txBody>
              </p:sp>
            </p:grpSp>
          </p:grpSp>
        </p:grpSp>
        <p:grpSp>
          <p:nvGrpSpPr>
            <p:cNvPr id="6" name="Group 5">
              <a:extLst>
                <a:ext uri="{FF2B5EF4-FFF2-40B4-BE49-F238E27FC236}">
                  <a16:creationId xmlns:a16="http://schemas.microsoft.com/office/drawing/2014/main" id="{CEAAB38B-97FD-988E-D145-E0CDC02FB985}"/>
                </a:ext>
              </a:extLst>
            </p:cNvPr>
            <p:cNvGrpSpPr/>
            <p:nvPr/>
          </p:nvGrpSpPr>
          <p:grpSpPr>
            <a:xfrm>
              <a:off x="479918" y="4306220"/>
              <a:ext cx="7396827" cy="1136935"/>
              <a:chOff x="410165" y="4169062"/>
              <a:chExt cx="8297027" cy="1275300"/>
            </a:xfrm>
          </p:grpSpPr>
          <p:grpSp>
            <p:nvGrpSpPr>
              <p:cNvPr id="7" name="Group 6">
                <a:extLst>
                  <a:ext uri="{FF2B5EF4-FFF2-40B4-BE49-F238E27FC236}">
                    <a16:creationId xmlns:a16="http://schemas.microsoft.com/office/drawing/2014/main" id="{5A5CEEE4-CACD-721C-D470-834CFB8A219E}"/>
                  </a:ext>
                </a:extLst>
              </p:cNvPr>
              <p:cNvGrpSpPr/>
              <p:nvPr/>
            </p:nvGrpSpPr>
            <p:grpSpPr>
              <a:xfrm>
                <a:off x="410165" y="4208666"/>
                <a:ext cx="2188029" cy="1173471"/>
                <a:chOff x="2626236" y="4100402"/>
                <a:chExt cx="2188029" cy="1173471"/>
              </a:xfrm>
            </p:grpSpPr>
            <p:pic>
              <p:nvPicPr>
                <p:cNvPr id="11" name="Picture 2" descr="Money Stack | Totally Accurate BattleGrounds Wiki | Fandom">
                  <a:extLst>
                    <a:ext uri="{FF2B5EF4-FFF2-40B4-BE49-F238E27FC236}">
                      <a16:creationId xmlns:a16="http://schemas.microsoft.com/office/drawing/2014/main" id="{4699B3EF-11B1-D7B6-DE06-44841C19A8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493" y="4100402"/>
                  <a:ext cx="923470"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25C835-3E36-C708-0675-C7C4599892A4}"/>
                        </a:ext>
                      </a:extLst>
                    </p:cNvPr>
                    <p:cNvSpPr txBox="1"/>
                    <p:nvPr/>
                  </p:nvSpPr>
                  <p:spPr>
                    <a:xfrm>
                      <a:off x="2626236" y="4872128"/>
                      <a:ext cx="2188029" cy="401745"/>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0</m:t>
                              </m:r>
                            </m:sub>
                          </m:sSub>
                        </m:oMath>
                      </a14:m>
                      <a:endParaRPr lang="en-US" sz="2400" b="1" dirty="0">
                        <a:solidFill>
                          <a:srgbClr val="FF0000"/>
                        </a:solidFill>
                      </a:endParaRPr>
                    </a:p>
                  </p:txBody>
                </p:sp>
              </mc:Choice>
              <mc:Fallback xmlns="">
                <p:sp>
                  <p:nvSpPr>
                    <p:cNvPr id="12" name="TextBox 11">
                      <a:extLst>
                        <a:ext uri="{FF2B5EF4-FFF2-40B4-BE49-F238E27FC236}">
                          <a16:creationId xmlns:a16="http://schemas.microsoft.com/office/drawing/2014/main" id="{9325C835-3E36-C708-0675-C7C4599892A4}"/>
                        </a:ext>
                      </a:extLst>
                    </p:cNvPr>
                    <p:cNvSpPr txBox="1">
                      <a:spLocks noRot="1" noChangeAspect="1" noMove="1" noResize="1" noEditPoints="1" noAdjustHandles="1" noChangeArrowheads="1" noChangeShapeType="1" noTextEdit="1"/>
                    </p:cNvSpPr>
                    <p:nvPr/>
                  </p:nvSpPr>
                  <p:spPr>
                    <a:xfrm>
                      <a:off x="2626236" y="4872128"/>
                      <a:ext cx="2188029" cy="401745"/>
                    </a:xfrm>
                    <a:prstGeom prst="rect">
                      <a:avLst/>
                    </a:prstGeom>
                    <a:blipFill>
                      <a:blip r:embed="rId6"/>
                      <a:stretch>
                        <a:fillRect l="-2010" b="-16216"/>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659AFE7E-ADE9-942F-418E-9791C8403328}"/>
                  </a:ext>
                </a:extLst>
              </p:cNvPr>
              <p:cNvGrpSpPr/>
              <p:nvPr/>
            </p:nvGrpSpPr>
            <p:grpSpPr>
              <a:xfrm>
                <a:off x="6519163" y="4169062"/>
                <a:ext cx="2188029" cy="1275300"/>
                <a:chOff x="3749394" y="4169062"/>
                <a:chExt cx="2188029" cy="1275300"/>
              </a:xfrm>
            </p:grpSpPr>
            <p:pic>
              <p:nvPicPr>
                <p:cNvPr id="9" name="Picture 2" descr="Money Stack | Totally Accurate BattleGrounds Wiki | Fandom">
                  <a:extLst>
                    <a:ext uri="{FF2B5EF4-FFF2-40B4-BE49-F238E27FC236}">
                      <a16:creationId xmlns:a16="http://schemas.microsoft.com/office/drawing/2014/main" id="{5A00ED2C-5DDE-5BE3-38D1-22C4E4CCA9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763" y="4169062"/>
                  <a:ext cx="923471"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37B68FF-56CD-B359-2543-46B4A7F3B626}"/>
                        </a:ext>
                      </a:extLst>
                    </p:cNvPr>
                    <p:cNvSpPr txBox="1"/>
                    <p:nvPr/>
                  </p:nvSpPr>
                  <p:spPr>
                    <a:xfrm>
                      <a:off x="3749394" y="4982697"/>
                      <a:ext cx="2188029" cy="461665"/>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1</m:t>
                              </m:r>
                            </m:sub>
                          </m:sSub>
                        </m:oMath>
                      </a14:m>
                      <a:endParaRPr lang="en-US" sz="2400" dirty="0">
                        <a:solidFill>
                          <a:schemeClr val="accent1"/>
                        </a:solidFill>
                      </a:endParaRPr>
                    </a:p>
                  </p:txBody>
                </p:sp>
              </mc:Choice>
              <mc:Fallback xmlns="">
                <p:sp>
                  <p:nvSpPr>
                    <p:cNvPr id="10" name="TextBox 9">
                      <a:extLst>
                        <a:ext uri="{FF2B5EF4-FFF2-40B4-BE49-F238E27FC236}">
                          <a16:creationId xmlns:a16="http://schemas.microsoft.com/office/drawing/2014/main" id="{937B68FF-56CD-B359-2543-46B4A7F3B626}"/>
                        </a:ext>
                      </a:extLst>
                    </p:cNvPr>
                    <p:cNvSpPr txBox="1">
                      <a:spLocks noRot="1" noChangeAspect="1" noMove="1" noResize="1" noEditPoints="1" noAdjustHandles="1" noChangeArrowheads="1" noChangeShapeType="1" noTextEdit="1"/>
                    </p:cNvSpPr>
                    <p:nvPr/>
                  </p:nvSpPr>
                  <p:spPr>
                    <a:xfrm>
                      <a:off x="3749394" y="4982697"/>
                      <a:ext cx="2188029" cy="461665"/>
                    </a:xfrm>
                    <a:prstGeom prst="rect">
                      <a:avLst/>
                    </a:prstGeom>
                    <a:blipFill>
                      <a:blip r:embed="rId7"/>
                      <a:stretch>
                        <a:fillRect l="-2010" b="-2326"/>
                      </a:stretch>
                    </a:blipFill>
                  </p:spPr>
                  <p:txBody>
                    <a:bodyPr/>
                    <a:lstStyle/>
                    <a:p>
                      <a:r>
                        <a:rPr lang="en-US">
                          <a:noFill/>
                        </a:rPr>
                        <a:t> </a:t>
                      </a:r>
                    </a:p>
                  </p:txBody>
                </p:sp>
              </mc:Fallback>
            </mc:AlternateContent>
          </p:grpSp>
        </p:grpSp>
      </p:grpSp>
    </p:spTree>
    <p:extLst>
      <p:ext uri="{BB962C8B-B14F-4D97-AF65-F5344CB8AC3E}">
        <p14:creationId xmlns:p14="http://schemas.microsoft.com/office/powerpoint/2010/main" val="2756862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7BC6-A5E7-B40D-202C-004E476C3B91}"/>
              </a:ext>
            </a:extLst>
          </p:cNvPr>
          <p:cNvSpPr>
            <a:spLocks noGrp="1"/>
          </p:cNvSpPr>
          <p:nvPr>
            <p:ph type="title"/>
          </p:nvPr>
        </p:nvSpPr>
        <p:spPr/>
        <p:txBody>
          <a:bodyPr/>
          <a:lstStyle/>
          <a:p>
            <a:r>
              <a:rPr lang="en-US" dirty="0"/>
              <a:t>Fundamental problem of causal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BE9ED-BBDB-E1A7-71DF-A1C1271FFBCF}"/>
                  </a:ext>
                </a:extLst>
              </p:cNvPr>
              <p:cNvSpPr>
                <a:spLocks noGrp="1"/>
              </p:cNvSpPr>
              <p:nvPr>
                <p:ph idx="1"/>
              </p:nvPr>
            </p:nvSpPr>
            <p:spPr/>
            <p:txBody>
              <a:bodyPr/>
              <a:lstStyle/>
              <a:p>
                <a:r>
                  <a:rPr lang="en-US" dirty="0"/>
                  <a:t>We can’t know the counter-factual!</a:t>
                </a:r>
              </a:p>
              <a:p>
                <a:r>
                  <a:rPr lang="en-US" dirty="0"/>
                  <a:t>But we can give it a name anyway.  </a:t>
                </a:r>
              </a:p>
              <a:p>
                <a:pPr lvl="1"/>
                <a:r>
                  <a:rPr lang="en-US" dirty="0"/>
                  <a:t>Call the two outcomes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r>
                  <a:rPr lang="en-US" dirty="0"/>
                  <a:t> (no college)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(yes college)</a:t>
                </a:r>
              </a:p>
              <a:p>
                <a:pPr lvl="1"/>
                <a:r>
                  <a:rPr lang="en-US" dirty="0"/>
                  <a:t>Actually, call them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Isaac</m:t>
                        </m:r>
                      </m:sub>
                    </m:sSub>
                  </m:oMath>
                </a14:m>
                <a:r>
                  <a:rPr lang="en-US" b="0"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1, </m:t>
                        </m:r>
                        <m:r>
                          <m:rPr>
                            <m:sty m:val="p"/>
                          </m:rPr>
                          <a:rPr lang="en-US" b="0" i="0" smtClean="0">
                            <a:latin typeface="Cambria Math" panose="02040503050406030204" pitchFamily="18" charset="0"/>
                          </a:rPr>
                          <m:t>Isaac</m:t>
                        </m:r>
                      </m:sub>
                    </m:sSub>
                  </m:oMath>
                </a14:m>
                <a:endParaRPr lang="en-US" b="0" dirty="0"/>
              </a:p>
              <a:p>
                <a:pPr marL="457200" lvl="1" indent="0">
                  <a:buNone/>
                </a:pPr>
                <a:r>
                  <a:rPr lang="en-US" dirty="0"/>
                  <a:t> </a:t>
                </a:r>
              </a:p>
            </p:txBody>
          </p:sp>
        </mc:Choice>
        <mc:Fallback xmlns="">
          <p:sp>
            <p:nvSpPr>
              <p:cNvPr id="3" name="Content Placeholder 2">
                <a:extLst>
                  <a:ext uri="{FF2B5EF4-FFF2-40B4-BE49-F238E27FC236}">
                    <a16:creationId xmlns:a16="http://schemas.microsoft.com/office/drawing/2014/main" id="{C84BE9ED-BBDB-E1A7-71DF-A1C1271FFBC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78C749F-1412-A080-CA50-835ACE7DEF22}"/>
              </a:ext>
            </a:extLst>
          </p:cNvPr>
          <p:cNvGrpSpPr/>
          <p:nvPr/>
        </p:nvGrpSpPr>
        <p:grpSpPr>
          <a:xfrm>
            <a:off x="1819304" y="3792990"/>
            <a:ext cx="9534496" cy="2825371"/>
            <a:chOff x="479918" y="4306219"/>
            <a:chExt cx="7396827" cy="2191912"/>
          </a:xfrm>
        </p:grpSpPr>
        <p:grpSp>
          <p:nvGrpSpPr>
            <p:cNvPr id="5" name="Group 4">
              <a:extLst>
                <a:ext uri="{FF2B5EF4-FFF2-40B4-BE49-F238E27FC236}">
                  <a16:creationId xmlns:a16="http://schemas.microsoft.com/office/drawing/2014/main" id="{CCEF7AD2-01C8-33AE-8E33-424B0D00883F}"/>
                </a:ext>
              </a:extLst>
            </p:cNvPr>
            <p:cNvGrpSpPr/>
            <p:nvPr/>
          </p:nvGrpSpPr>
          <p:grpSpPr>
            <a:xfrm>
              <a:off x="1338966" y="4664542"/>
              <a:ext cx="4587144" cy="1833589"/>
              <a:chOff x="1281129" y="4429252"/>
              <a:chExt cx="5145403" cy="2056738"/>
            </a:xfrm>
          </p:grpSpPr>
          <p:grpSp>
            <p:nvGrpSpPr>
              <p:cNvPr id="13" name="Group 12">
                <a:extLst>
                  <a:ext uri="{FF2B5EF4-FFF2-40B4-BE49-F238E27FC236}">
                    <a16:creationId xmlns:a16="http://schemas.microsoft.com/office/drawing/2014/main" id="{352E40C2-DF20-B174-D38E-540D55612756}"/>
                  </a:ext>
                </a:extLst>
              </p:cNvPr>
              <p:cNvGrpSpPr/>
              <p:nvPr/>
            </p:nvGrpSpPr>
            <p:grpSpPr>
              <a:xfrm>
                <a:off x="1281129" y="4429252"/>
                <a:ext cx="1969092" cy="2043834"/>
                <a:chOff x="5302983" y="3798506"/>
                <a:chExt cx="3011319" cy="3089883"/>
              </a:xfrm>
            </p:grpSpPr>
            <p:pic>
              <p:nvPicPr>
                <p:cNvPr id="19" name="Picture 18">
                  <a:extLst>
                    <a:ext uri="{FF2B5EF4-FFF2-40B4-BE49-F238E27FC236}">
                      <a16:creationId xmlns:a16="http://schemas.microsoft.com/office/drawing/2014/main" id="{A5B2DE2B-0662-7218-E326-FCE60C79EC9C}"/>
                    </a:ext>
                  </a:extLst>
                </p:cNvPr>
                <p:cNvPicPr>
                  <a:picLocks noChangeAspect="1"/>
                </p:cNvPicPr>
                <p:nvPr/>
              </p:nvPicPr>
              <p:blipFill>
                <a:blip r:embed="rId3"/>
                <a:stretch>
                  <a:fillRect/>
                </a:stretch>
              </p:blipFill>
              <p:spPr>
                <a:xfrm>
                  <a:off x="5983969" y="3798506"/>
                  <a:ext cx="1649346" cy="2474018"/>
                </a:xfrm>
                <a:prstGeom prst="rect">
                  <a:avLst/>
                </a:prstGeom>
              </p:spPr>
            </p:pic>
            <p:sp>
              <p:nvSpPr>
                <p:cNvPr id="20" name="TextBox 19">
                  <a:extLst>
                    <a:ext uri="{FF2B5EF4-FFF2-40B4-BE49-F238E27FC236}">
                      <a16:creationId xmlns:a16="http://schemas.microsoft.com/office/drawing/2014/main" id="{BEFEF591-08C0-FD50-CB6D-37C4BB532935}"/>
                    </a:ext>
                  </a:extLst>
                </p:cNvPr>
                <p:cNvSpPr txBox="1"/>
                <p:nvPr/>
              </p:nvSpPr>
              <p:spPr>
                <a:xfrm>
                  <a:off x="5302983" y="6038081"/>
                  <a:ext cx="3011319" cy="850308"/>
                </a:xfrm>
                <a:prstGeom prst="rect">
                  <a:avLst/>
                </a:prstGeom>
                <a:noFill/>
              </p:spPr>
              <p:txBody>
                <a:bodyPr wrap="square" rtlCol="0">
                  <a:spAutoFit/>
                </a:bodyPr>
                <a:lstStyle/>
                <a:p>
                  <a:pPr algn="ctr"/>
                  <a:r>
                    <a:rPr lang="en-US" dirty="0">
                      <a:solidFill>
                        <a:schemeClr val="accent1"/>
                      </a:solidFill>
                    </a:rPr>
                    <a:t>College-Abstaining Isaac</a:t>
                  </a:r>
                </a:p>
              </p:txBody>
            </p:sp>
          </p:grpSp>
          <p:grpSp>
            <p:nvGrpSpPr>
              <p:cNvPr id="14" name="Group 13">
                <a:extLst>
                  <a:ext uri="{FF2B5EF4-FFF2-40B4-BE49-F238E27FC236}">
                    <a16:creationId xmlns:a16="http://schemas.microsoft.com/office/drawing/2014/main" id="{C71E06C1-36A2-2813-F42A-4610E52A5D31}"/>
                  </a:ext>
                </a:extLst>
              </p:cNvPr>
              <p:cNvGrpSpPr/>
              <p:nvPr/>
            </p:nvGrpSpPr>
            <p:grpSpPr>
              <a:xfrm>
                <a:off x="4941695" y="4489056"/>
                <a:ext cx="1484837" cy="1996934"/>
                <a:chOff x="9629794" y="4648198"/>
                <a:chExt cx="1298491" cy="1996934"/>
              </a:xfrm>
            </p:grpSpPr>
            <p:pic>
              <p:nvPicPr>
                <p:cNvPr id="15" name="Picture 4" descr="Page 12 | Mortarboard Cap Images - Free Download on Freepik">
                  <a:extLst>
                    <a:ext uri="{FF2B5EF4-FFF2-40B4-BE49-F238E27FC236}">
                      <a16:creationId xmlns:a16="http://schemas.microsoft.com/office/drawing/2014/main" id="{56B3319D-E3C8-C88F-BB9E-292BC890F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4642" y="4648198"/>
                  <a:ext cx="437071" cy="43707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5E4B0EB-C129-7F0A-724D-1F1627403695}"/>
                    </a:ext>
                  </a:extLst>
                </p:cNvPr>
                <p:cNvGrpSpPr/>
                <p:nvPr/>
              </p:nvGrpSpPr>
              <p:grpSpPr>
                <a:xfrm>
                  <a:off x="9629794" y="4648199"/>
                  <a:ext cx="1298491" cy="1996933"/>
                  <a:chOff x="9512515" y="3798507"/>
                  <a:chExt cx="2034326" cy="2883776"/>
                </a:xfrm>
              </p:grpSpPr>
              <p:pic>
                <p:nvPicPr>
                  <p:cNvPr id="17" name="Picture 16">
                    <a:extLst>
                      <a:ext uri="{FF2B5EF4-FFF2-40B4-BE49-F238E27FC236}">
                        <a16:creationId xmlns:a16="http://schemas.microsoft.com/office/drawing/2014/main" id="{8B40CC99-A895-D227-8FEE-DA785DE06EAC}"/>
                      </a:ext>
                    </a:extLst>
                  </p:cNvPr>
                  <p:cNvPicPr>
                    <a:picLocks noChangeAspect="1"/>
                  </p:cNvPicPr>
                  <p:nvPr/>
                </p:nvPicPr>
                <p:blipFill>
                  <a:blip r:embed="rId3"/>
                  <a:stretch>
                    <a:fillRect/>
                  </a:stretch>
                </p:blipFill>
                <p:spPr>
                  <a:xfrm>
                    <a:off x="9836742" y="3798507"/>
                    <a:ext cx="1517904" cy="2276856"/>
                  </a:xfrm>
                  <a:prstGeom prst="rect">
                    <a:avLst/>
                  </a:prstGeom>
                </p:spPr>
              </p:pic>
              <p:sp>
                <p:nvSpPr>
                  <p:cNvPr id="18" name="TextBox 17">
                    <a:extLst>
                      <a:ext uri="{FF2B5EF4-FFF2-40B4-BE49-F238E27FC236}">
                        <a16:creationId xmlns:a16="http://schemas.microsoft.com/office/drawing/2014/main" id="{5E0A6DB3-B16B-FF29-B4CC-4872A3F359EC}"/>
                      </a:ext>
                    </a:extLst>
                  </p:cNvPr>
                  <p:cNvSpPr txBox="1"/>
                  <p:nvPr/>
                </p:nvSpPr>
                <p:spPr>
                  <a:xfrm>
                    <a:off x="9512515" y="5870055"/>
                    <a:ext cx="2034326" cy="812228"/>
                  </a:xfrm>
                  <a:prstGeom prst="rect">
                    <a:avLst/>
                  </a:prstGeom>
                  <a:noFill/>
                </p:spPr>
                <p:txBody>
                  <a:bodyPr wrap="square" rtlCol="0">
                    <a:spAutoFit/>
                  </a:bodyPr>
                  <a:lstStyle/>
                  <a:p>
                    <a:pPr algn="ctr"/>
                    <a:r>
                      <a:rPr lang="en-US" dirty="0">
                        <a:solidFill>
                          <a:schemeClr val="accent1"/>
                        </a:solidFill>
                      </a:rPr>
                      <a:t>College-Going Isaac</a:t>
                    </a:r>
                  </a:p>
                </p:txBody>
              </p:sp>
            </p:grpSp>
          </p:grpSp>
        </p:grpSp>
        <p:grpSp>
          <p:nvGrpSpPr>
            <p:cNvPr id="6" name="Group 5">
              <a:extLst>
                <a:ext uri="{FF2B5EF4-FFF2-40B4-BE49-F238E27FC236}">
                  <a16:creationId xmlns:a16="http://schemas.microsoft.com/office/drawing/2014/main" id="{CEAAB38B-97FD-988E-D145-E0CDC02FB985}"/>
                </a:ext>
              </a:extLst>
            </p:cNvPr>
            <p:cNvGrpSpPr/>
            <p:nvPr/>
          </p:nvGrpSpPr>
          <p:grpSpPr>
            <a:xfrm>
              <a:off x="479918" y="4306219"/>
              <a:ext cx="7396827" cy="1096102"/>
              <a:chOff x="410165" y="4169062"/>
              <a:chExt cx="8297027" cy="1229498"/>
            </a:xfrm>
          </p:grpSpPr>
          <p:grpSp>
            <p:nvGrpSpPr>
              <p:cNvPr id="7" name="Group 6">
                <a:extLst>
                  <a:ext uri="{FF2B5EF4-FFF2-40B4-BE49-F238E27FC236}">
                    <a16:creationId xmlns:a16="http://schemas.microsoft.com/office/drawing/2014/main" id="{5A5CEEE4-CACD-721C-D470-834CFB8A219E}"/>
                  </a:ext>
                </a:extLst>
              </p:cNvPr>
              <p:cNvGrpSpPr/>
              <p:nvPr/>
            </p:nvGrpSpPr>
            <p:grpSpPr>
              <a:xfrm>
                <a:off x="410165" y="4208666"/>
                <a:ext cx="2188029" cy="1187589"/>
                <a:chOff x="2626236" y="4100402"/>
                <a:chExt cx="2188029" cy="1187589"/>
              </a:xfrm>
            </p:grpSpPr>
            <p:pic>
              <p:nvPicPr>
                <p:cNvPr id="11" name="Picture 2" descr="Money Stack | Totally Accurate BattleGrounds Wiki | Fandom">
                  <a:extLst>
                    <a:ext uri="{FF2B5EF4-FFF2-40B4-BE49-F238E27FC236}">
                      <a16:creationId xmlns:a16="http://schemas.microsoft.com/office/drawing/2014/main" id="{4699B3EF-11B1-D7B6-DE06-44841C19A8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493" y="4100402"/>
                  <a:ext cx="923470"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325C835-3E36-C708-0675-C7C4599892A4}"/>
                        </a:ext>
                      </a:extLst>
                    </p:cNvPr>
                    <p:cNvSpPr txBox="1"/>
                    <p:nvPr/>
                  </p:nvSpPr>
                  <p:spPr>
                    <a:xfrm>
                      <a:off x="2626236" y="4872128"/>
                      <a:ext cx="2188029" cy="415863"/>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0,</m:t>
                              </m:r>
                              <m:r>
                                <a:rPr lang="en-US" sz="2400" b="0" i="0" smtClean="0">
                                  <a:solidFill>
                                    <a:schemeClr val="accent1"/>
                                  </a:solidFill>
                                  <a:latin typeface="Cambria Math" panose="02040503050406030204" pitchFamily="18" charset="0"/>
                                </a:rPr>
                                <m:t>   </m:t>
                              </m:r>
                              <m:r>
                                <m:rPr>
                                  <m:sty m:val="p"/>
                                </m:rPr>
                                <a:rPr lang="en-US" sz="2400" b="0" i="0" smtClean="0">
                                  <a:solidFill>
                                    <a:schemeClr val="accent1"/>
                                  </a:solidFill>
                                  <a:latin typeface="Cambria Math" panose="02040503050406030204" pitchFamily="18" charset="0"/>
                                </a:rPr>
                                <m:t>Isaac</m:t>
                              </m:r>
                            </m:sub>
                          </m:sSub>
                        </m:oMath>
                      </a14:m>
                      <a:endParaRPr lang="en-US" sz="2400" b="1" dirty="0">
                        <a:solidFill>
                          <a:srgbClr val="FF0000"/>
                        </a:solidFill>
                      </a:endParaRPr>
                    </a:p>
                  </p:txBody>
                </p:sp>
              </mc:Choice>
              <mc:Fallback xmlns="">
                <p:sp>
                  <p:nvSpPr>
                    <p:cNvPr id="12" name="TextBox 11">
                      <a:extLst>
                        <a:ext uri="{FF2B5EF4-FFF2-40B4-BE49-F238E27FC236}">
                          <a16:creationId xmlns:a16="http://schemas.microsoft.com/office/drawing/2014/main" id="{9325C835-3E36-C708-0675-C7C4599892A4}"/>
                        </a:ext>
                      </a:extLst>
                    </p:cNvPr>
                    <p:cNvSpPr txBox="1">
                      <a:spLocks noRot="1" noChangeAspect="1" noMove="1" noResize="1" noEditPoints="1" noAdjustHandles="1" noChangeArrowheads="1" noChangeShapeType="1" noTextEdit="1"/>
                    </p:cNvSpPr>
                    <p:nvPr/>
                  </p:nvSpPr>
                  <p:spPr>
                    <a:xfrm>
                      <a:off x="2626236" y="4872128"/>
                      <a:ext cx="2188029" cy="415863"/>
                    </a:xfrm>
                    <a:prstGeom prst="rect">
                      <a:avLst/>
                    </a:prstGeom>
                    <a:blipFill>
                      <a:blip r:embed="rId6"/>
                      <a:stretch>
                        <a:fillRect l="-2010" b="-18421"/>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659AFE7E-ADE9-942F-418E-9791C8403328}"/>
                  </a:ext>
                </a:extLst>
              </p:cNvPr>
              <p:cNvGrpSpPr/>
              <p:nvPr/>
            </p:nvGrpSpPr>
            <p:grpSpPr>
              <a:xfrm>
                <a:off x="6519163" y="4169062"/>
                <a:ext cx="2188029" cy="1229498"/>
                <a:chOff x="3749394" y="4169062"/>
                <a:chExt cx="2188029" cy="1229498"/>
              </a:xfrm>
            </p:grpSpPr>
            <p:pic>
              <p:nvPicPr>
                <p:cNvPr id="9" name="Picture 2" descr="Money Stack | Totally Accurate BattleGrounds Wiki | Fandom">
                  <a:extLst>
                    <a:ext uri="{FF2B5EF4-FFF2-40B4-BE49-F238E27FC236}">
                      <a16:creationId xmlns:a16="http://schemas.microsoft.com/office/drawing/2014/main" id="{5A00ED2C-5DDE-5BE3-38D1-22C4E4CCA9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763" y="4169062"/>
                  <a:ext cx="923471"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37B68FF-56CD-B359-2543-46B4A7F3B626}"/>
                        </a:ext>
                      </a:extLst>
                    </p:cNvPr>
                    <p:cNvSpPr txBox="1"/>
                    <p:nvPr/>
                  </p:nvSpPr>
                  <p:spPr>
                    <a:xfrm>
                      <a:off x="3749394" y="4982697"/>
                      <a:ext cx="2188029" cy="415863"/>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1,   </m:t>
                              </m:r>
                              <m:r>
                                <m:rPr>
                                  <m:sty m:val="p"/>
                                </m:rPr>
                                <a:rPr lang="en-US" sz="2400" b="0" i="0" smtClean="0">
                                  <a:solidFill>
                                    <a:schemeClr val="accent1"/>
                                  </a:solidFill>
                                  <a:latin typeface="Cambria Math" panose="02040503050406030204" pitchFamily="18" charset="0"/>
                                </a:rPr>
                                <m:t>Isaac</m:t>
                              </m:r>
                            </m:sub>
                          </m:sSub>
                        </m:oMath>
                      </a14:m>
                      <a:endParaRPr lang="en-US" sz="2400" dirty="0">
                        <a:solidFill>
                          <a:schemeClr val="accent1"/>
                        </a:solidFill>
                      </a:endParaRPr>
                    </a:p>
                  </p:txBody>
                </p:sp>
              </mc:Choice>
              <mc:Fallback xmlns="">
                <p:sp>
                  <p:nvSpPr>
                    <p:cNvPr id="10" name="TextBox 9">
                      <a:extLst>
                        <a:ext uri="{FF2B5EF4-FFF2-40B4-BE49-F238E27FC236}">
                          <a16:creationId xmlns:a16="http://schemas.microsoft.com/office/drawing/2014/main" id="{937B68FF-56CD-B359-2543-46B4A7F3B626}"/>
                        </a:ext>
                      </a:extLst>
                    </p:cNvPr>
                    <p:cNvSpPr txBox="1">
                      <a:spLocks noRot="1" noChangeAspect="1" noMove="1" noResize="1" noEditPoints="1" noAdjustHandles="1" noChangeArrowheads="1" noChangeShapeType="1" noTextEdit="1"/>
                    </p:cNvSpPr>
                    <p:nvPr/>
                  </p:nvSpPr>
                  <p:spPr>
                    <a:xfrm>
                      <a:off x="3749394" y="4982697"/>
                      <a:ext cx="2188029" cy="415863"/>
                    </a:xfrm>
                    <a:prstGeom prst="rect">
                      <a:avLst/>
                    </a:prstGeom>
                    <a:blipFill>
                      <a:blip r:embed="rId7"/>
                      <a:stretch>
                        <a:fillRect l="-2010" b="-21053"/>
                      </a:stretch>
                    </a:blipFill>
                  </p:spPr>
                  <p:txBody>
                    <a:bodyPr/>
                    <a:lstStyle/>
                    <a:p>
                      <a:r>
                        <a:rPr lang="en-US">
                          <a:noFill/>
                        </a:rPr>
                        <a:t> </a:t>
                      </a:r>
                    </a:p>
                  </p:txBody>
                </p:sp>
              </mc:Fallback>
            </mc:AlternateContent>
          </p:grpSp>
        </p:grpSp>
      </p:grpSp>
    </p:spTree>
    <p:extLst>
      <p:ext uri="{BB962C8B-B14F-4D97-AF65-F5344CB8AC3E}">
        <p14:creationId xmlns:p14="http://schemas.microsoft.com/office/powerpoint/2010/main" val="22602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6BE9-6024-2C98-0222-1A941FABA7F6}"/>
              </a:ext>
            </a:extLst>
          </p:cNvPr>
          <p:cNvSpPr>
            <a:spLocks noGrp="1"/>
          </p:cNvSpPr>
          <p:nvPr>
            <p:ph type="title"/>
          </p:nvPr>
        </p:nvSpPr>
        <p:spPr/>
        <p:txBody>
          <a:bodyPr>
            <a:normAutofit/>
          </a:bodyPr>
          <a:lstStyle/>
          <a:p>
            <a:r>
              <a:rPr lang="en-US" sz="2400" dirty="0"/>
              <a:t>Attempt to deal with the Fundamental Problem of Causal Inference</a:t>
            </a:r>
            <a:br>
              <a:rPr lang="en-US" dirty="0"/>
            </a:br>
            <a:r>
              <a:rPr lang="en-US" dirty="0"/>
              <a:t>Look at a larger population!</a:t>
            </a:r>
          </a:p>
        </p:txBody>
      </p:sp>
      <p:pic>
        <p:nvPicPr>
          <p:cNvPr id="4" name="Picture 3">
            <a:extLst>
              <a:ext uri="{FF2B5EF4-FFF2-40B4-BE49-F238E27FC236}">
                <a16:creationId xmlns:a16="http://schemas.microsoft.com/office/drawing/2014/main" id="{F34A2959-EABF-19AB-FA4E-931DEDDE866B}"/>
              </a:ext>
            </a:extLst>
          </p:cNvPr>
          <p:cNvPicPr>
            <a:picLocks noChangeAspect="1"/>
          </p:cNvPicPr>
          <p:nvPr/>
        </p:nvPicPr>
        <p:blipFill>
          <a:blip r:embed="rId2"/>
          <a:stretch>
            <a:fillRect/>
          </a:stretch>
        </p:blipFill>
        <p:spPr>
          <a:xfrm>
            <a:off x="2075991" y="2022755"/>
            <a:ext cx="915483" cy="1389106"/>
          </a:xfrm>
          <a:prstGeom prst="rect">
            <a:avLst/>
          </a:prstGeom>
        </p:spPr>
      </p:pic>
      <p:sp>
        <p:nvSpPr>
          <p:cNvPr id="10" name="TextBox 9">
            <a:extLst>
              <a:ext uri="{FF2B5EF4-FFF2-40B4-BE49-F238E27FC236}">
                <a16:creationId xmlns:a16="http://schemas.microsoft.com/office/drawing/2014/main" id="{F1526767-9A8B-6057-B93A-EB6E8A977A14}"/>
              </a:ext>
            </a:extLst>
          </p:cNvPr>
          <p:cNvSpPr txBox="1"/>
          <p:nvPr/>
        </p:nvSpPr>
        <p:spPr>
          <a:xfrm>
            <a:off x="1917774" y="3290657"/>
            <a:ext cx="1180814" cy="307777"/>
          </a:xfrm>
          <a:prstGeom prst="rect">
            <a:avLst/>
          </a:prstGeom>
          <a:noFill/>
        </p:spPr>
        <p:txBody>
          <a:bodyPr wrap="square" rtlCol="0">
            <a:spAutoFit/>
          </a:bodyPr>
          <a:lstStyle/>
          <a:p>
            <a:pPr algn="ctr"/>
            <a:r>
              <a:rPr lang="en-US" sz="1400" dirty="0"/>
              <a:t>Isaac</a:t>
            </a:r>
          </a:p>
        </p:txBody>
      </p:sp>
      <p:grpSp>
        <p:nvGrpSpPr>
          <p:cNvPr id="55" name="Group 54">
            <a:extLst>
              <a:ext uri="{FF2B5EF4-FFF2-40B4-BE49-F238E27FC236}">
                <a16:creationId xmlns:a16="http://schemas.microsoft.com/office/drawing/2014/main" id="{E1BFF07A-F48B-1959-BFB1-FB9EC8C692C9}"/>
              </a:ext>
            </a:extLst>
          </p:cNvPr>
          <p:cNvGrpSpPr/>
          <p:nvPr/>
        </p:nvGrpSpPr>
        <p:grpSpPr>
          <a:xfrm>
            <a:off x="3468452" y="1779114"/>
            <a:ext cx="8491726" cy="1936891"/>
            <a:chOff x="3468452" y="1779114"/>
            <a:chExt cx="8491726" cy="1936891"/>
          </a:xfrm>
        </p:grpSpPr>
        <p:pic>
          <p:nvPicPr>
            <p:cNvPr id="5" name="Picture 4">
              <a:extLst>
                <a:ext uri="{FF2B5EF4-FFF2-40B4-BE49-F238E27FC236}">
                  <a16:creationId xmlns:a16="http://schemas.microsoft.com/office/drawing/2014/main" id="{30BA6275-263E-FF78-6A66-5E5A8AFEDC61}"/>
                </a:ext>
              </a:extLst>
            </p:cNvPr>
            <p:cNvPicPr>
              <a:picLocks noChangeAspect="1"/>
            </p:cNvPicPr>
            <p:nvPr/>
          </p:nvPicPr>
          <p:blipFill>
            <a:blip r:embed="rId3"/>
            <a:stretch>
              <a:fillRect/>
            </a:stretch>
          </p:blipFill>
          <p:spPr>
            <a:xfrm>
              <a:off x="3468452" y="2165629"/>
              <a:ext cx="1267412" cy="1132155"/>
            </a:xfrm>
            <a:prstGeom prst="rect">
              <a:avLst/>
            </a:prstGeom>
          </p:spPr>
        </p:pic>
        <p:pic>
          <p:nvPicPr>
            <p:cNvPr id="9" name="Picture 8">
              <a:extLst>
                <a:ext uri="{FF2B5EF4-FFF2-40B4-BE49-F238E27FC236}">
                  <a16:creationId xmlns:a16="http://schemas.microsoft.com/office/drawing/2014/main" id="{7D40DC5C-C517-C5C6-B7F6-E294E66181E5}"/>
                </a:ext>
              </a:extLst>
            </p:cNvPr>
            <p:cNvPicPr>
              <a:picLocks noChangeAspect="1"/>
            </p:cNvPicPr>
            <p:nvPr/>
          </p:nvPicPr>
          <p:blipFill>
            <a:blip r:embed="rId4"/>
            <a:stretch>
              <a:fillRect/>
            </a:stretch>
          </p:blipFill>
          <p:spPr>
            <a:xfrm>
              <a:off x="7353846" y="1908676"/>
              <a:ext cx="988765" cy="1389108"/>
            </a:xfrm>
            <a:prstGeom prst="rect">
              <a:avLst/>
            </a:prstGeom>
          </p:spPr>
        </p:pic>
        <p:sp>
          <p:nvSpPr>
            <p:cNvPr id="11" name="TextBox 10">
              <a:extLst>
                <a:ext uri="{FF2B5EF4-FFF2-40B4-BE49-F238E27FC236}">
                  <a16:creationId xmlns:a16="http://schemas.microsoft.com/office/drawing/2014/main" id="{256217BE-EFFE-1B5F-19E1-71E147918772}"/>
                </a:ext>
              </a:extLst>
            </p:cNvPr>
            <p:cNvSpPr txBox="1"/>
            <p:nvPr/>
          </p:nvSpPr>
          <p:spPr>
            <a:xfrm>
              <a:off x="3593467" y="3319289"/>
              <a:ext cx="1180814" cy="396716"/>
            </a:xfrm>
            <a:prstGeom prst="rect">
              <a:avLst/>
            </a:prstGeom>
            <a:noFill/>
          </p:spPr>
          <p:txBody>
            <a:bodyPr wrap="square" rtlCol="0">
              <a:spAutoFit/>
            </a:bodyPr>
            <a:lstStyle/>
            <a:p>
              <a:pPr algn="ctr"/>
              <a:r>
                <a:rPr lang="en-US" sz="1400" dirty="0"/>
                <a:t>Panda</a:t>
              </a:r>
            </a:p>
          </p:txBody>
        </p:sp>
        <p:sp>
          <p:nvSpPr>
            <p:cNvPr id="12" name="TextBox 11">
              <a:extLst>
                <a:ext uri="{FF2B5EF4-FFF2-40B4-BE49-F238E27FC236}">
                  <a16:creationId xmlns:a16="http://schemas.microsoft.com/office/drawing/2014/main" id="{470D541B-14C1-03EC-DFA0-E7DE7CD9E2EE}"/>
                </a:ext>
              </a:extLst>
            </p:cNvPr>
            <p:cNvSpPr txBox="1"/>
            <p:nvPr/>
          </p:nvSpPr>
          <p:spPr>
            <a:xfrm>
              <a:off x="8986010" y="3314944"/>
              <a:ext cx="1180814" cy="396716"/>
            </a:xfrm>
            <a:prstGeom prst="rect">
              <a:avLst/>
            </a:prstGeom>
            <a:noFill/>
          </p:spPr>
          <p:txBody>
            <a:bodyPr wrap="square" rtlCol="0">
              <a:spAutoFit/>
            </a:bodyPr>
            <a:lstStyle/>
            <a:p>
              <a:pPr algn="ctr"/>
              <a:r>
                <a:rPr lang="en-US" sz="1400" dirty="0"/>
                <a:t>Penguin</a:t>
              </a:r>
            </a:p>
          </p:txBody>
        </p:sp>
        <p:sp>
          <p:nvSpPr>
            <p:cNvPr id="13" name="TextBox 12">
              <a:extLst>
                <a:ext uri="{FF2B5EF4-FFF2-40B4-BE49-F238E27FC236}">
                  <a16:creationId xmlns:a16="http://schemas.microsoft.com/office/drawing/2014/main" id="{A6190A44-AF31-09F6-0356-7C59F2A57062}"/>
                </a:ext>
              </a:extLst>
            </p:cNvPr>
            <p:cNvSpPr txBox="1"/>
            <p:nvPr/>
          </p:nvSpPr>
          <p:spPr>
            <a:xfrm>
              <a:off x="7336518" y="3310868"/>
              <a:ext cx="1180814" cy="396716"/>
            </a:xfrm>
            <a:prstGeom prst="rect">
              <a:avLst/>
            </a:prstGeom>
            <a:noFill/>
          </p:spPr>
          <p:txBody>
            <a:bodyPr wrap="square" rtlCol="0">
              <a:spAutoFit/>
            </a:bodyPr>
            <a:lstStyle/>
            <a:p>
              <a:pPr algn="ctr"/>
              <a:r>
                <a:rPr lang="en-US" sz="1400" dirty="0"/>
                <a:t>Ostrich</a:t>
              </a:r>
            </a:p>
          </p:txBody>
        </p:sp>
        <p:pic>
          <p:nvPicPr>
            <p:cNvPr id="14" name="Picture 13">
              <a:extLst>
                <a:ext uri="{FF2B5EF4-FFF2-40B4-BE49-F238E27FC236}">
                  <a16:creationId xmlns:a16="http://schemas.microsoft.com/office/drawing/2014/main" id="{883C0E41-0FC3-4BB3-C6A7-848091673A89}"/>
                </a:ext>
              </a:extLst>
            </p:cNvPr>
            <p:cNvPicPr>
              <a:picLocks noChangeAspect="1"/>
            </p:cNvPicPr>
            <p:nvPr/>
          </p:nvPicPr>
          <p:blipFill>
            <a:blip r:embed="rId5"/>
            <a:stretch>
              <a:fillRect/>
            </a:stretch>
          </p:blipFill>
          <p:spPr>
            <a:xfrm>
              <a:off x="9025540" y="2111269"/>
              <a:ext cx="864437" cy="1101460"/>
            </a:xfrm>
            <a:prstGeom prst="rect">
              <a:avLst/>
            </a:prstGeom>
          </p:spPr>
        </p:pic>
        <p:sp>
          <p:nvSpPr>
            <p:cNvPr id="15" name="TextBox 14">
              <a:extLst>
                <a:ext uri="{FF2B5EF4-FFF2-40B4-BE49-F238E27FC236}">
                  <a16:creationId xmlns:a16="http://schemas.microsoft.com/office/drawing/2014/main" id="{15A40F63-31E3-6B93-AD31-7805E94DD123}"/>
                </a:ext>
              </a:extLst>
            </p:cNvPr>
            <p:cNvSpPr txBox="1"/>
            <p:nvPr/>
          </p:nvSpPr>
          <p:spPr>
            <a:xfrm>
              <a:off x="10741338" y="3292250"/>
              <a:ext cx="1180814" cy="307777"/>
            </a:xfrm>
            <a:prstGeom prst="rect">
              <a:avLst/>
            </a:prstGeom>
            <a:noFill/>
          </p:spPr>
          <p:txBody>
            <a:bodyPr wrap="square" rtlCol="0">
              <a:spAutoFit/>
            </a:bodyPr>
            <a:lstStyle/>
            <a:p>
              <a:pPr algn="ctr"/>
              <a:r>
                <a:rPr lang="en-US" sz="1400" dirty="0"/>
                <a:t>Alien Penguin</a:t>
              </a:r>
            </a:p>
          </p:txBody>
        </p:sp>
        <p:sp>
          <p:nvSpPr>
            <p:cNvPr id="16" name="TextBox 15">
              <a:extLst>
                <a:ext uri="{FF2B5EF4-FFF2-40B4-BE49-F238E27FC236}">
                  <a16:creationId xmlns:a16="http://schemas.microsoft.com/office/drawing/2014/main" id="{F4FF770A-CEFF-B662-C6A4-24F95E73C02F}"/>
                </a:ext>
              </a:extLst>
            </p:cNvPr>
            <p:cNvSpPr txBox="1"/>
            <p:nvPr/>
          </p:nvSpPr>
          <p:spPr>
            <a:xfrm>
              <a:off x="5660825" y="3291643"/>
              <a:ext cx="1180814" cy="396716"/>
            </a:xfrm>
            <a:prstGeom prst="rect">
              <a:avLst/>
            </a:prstGeom>
            <a:noFill/>
          </p:spPr>
          <p:txBody>
            <a:bodyPr wrap="square" rtlCol="0">
              <a:spAutoFit/>
            </a:bodyPr>
            <a:lstStyle/>
            <a:p>
              <a:pPr algn="ctr"/>
              <a:r>
                <a:rPr lang="en-US" sz="1400" dirty="0"/>
                <a:t>Rabbit</a:t>
              </a:r>
            </a:p>
          </p:txBody>
        </p:sp>
        <p:pic>
          <p:nvPicPr>
            <p:cNvPr id="17" name="Picture 16">
              <a:extLst>
                <a:ext uri="{FF2B5EF4-FFF2-40B4-BE49-F238E27FC236}">
                  <a16:creationId xmlns:a16="http://schemas.microsoft.com/office/drawing/2014/main" id="{1277A43E-E07D-8BED-A0F2-3C308FA9F22C}"/>
                </a:ext>
              </a:extLst>
            </p:cNvPr>
            <p:cNvPicPr>
              <a:picLocks noChangeAspect="1"/>
            </p:cNvPicPr>
            <p:nvPr/>
          </p:nvPicPr>
          <p:blipFill>
            <a:blip r:embed="rId6"/>
            <a:stretch>
              <a:fillRect/>
            </a:stretch>
          </p:blipFill>
          <p:spPr>
            <a:xfrm>
              <a:off x="10895999" y="1881638"/>
              <a:ext cx="1064179" cy="1346512"/>
            </a:xfrm>
            <a:prstGeom prst="rect">
              <a:avLst/>
            </a:prstGeom>
          </p:spPr>
        </p:pic>
        <p:pic>
          <p:nvPicPr>
            <p:cNvPr id="7175" name="Picture 7" descr="Adoptable Rabbits | morabbit">
              <a:extLst>
                <a:ext uri="{FF2B5EF4-FFF2-40B4-BE49-F238E27FC236}">
                  <a16:creationId xmlns:a16="http://schemas.microsoft.com/office/drawing/2014/main" id="{504B5FE1-3DAC-23EB-E74F-479AE0EDCB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660825" y="1779114"/>
              <a:ext cx="988765" cy="1635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5E819694-B4EC-E92F-39DB-D6AC9706F4D6}"/>
              </a:ext>
            </a:extLst>
          </p:cNvPr>
          <p:cNvGrpSpPr/>
          <p:nvPr/>
        </p:nvGrpSpPr>
        <p:grpSpPr>
          <a:xfrm>
            <a:off x="2298999" y="1651946"/>
            <a:ext cx="4145728" cy="898422"/>
            <a:chOff x="2298999" y="1651946"/>
            <a:chExt cx="4145728" cy="898422"/>
          </a:xfrm>
        </p:grpSpPr>
        <p:pic>
          <p:nvPicPr>
            <p:cNvPr id="23" name="Picture 4" descr="Page 12 | Mortarboard Cap Images - Free Download on Freepik">
              <a:extLst>
                <a:ext uri="{FF2B5EF4-FFF2-40B4-BE49-F238E27FC236}">
                  <a16:creationId xmlns:a16="http://schemas.microsoft.com/office/drawing/2014/main" id="{ADE34E06-FC39-D3C8-C03E-C3BBF2E5B2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age 12 | Mortarboard Cap Images - Free Download on Freepik">
              <a:extLst>
                <a:ext uri="{FF2B5EF4-FFF2-40B4-BE49-F238E27FC236}">
                  <a16:creationId xmlns:a16="http://schemas.microsoft.com/office/drawing/2014/main" id="{3B8EAF68-03A3-EC0E-1525-8947BDB91E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0550D11B-7B8C-112D-35A2-5EE96424C1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C5BCB124-7AC9-C149-8C70-53971320A943}"/>
              </a:ext>
            </a:extLst>
          </p:cNvPr>
          <p:cNvGrpSpPr/>
          <p:nvPr/>
        </p:nvGrpSpPr>
        <p:grpSpPr>
          <a:xfrm>
            <a:off x="453329" y="3750566"/>
            <a:ext cx="11418028" cy="2628007"/>
            <a:chOff x="453329" y="3750566"/>
            <a:chExt cx="11418028" cy="2628007"/>
          </a:xfrm>
        </p:grpSpPr>
        <p:grpSp>
          <p:nvGrpSpPr>
            <p:cNvPr id="40" name="Group 39">
              <a:extLst>
                <a:ext uri="{FF2B5EF4-FFF2-40B4-BE49-F238E27FC236}">
                  <a16:creationId xmlns:a16="http://schemas.microsoft.com/office/drawing/2014/main" id="{97F4034A-9BAC-C2EC-E435-B53A3801B968}"/>
                </a:ext>
              </a:extLst>
            </p:cNvPr>
            <p:cNvGrpSpPr/>
            <p:nvPr/>
          </p:nvGrpSpPr>
          <p:grpSpPr>
            <a:xfrm>
              <a:off x="496191" y="3750566"/>
              <a:ext cx="11366155" cy="1087424"/>
              <a:chOff x="496191" y="4136336"/>
              <a:chExt cx="11366155" cy="1087424"/>
            </a:xfrm>
          </p:grpSpPr>
          <p:pic>
            <p:nvPicPr>
              <p:cNvPr id="19" name="Picture 2" descr="Money Stack | Totally Accurate BattleGrounds Wiki | Fandom">
                <a:extLst>
                  <a:ext uri="{FF2B5EF4-FFF2-40B4-BE49-F238E27FC236}">
                    <a16:creationId xmlns:a16="http://schemas.microsoft.com/office/drawing/2014/main" id="{88C6F24D-88DA-0B81-B5EF-B9CBC12F9B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2EC6D98-BAB5-BCF2-9450-8274D641D7F6}"/>
                      </a:ext>
                    </a:extLst>
                  </p:cNvPr>
                  <p:cNvSpPr txBox="1"/>
                  <p:nvPr/>
                </p:nvSpPr>
                <p:spPr>
                  <a:xfrm>
                    <a:off x="2044690" y="4136336"/>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0,</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Isaac</m:t>
                              </m:r>
                            </m:sub>
                          </m:sSub>
                        </m:oMath>
                      </m:oMathPara>
                    </a14:m>
                    <a:endParaRPr lang="en-US" sz="2800" dirty="0"/>
                  </a:p>
                </p:txBody>
              </p:sp>
            </mc:Choice>
            <mc:Fallback xmlns="">
              <p:sp>
                <p:nvSpPr>
                  <p:cNvPr id="28" name="TextBox 27">
                    <a:extLst>
                      <a:ext uri="{FF2B5EF4-FFF2-40B4-BE49-F238E27FC236}">
                        <a16:creationId xmlns:a16="http://schemas.microsoft.com/office/drawing/2014/main" id="{B2EC6D98-BAB5-BCF2-9450-8274D641D7F6}"/>
                      </a:ext>
                    </a:extLst>
                  </p:cNvPr>
                  <p:cNvSpPr txBox="1">
                    <a:spLocks noRot="1" noChangeAspect="1" noMove="1" noResize="1" noEditPoints="1" noAdjustHandles="1" noChangeArrowheads="1" noChangeShapeType="1" noTextEdit="1"/>
                  </p:cNvSpPr>
                  <p:nvPr/>
                </p:nvSpPr>
                <p:spPr>
                  <a:xfrm>
                    <a:off x="2044690" y="4136336"/>
                    <a:ext cx="1061202" cy="542136"/>
                  </a:xfrm>
                  <a:prstGeom prst="rect">
                    <a:avLst/>
                  </a:prstGeom>
                  <a:blipFill>
                    <a:blip r:embed="rId10"/>
                    <a:stretch>
                      <a:fillRect l="-2353" r="-16471"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A0B6254-67CA-6012-19B8-39C13BED9948}"/>
                      </a:ext>
                    </a:extLst>
                  </p:cNvPr>
                  <p:cNvSpPr txBox="1"/>
                  <p:nvPr/>
                </p:nvSpPr>
                <p:spPr>
                  <a:xfrm>
                    <a:off x="3538281" y="4136336"/>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0,</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Panda</m:t>
                              </m:r>
                            </m:sub>
                          </m:sSub>
                        </m:oMath>
                      </m:oMathPara>
                    </a14:m>
                    <a:endParaRPr lang="en-US" sz="2800" dirty="0"/>
                  </a:p>
                </p:txBody>
              </p:sp>
            </mc:Choice>
            <mc:Fallback xmlns="">
              <p:sp>
                <p:nvSpPr>
                  <p:cNvPr id="29" name="TextBox 28">
                    <a:extLst>
                      <a:ext uri="{FF2B5EF4-FFF2-40B4-BE49-F238E27FC236}">
                        <a16:creationId xmlns:a16="http://schemas.microsoft.com/office/drawing/2014/main" id="{DA0B6254-67CA-6012-19B8-39C13BED9948}"/>
                      </a:ext>
                    </a:extLst>
                  </p:cNvPr>
                  <p:cNvSpPr txBox="1">
                    <a:spLocks noRot="1" noChangeAspect="1" noMove="1" noResize="1" noEditPoints="1" noAdjustHandles="1" noChangeArrowheads="1" noChangeShapeType="1" noTextEdit="1"/>
                  </p:cNvSpPr>
                  <p:nvPr/>
                </p:nvSpPr>
                <p:spPr>
                  <a:xfrm>
                    <a:off x="3538281" y="4136336"/>
                    <a:ext cx="1061202" cy="542136"/>
                  </a:xfrm>
                  <a:prstGeom prst="rect">
                    <a:avLst/>
                  </a:prstGeom>
                  <a:blipFill>
                    <a:blip r:embed="rId11"/>
                    <a:stretch>
                      <a:fillRect l="-2353" r="-28235"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F117BA2-C7AD-D479-0F4C-290CD5601E31}"/>
                      </a:ext>
                    </a:extLst>
                  </p:cNvPr>
                  <p:cNvSpPr txBox="1"/>
                  <p:nvPr/>
                </p:nvSpPr>
                <p:spPr>
                  <a:xfrm>
                    <a:off x="5395746" y="4136336"/>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0,</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Rabbit</m:t>
                              </m:r>
                            </m:sub>
                          </m:sSub>
                        </m:oMath>
                      </m:oMathPara>
                    </a14:m>
                    <a:endParaRPr lang="en-US" sz="2800" dirty="0"/>
                  </a:p>
                </p:txBody>
              </p:sp>
            </mc:Choice>
            <mc:Fallback xmlns="">
              <p:sp>
                <p:nvSpPr>
                  <p:cNvPr id="30" name="TextBox 29">
                    <a:extLst>
                      <a:ext uri="{FF2B5EF4-FFF2-40B4-BE49-F238E27FC236}">
                        <a16:creationId xmlns:a16="http://schemas.microsoft.com/office/drawing/2014/main" id="{5F117BA2-C7AD-D479-0F4C-290CD5601E31}"/>
                      </a:ext>
                    </a:extLst>
                  </p:cNvPr>
                  <p:cNvSpPr txBox="1">
                    <a:spLocks noRot="1" noChangeAspect="1" noMove="1" noResize="1" noEditPoints="1" noAdjustHandles="1" noChangeArrowheads="1" noChangeShapeType="1" noTextEdit="1"/>
                  </p:cNvSpPr>
                  <p:nvPr/>
                </p:nvSpPr>
                <p:spPr>
                  <a:xfrm>
                    <a:off x="5395746" y="4136336"/>
                    <a:ext cx="1061202" cy="542136"/>
                  </a:xfrm>
                  <a:prstGeom prst="rect">
                    <a:avLst/>
                  </a:prstGeom>
                  <a:blipFill>
                    <a:blip r:embed="rId12"/>
                    <a:stretch>
                      <a:fillRect l="-2353" r="-34118"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F7C33A1-19E9-EB92-D4F8-BDBE5E5F5CC5}"/>
                      </a:ext>
                    </a:extLst>
                  </p:cNvPr>
                  <p:cNvSpPr txBox="1"/>
                  <p:nvPr/>
                </p:nvSpPr>
                <p:spPr>
                  <a:xfrm>
                    <a:off x="7253211" y="4136336"/>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0,</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Ostrich</m:t>
                              </m:r>
                            </m:sub>
                          </m:sSub>
                        </m:oMath>
                      </m:oMathPara>
                    </a14:m>
                    <a:endParaRPr lang="en-US" sz="2800" dirty="0"/>
                  </a:p>
                </p:txBody>
              </p:sp>
            </mc:Choice>
            <mc:Fallback xmlns="">
              <p:sp>
                <p:nvSpPr>
                  <p:cNvPr id="31" name="TextBox 30">
                    <a:extLst>
                      <a:ext uri="{FF2B5EF4-FFF2-40B4-BE49-F238E27FC236}">
                        <a16:creationId xmlns:a16="http://schemas.microsoft.com/office/drawing/2014/main" id="{BF7C33A1-19E9-EB92-D4F8-BDBE5E5F5CC5}"/>
                      </a:ext>
                    </a:extLst>
                  </p:cNvPr>
                  <p:cNvSpPr txBox="1">
                    <a:spLocks noRot="1" noChangeAspect="1" noMove="1" noResize="1" noEditPoints="1" noAdjustHandles="1" noChangeArrowheads="1" noChangeShapeType="1" noTextEdit="1"/>
                  </p:cNvSpPr>
                  <p:nvPr/>
                </p:nvSpPr>
                <p:spPr>
                  <a:xfrm>
                    <a:off x="7253211" y="4136336"/>
                    <a:ext cx="1061202" cy="542136"/>
                  </a:xfrm>
                  <a:prstGeom prst="rect">
                    <a:avLst/>
                  </a:prstGeom>
                  <a:blipFill>
                    <a:blip r:embed="rId13"/>
                    <a:stretch>
                      <a:fillRect l="-3571" r="-44048"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F427AA-0FB0-1D53-E795-CBBAD0422ADE}"/>
                      </a:ext>
                    </a:extLst>
                  </p:cNvPr>
                  <p:cNvSpPr txBox="1"/>
                  <p:nvPr/>
                </p:nvSpPr>
                <p:spPr>
                  <a:xfrm>
                    <a:off x="8981232" y="4143577"/>
                    <a:ext cx="1061202" cy="563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0,</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Penguin</m:t>
                              </m:r>
                            </m:sub>
                          </m:sSub>
                        </m:oMath>
                      </m:oMathPara>
                    </a14:m>
                    <a:endParaRPr lang="en-US" sz="2800" dirty="0"/>
                  </a:p>
                </p:txBody>
              </p:sp>
            </mc:Choice>
            <mc:Fallback xmlns="">
              <p:sp>
                <p:nvSpPr>
                  <p:cNvPr id="32" name="TextBox 31">
                    <a:extLst>
                      <a:ext uri="{FF2B5EF4-FFF2-40B4-BE49-F238E27FC236}">
                        <a16:creationId xmlns:a16="http://schemas.microsoft.com/office/drawing/2014/main" id="{57F427AA-0FB0-1D53-E795-CBBAD0422ADE}"/>
                      </a:ext>
                    </a:extLst>
                  </p:cNvPr>
                  <p:cNvSpPr txBox="1">
                    <a:spLocks noRot="1" noChangeAspect="1" noMove="1" noResize="1" noEditPoints="1" noAdjustHandles="1" noChangeArrowheads="1" noChangeShapeType="1" noTextEdit="1"/>
                  </p:cNvSpPr>
                  <p:nvPr/>
                </p:nvSpPr>
                <p:spPr>
                  <a:xfrm>
                    <a:off x="8981232" y="4143577"/>
                    <a:ext cx="1061202" cy="563872"/>
                  </a:xfrm>
                  <a:prstGeom prst="rect">
                    <a:avLst/>
                  </a:prstGeom>
                  <a:blipFill>
                    <a:blip r:embed="rId14"/>
                    <a:stretch>
                      <a:fillRect l="-3571" r="-55952"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6C4C65-AE89-2690-2D62-D6839575BC43}"/>
                      </a:ext>
                    </a:extLst>
                  </p:cNvPr>
                  <p:cNvSpPr txBox="1"/>
                  <p:nvPr/>
                </p:nvSpPr>
                <p:spPr>
                  <a:xfrm>
                    <a:off x="10801144" y="4136336"/>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0,</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AP</m:t>
                              </m:r>
                            </m:sub>
                          </m:sSub>
                        </m:oMath>
                      </m:oMathPara>
                    </a14:m>
                    <a:endParaRPr lang="en-US" sz="2800" dirty="0"/>
                  </a:p>
                </p:txBody>
              </p:sp>
            </mc:Choice>
            <mc:Fallback xmlns="">
              <p:sp>
                <p:nvSpPr>
                  <p:cNvPr id="33" name="TextBox 32">
                    <a:extLst>
                      <a:ext uri="{FF2B5EF4-FFF2-40B4-BE49-F238E27FC236}">
                        <a16:creationId xmlns:a16="http://schemas.microsoft.com/office/drawing/2014/main" id="{816C4C65-AE89-2690-2D62-D6839575BC43}"/>
                      </a:ext>
                    </a:extLst>
                  </p:cNvPr>
                  <p:cNvSpPr txBox="1">
                    <a:spLocks noRot="1" noChangeAspect="1" noMove="1" noResize="1" noEditPoints="1" noAdjustHandles="1" noChangeArrowheads="1" noChangeShapeType="1" noTextEdit="1"/>
                  </p:cNvSpPr>
                  <p:nvPr/>
                </p:nvSpPr>
                <p:spPr>
                  <a:xfrm>
                    <a:off x="10801144" y="4136336"/>
                    <a:ext cx="1061202" cy="542136"/>
                  </a:xfrm>
                  <a:prstGeom prst="rect">
                    <a:avLst/>
                  </a:prstGeom>
                  <a:blipFill>
                    <a:blip r:embed="rId15"/>
                    <a:stretch>
                      <a:fillRect b="-20930"/>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AA89B9B7-7A2D-BD45-2AD0-DED18328F79D}"/>
                </a:ext>
              </a:extLst>
            </p:cNvPr>
            <p:cNvGrpSpPr/>
            <p:nvPr/>
          </p:nvGrpSpPr>
          <p:grpSpPr>
            <a:xfrm>
              <a:off x="453329" y="5137614"/>
              <a:ext cx="11418028" cy="1240959"/>
              <a:chOff x="453329" y="5423369"/>
              <a:chExt cx="11418028" cy="1240959"/>
            </a:xfrm>
          </p:grpSpPr>
          <p:pic>
            <p:nvPicPr>
              <p:cNvPr id="20" name="Picture 2" descr="Money Stack | Totally Accurate BattleGrounds Wiki | Fandom">
                <a:extLst>
                  <a:ext uri="{FF2B5EF4-FFF2-40B4-BE49-F238E27FC236}">
                    <a16:creationId xmlns:a16="http://schemas.microsoft.com/office/drawing/2014/main" id="{D652EC5F-D2EB-1400-61F8-5CBF35E0B8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age 12 | Mortarboard Cap Images - Free Download on Freepik">
                <a:extLst>
                  <a:ext uri="{FF2B5EF4-FFF2-40B4-BE49-F238E27FC236}">
                    <a16:creationId xmlns:a16="http://schemas.microsoft.com/office/drawing/2014/main" id="{B1C098B4-76DE-018F-7F75-5A7E4460B2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6193A05-9E93-5C1C-3AC1-7D7AA33719BB}"/>
                      </a:ext>
                    </a:extLst>
                  </p:cNvPr>
                  <p:cNvSpPr txBox="1"/>
                  <p:nvPr/>
                </p:nvSpPr>
                <p:spPr>
                  <a:xfrm>
                    <a:off x="1998089" y="5472138"/>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1,</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Isaac</m:t>
                              </m:r>
                            </m:sub>
                          </m:sSub>
                        </m:oMath>
                      </m:oMathPara>
                    </a14:m>
                    <a:endParaRPr lang="en-US" sz="2800" dirty="0"/>
                  </a:p>
                </p:txBody>
              </p:sp>
            </mc:Choice>
            <mc:Fallback xmlns="">
              <p:sp>
                <p:nvSpPr>
                  <p:cNvPr id="34" name="TextBox 33">
                    <a:extLst>
                      <a:ext uri="{FF2B5EF4-FFF2-40B4-BE49-F238E27FC236}">
                        <a16:creationId xmlns:a16="http://schemas.microsoft.com/office/drawing/2014/main" id="{66193A05-9E93-5C1C-3AC1-7D7AA33719BB}"/>
                      </a:ext>
                    </a:extLst>
                  </p:cNvPr>
                  <p:cNvSpPr txBox="1">
                    <a:spLocks noRot="1" noChangeAspect="1" noMove="1" noResize="1" noEditPoints="1" noAdjustHandles="1" noChangeArrowheads="1" noChangeShapeType="1" noTextEdit="1"/>
                  </p:cNvSpPr>
                  <p:nvPr/>
                </p:nvSpPr>
                <p:spPr>
                  <a:xfrm>
                    <a:off x="1998089" y="5472138"/>
                    <a:ext cx="1061202" cy="542136"/>
                  </a:xfrm>
                  <a:prstGeom prst="rect">
                    <a:avLst/>
                  </a:prstGeom>
                  <a:blipFill>
                    <a:blip r:embed="rId16"/>
                    <a:stretch>
                      <a:fillRect l="-3571" r="-1547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D5C0421-40C3-B9E4-8C60-717A8FBBDE4C}"/>
                      </a:ext>
                    </a:extLst>
                  </p:cNvPr>
                  <p:cNvSpPr txBox="1"/>
                  <p:nvPr/>
                </p:nvSpPr>
                <p:spPr>
                  <a:xfrm>
                    <a:off x="3532895" y="5472138"/>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1,</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Panda</m:t>
                              </m:r>
                            </m:sub>
                          </m:sSub>
                        </m:oMath>
                      </m:oMathPara>
                    </a14:m>
                    <a:endParaRPr lang="en-US" sz="2800" dirty="0"/>
                  </a:p>
                </p:txBody>
              </p:sp>
            </mc:Choice>
            <mc:Fallback xmlns="">
              <p:sp>
                <p:nvSpPr>
                  <p:cNvPr id="35" name="TextBox 34">
                    <a:extLst>
                      <a:ext uri="{FF2B5EF4-FFF2-40B4-BE49-F238E27FC236}">
                        <a16:creationId xmlns:a16="http://schemas.microsoft.com/office/drawing/2014/main" id="{0D5C0421-40C3-B9E4-8C60-717A8FBBDE4C}"/>
                      </a:ext>
                    </a:extLst>
                  </p:cNvPr>
                  <p:cNvSpPr txBox="1">
                    <a:spLocks noRot="1" noChangeAspect="1" noMove="1" noResize="1" noEditPoints="1" noAdjustHandles="1" noChangeArrowheads="1" noChangeShapeType="1" noTextEdit="1"/>
                  </p:cNvSpPr>
                  <p:nvPr/>
                </p:nvSpPr>
                <p:spPr>
                  <a:xfrm>
                    <a:off x="3532895" y="5472138"/>
                    <a:ext cx="1061202" cy="542136"/>
                  </a:xfrm>
                  <a:prstGeom prst="rect">
                    <a:avLst/>
                  </a:prstGeom>
                  <a:blipFill>
                    <a:blip r:embed="rId17"/>
                    <a:stretch>
                      <a:fillRect l="-3571" r="-2857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A1F0A60-3DDE-2C6D-20B8-83488DA4168B}"/>
                      </a:ext>
                    </a:extLst>
                  </p:cNvPr>
                  <p:cNvSpPr txBox="1"/>
                  <p:nvPr/>
                </p:nvSpPr>
                <p:spPr>
                  <a:xfrm>
                    <a:off x="5395746" y="5423369"/>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1,</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Rabbit</m:t>
                              </m:r>
                            </m:sub>
                          </m:sSub>
                        </m:oMath>
                      </m:oMathPara>
                    </a14:m>
                    <a:endParaRPr lang="en-US" sz="2800" dirty="0"/>
                  </a:p>
                </p:txBody>
              </p:sp>
            </mc:Choice>
            <mc:Fallback xmlns="">
              <p:sp>
                <p:nvSpPr>
                  <p:cNvPr id="36" name="TextBox 35">
                    <a:extLst>
                      <a:ext uri="{FF2B5EF4-FFF2-40B4-BE49-F238E27FC236}">
                        <a16:creationId xmlns:a16="http://schemas.microsoft.com/office/drawing/2014/main" id="{AA1F0A60-3DDE-2C6D-20B8-83488DA4168B}"/>
                      </a:ext>
                    </a:extLst>
                  </p:cNvPr>
                  <p:cNvSpPr txBox="1">
                    <a:spLocks noRot="1" noChangeAspect="1" noMove="1" noResize="1" noEditPoints="1" noAdjustHandles="1" noChangeArrowheads="1" noChangeShapeType="1" noTextEdit="1"/>
                  </p:cNvSpPr>
                  <p:nvPr/>
                </p:nvSpPr>
                <p:spPr>
                  <a:xfrm>
                    <a:off x="5395746" y="5423369"/>
                    <a:ext cx="1061202" cy="542136"/>
                  </a:xfrm>
                  <a:prstGeom prst="rect">
                    <a:avLst/>
                  </a:prstGeom>
                  <a:blipFill>
                    <a:blip r:embed="rId18"/>
                    <a:stretch>
                      <a:fillRect l="-2353" r="-3294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FA35C82-BE9A-D6CE-B638-C8A8DD10B4DE}"/>
                      </a:ext>
                    </a:extLst>
                  </p:cNvPr>
                  <p:cNvSpPr txBox="1"/>
                  <p:nvPr/>
                </p:nvSpPr>
                <p:spPr>
                  <a:xfrm>
                    <a:off x="7253211" y="5472138"/>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1,</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Ostrich</m:t>
                              </m:r>
                            </m:sub>
                          </m:sSub>
                        </m:oMath>
                      </m:oMathPara>
                    </a14:m>
                    <a:endParaRPr lang="en-US" sz="2800" dirty="0"/>
                  </a:p>
                </p:txBody>
              </p:sp>
            </mc:Choice>
            <mc:Fallback xmlns="">
              <p:sp>
                <p:nvSpPr>
                  <p:cNvPr id="37" name="TextBox 36">
                    <a:extLst>
                      <a:ext uri="{FF2B5EF4-FFF2-40B4-BE49-F238E27FC236}">
                        <a16:creationId xmlns:a16="http://schemas.microsoft.com/office/drawing/2014/main" id="{9FA35C82-BE9A-D6CE-B638-C8A8DD10B4DE}"/>
                      </a:ext>
                    </a:extLst>
                  </p:cNvPr>
                  <p:cNvSpPr txBox="1">
                    <a:spLocks noRot="1" noChangeAspect="1" noMove="1" noResize="1" noEditPoints="1" noAdjustHandles="1" noChangeArrowheads="1" noChangeShapeType="1" noTextEdit="1"/>
                  </p:cNvSpPr>
                  <p:nvPr/>
                </p:nvSpPr>
                <p:spPr>
                  <a:xfrm>
                    <a:off x="7253211" y="5472138"/>
                    <a:ext cx="1061202" cy="542136"/>
                  </a:xfrm>
                  <a:prstGeom prst="rect">
                    <a:avLst/>
                  </a:prstGeom>
                  <a:blipFill>
                    <a:blip r:embed="rId19"/>
                    <a:stretch>
                      <a:fillRect l="-3571" r="-4285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C465861-4A79-ED1F-39A8-FCD5E44E0743}"/>
                      </a:ext>
                    </a:extLst>
                  </p:cNvPr>
                  <p:cNvSpPr txBox="1"/>
                  <p:nvPr/>
                </p:nvSpPr>
                <p:spPr>
                  <a:xfrm>
                    <a:off x="9009023" y="5490299"/>
                    <a:ext cx="1061202" cy="563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1,</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Penguin</m:t>
                              </m:r>
                            </m:sub>
                          </m:sSub>
                        </m:oMath>
                      </m:oMathPara>
                    </a14:m>
                    <a:endParaRPr lang="en-US" sz="2800" dirty="0"/>
                  </a:p>
                </p:txBody>
              </p:sp>
            </mc:Choice>
            <mc:Fallback xmlns="">
              <p:sp>
                <p:nvSpPr>
                  <p:cNvPr id="38" name="TextBox 37">
                    <a:extLst>
                      <a:ext uri="{FF2B5EF4-FFF2-40B4-BE49-F238E27FC236}">
                        <a16:creationId xmlns:a16="http://schemas.microsoft.com/office/drawing/2014/main" id="{0C465861-4A79-ED1F-39A8-FCD5E44E0743}"/>
                      </a:ext>
                    </a:extLst>
                  </p:cNvPr>
                  <p:cNvSpPr txBox="1">
                    <a:spLocks noRot="1" noChangeAspect="1" noMove="1" noResize="1" noEditPoints="1" noAdjustHandles="1" noChangeArrowheads="1" noChangeShapeType="1" noTextEdit="1"/>
                  </p:cNvSpPr>
                  <p:nvPr/>
                </p:nvSpPr>
                <p:spPr>
                  <a:xfrm>
                    <a:off x="9009023" y="5490299"/>
                    <a:ext cx="1061202" cy="563872"/>
                  </a:xfrm>
                  <a:prstGeom prst="rect">
                    <a:avLst/>
                  </a:prstGeom>
                  <a:blipFill>
                    <a:blip r:embed="rId20"/>
                    <a:stretch>
                      <a:fillRect l="-2381" r="-5595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783089F-FFF1-6D33-DA50-6207305254AA}"/>
                      </a:ext>
                    </a:extLst>
                  </p:cNvPr>
                  <p:cNvSpPr txBox="1"/>
                  <p:nvPr/>
                </p:nvSpPr>
                <p:spPr>
                  <a:xfrm>
                    <a:off x="10810155" y="5449171"/>
                    <a:ext cx="1061202" cy="542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1,</m:t>
                              </m:r>
                              <m:r>
                                <a:rPr lang="en-US" sz="2800" b="0" i="0" smtClean="0">
                                  <a:solidFill>
                                    <a:schemeClr val="accent1"/>
                                  </a:solidFill>
                                  <a:latin typeface="Cambria Math" panose="02040503050406030204" pitchFamily="18" charset="0"/>
                                </a:rPr>
                                <m:t>   </m:t>
                              </m:r>
                              <m:r>
                                <m:rPr>
                                  <m:sty m:val="p"/>
                                </m:rPr>
                                <a:rPr lang="en-US" sz="2800" b="0" i="0" smtClean="0">
                                  <a:solidFill>
                                    <a:schemeClr val="accent1"/>
                                  </a:solidFill>
                                  <a:latin typeface="Cambria Math" panose="02040503050406030204" pitchFamily="18" charset="0"/>
                                </a:rPr>
                                <m:t>AP</m:t>
                              </m:r>
                            </m:sub>
                          </m:sSub>
                        </m:oMath>
                      </m:oMathPara>
                    </a14:m>
                    <a:endParaRPr lang="en-US" sz="2800" dirty="0"/>
                  </a:p>
                </p:txBody>
              </p:sp>
            </mc:Choice>
            <mc:Fallback xmlns="">
              <p:sp>
                <p:nvSpPr>
                  <p:cNvPr id="39" name="TextBox 38">
                    <a:extLst>
                      <a:ext uri="{FF2B5EF4-FFF2-40B4-BE49-F238E27FC236}">
                        <a16:creationId xmlns:a16="http://schemas.microsoft.com/office/drawing/2014/main" id="{A783089F-FFF1-6D33-DA50-6207305254AA}"/>
                      </a:ext>
                    </a:extLst>
                  </p:cNvPr>
                  <p:cNvSpPr txBox="1">
                    <a:spLocks noRot="1" noChangeAspect="1" noMove="1" noResize="1" noEditPoints="1" noAdjustHandles="1" noChangeArrowheads="1" noChangeShapeType="1" noTextEdit="1"/>
                  </p:cNvSpPr>
                  <p:nvPr/>
                </p:nvSpPr>
                <p:spPr>
                  <a:xfrm>
                    <a:off x="10810155" y="5449171"/>
                    <a:ext cx="1061202" cy="542136"/>
                  </a:xfrm>
                  <a:prstGeom prst="rect">
                    <a:avLst/>
                  </a:prstGeom>
                  <a:blipFill>
                    <a:blip r:embed="rId21"/>
                    <a:stretch>
                      <a:fillRect b="-18182"/>
                    </a:stretch>
                  </a:blipFill>
                </p:spPr>
                <p:txBody>
                  <a:bodyPr/>
                  <a:lstStyle/>
                  <a:p>
                    <a:r>
                      <a:rPr lang="en-US">
                        <a:noFill/>
                      </a:rPr>
                      <a:t> </a:t>
                    </a:r>
                  </a:p>
                </p:txBody>
              </p:sp>
            </mc:Fallback>
          </mc:AlternateContent>
        </p:grpSp>
      </p:grpSp>
      <p:grpSp>
        <p:nvGrpSpPr>
          <p:cNvPr id="54" name="Group 53">
            <a:extLst>
              <a:ext uri="{FF2B5EF4-FFF2-40B4-BE49-F238E27FC236}">
                <a16:creationId xmlns:a16="http://schemas.microsoft.com/office/drawing/2014/main" id="{8F793000-DDB9-3400-B823-0F54E3306D55}"/>
              </a:ext>
            </a:extLst>
          </p:cNvPr>
          <p:cNvGrpSpPr/>
          <p:nvPr/>
        </p:nvGrpSpPr>
        <p:grpSpPr>
          <a:xfrm>
            <a:off x="2223051" y="4197975"/>
            <a:ext cx="9949308" cy="2128106"/>
            <a:chOff x="2287252" y="4295304"/>
            <a:chExt cx="9949308" cy="2128106"/>
          </a:xfrm>
        </p:grpSpPr>
        <p:sp>
          <p:nvSpPr>
            <p:cNvPr id="42" name="TextBox 41">
              <a:extLst>
                <a:ext uri="{FF2B5EF4-FFF2-40B4-BE49-F238E27FC236}">
                  <a16:creationId xmlns:a16="http://schemas.microsoft.com/office/drawing/2014/main" id="{5D509C66-A2C7-A0F2-7200-B821B6C94F2B}"/>
                </a:ext>
              </a:extLst>
            </p:cNvPr>
            <p:cNvSpPr txBox="1"/>
            <p:nvPr/>
          </p:nvSpPr>
          <p:spPr>
            <a:xfrm>
              <a:off x="2287252" y="4314438"/>
              <a:ext cx="1181200" cy="646331"/>
            </a:xfrm>
            <a:prstGeom prst="rect">
              <a:avLst/>
            </a:prstGeom>
            <a:noFill/>
          </p:spPr>
          <p:txBody>
            <a:bodyPr wrap="square" rtlCol="0">
              <a:spAutoFit/>
            </a:bodyPr>
            <a:lstStyle/>
            <a:p>
              <a:r>
                <a:rPr lang="en-US" sz="3600" dirty="0">
                  <a:solidFill>
                    <a:srgbClr val="FF0000"/>
                  </a:solidFill>
                </a:rPr>
                <a:t>????</a:t>
              </a:r>
              <a:endParaRPr lang="en-US" sz="2800" dirty="0">
                <a:solidFill>
                  <a:srgbClr val="FF0000"/>
                </a:solidFill>
              </a:endParaRPr>
            </a:p>
          </p:txBody>
        </p:sp>
        <p:sp>
          <p:nvSpPr>
            <p:cNvPr id="43" name="TextBox 42">
              <a:extLst>
                <a:ext uri="{FF2B5EF4-FFF2-40B4-BE49-F238E27FC236}">
                  <a16:creationId xmlns:a16="http://schemas.microsoft.com/office/drawing/2014/main" id="{4BA0BCDE-5EF8-AD57-C3E3-F335703E8331}"/>
                </a:ext>
              </a:extLst>
            </p:cNvPr>
            <p:cNvSpPr txBox="1"/>
            <p:nvPr/>
          </p:nvSpPr>
          <p:spPr>
            <a:xfrm>
              <a:off x="3865867" y="4295304"/>
              <a:ext cx="1181200" cy="646331"/>
            </a:xfrm>
            <a:prstGeom prst="rect">
              <a:avLst/>
            </a:prstGeom>
            <a:noFill/>
          </p:spPr>
          <p:txBody>
            <a:bodyPr wrap="square" rtlCol="0">
              <a:spAutoFit/>
            </a:bodyPr>
            <a:lstStyle/>
            <a:p>
              <a:r>
                <a:rPr lang="en-US" sz="3600" dirty="0">
                  <a:solidFill>
                    <a:srgbClr val="FF0000"/>
                  </a:solidFill>
                </a:rPr>
                <a:t>????</a:t>
              </a:r>
              <a:endParaRPr lang="en-US" sz="2800" dirty="0">
                <a:solidFill>
                  <a:srgbClr val="FF0000"/>
                </a:solidFill>
              </a:endParaRPr>
            </a:p>
          </p:txBody>
        </p:sp>
        <p:sp>
          <p:nvSpPr>
            <p:cNvPr id="44" name="TextBox 43">
              <a:extLst>
                <a:ext uri="{FF2B5EF4-FFF2-40B4-BE49-F238E27FC236}">
                  <a16:creationId xmlns:a16="http://schemas.microsoft.com/office/drawing/2014/main" id="{98E9D51D-9A58-015C-86B8-2718E08503CE}"/>
                </a:ext>
              </a:extLst>
            </p:cNvPr>
            <p:cNvSpPr txBox="1"/>
            <p:nvPr/>
          </p:nvSpPr>
          <p:spPr>
            <a:xfrm>
              <a:off x="5656824" y="4329798"/>
              <a:ext cx="1181200" cy="646331"/>
            </a:xfrm>
            <a:prstGeom prst="rect">
              <a:avLst/>
            </a:prstGeom>
            <a:noFill/>
          </p:spPr>
          <p:txBody>
            <a:bodyPr wrap="square" rtlCol="0">
              <a:spAutoFit/>
            </a:bodyPr>
            <a:lstStyle/>
            <a:p>
              <a:r>
                <a:rPr lang="en-US" sz="3600" dirty="0">
                  <a:solidFill>
                    <a:srgbClr val="FF0000"/>
                  </a:solidFill>
                </a:rPr>
                <a:t>????</a:t>
              </a:r>
              <a:endParaRPr lang="en-US" sz="2800" dirty="0">
                <a:solidFill>
                  <a:srgbClr val="FF0000"/>
                </a:solidFill>
              </a:endParaRPr>
            </a:p>
          </p:txBody>
        </p:sp>
        <p:sp>
          <p:nvSpPr>
            <p:cNvPr id="45" name="TextBox 44">
              <a:extLst>
                <a:ext uri="{FF2B5EF4-FFF2-40B4-BE49-F238E27FC236}">
                  <a16:creationId xmlns:a16="http://schemas.microsoft.com/office/drawing/2014/main" id="{65A6A56B-39C7-2E02-291F-7AC2F1E7B9E2}"/>
                </a:ext>
              </a:extLst>
            </p:cNvPr>
            <p:cNvSpPr txBox="1"/>
            <p:nvPr/>
          </p:nvSpPr>
          <p:spPr>
            <a:xfrm>
              <a:off x="9431363" y="5777079"/>
              <a:ext cx="1181200" cy="646331"/>
            </a:xfrm>
            <a:prstGeom prst="rect">
              <a:avLst/>
            </a:prstGeom>
            <a:noFill/>
          </p:spPr>
          <p:txBody>
            <a:bodyPr wrap="square" rtlCol="0">
              <a:spAutoFit/>
            </a:bodyPr>
            <a:lstStyle/>
            <a:p>
              <a:r>
                <a:rPr lang="en-US" sz="3600" dirty="0">
                  <a:solidFill>
                    <a:srgbClr val="FF0000"/>
                  </a:solidFill>
                </a:rPr>
                <a:t>????</a:t>
              </a:r>
              <a:endParaRPr lang="en-US" sz="2800" dirty="0">
                <a:solidFill>
                  <a:srgbClr val="FF0000"/>
                </a:solidFill>
              </a:endParaRPr>
            </a:p>
          </p:txBody>
        </p:sp>
        <p:sp>
          <p:nvSpPr>
            <p:cNvPr id="46" name="TextBox 45">
              <a:extLst>
                <a:ext uri="{FF2B5EF4-FFF2-40B4-BE49-F238E27FC236}">
                  <a16:creationId xmlns:a16="http://schemas.microsoft.com/office/drawing/2014/main" id="{B1F7CFBC-6A35-DDEE-28E7-E5E6F40B7F3C}"/>
                </a:ext>
              </a:extLst>
            </p:cNvPr>
            <p:cNvSpPr txBox="1"/>
            <p:nvPr/>
          </p:nvSpPr>
          <p:spPr>
            <a:xfrm>
              <a:off x="7681179" y="5751617"/>
              <a:ext cx="1181200" cy="646331"/>
            </a:xfrm>
            <a:prstGeom prst="rect">
              <a:avLst/>
            </a:prstGeom>
            <a:noFill/>
          </p:spPr>
          <p:txBody>
            <a:bodyPr wrap="square" rtlCol="0">
              <a:spAutoFit/>
            </a:bodyPr>
            <a:lstStyle/>
            <a:p>
              <a:r>
                <a:rPr lang="en-US" sz="3600" dirty="0">
                  <a:solidFill>
                    <a:srgbClr val="FF0000"/>
                  </a:solidFill>
                </a:rPr>
                <a:t>????</a:t>
              </a:r>
              <a:endParaRPr lang="en-US" sz="2800" dirty="0">
                <a:solidFill>
                  <a:srgbClr val="FF0000"/>
                </a:solidFill>
              </a:endParaRPr>
            </a:p>
          </p:txBody>
        </p:sp>
        <p:sp>
          <p:nvSpPr>
            <p:cNvPr id="47" name="TextBox 46">
              <a:extLst>
                <a:ext uri="{FF2B5EF4-FFF2-40B4-BE49-F238E27FC236}">
                  <a16:creationId xmlns:a16="http://schemas.microsoft.com/office/drawing/2014/main" id="{32FB8784-A775-5E8C-8ECC-2E266ACACBE2}"/>
                </a:ext>
              </a:extLst>
            </p:cNvPr>
            <p:cNvSpPr txBox="1"/>
            <p:nvPr/>
          </p:nvSpPr>
          <p:spPr>
            <a:xfrm>
              <a:off x="10983721" y="5777079"/>
              <a:ext cx="1181200" cy="646331"/>
            </a:xfrm>
            <a:prstGeom prst="rect">
              <a:avLst/>
            </a:prstGeom>
            <a:noFill/>
          </p:spPr>
          <p:txBody>
            <a:bodyPr wrap="square" rtlCol="0">
              <a:spAutoFit/>
            </a:bodyPr>
            <a:lstStyle/>
            <a:p>
              <a:r>
                <a:rPr lang="en-US" sz="3600" dirty="0">
                  <a:solidFill>
                    <a:srgbClr val="FF0000"/>
                  </a:solidFill>
                </a:rPr>
                <a:t>????</a:t>
              </a:r>
              <a:endParaRPr lang="en-US" sz="2800" dirty="0">
                <a:solidFill>
                  <a:srgbClr val="FF0000"/>
                </a:solidFill>
              </a:endParaRPr>
            </a:p>
          </p:txBody>
        </p:sp>
        <p:sp>
          <p:nvSpPr>
            <p:cNvPr id="48" name="TextBox 47">
              <a:extLst>
                <a:ext uri="{FF2B5EF4-FFF2-40B4-BE49-F238E27FC236}">
                  <a16:creationId xmlns:a16="http://schemas.microsoft.com/office/drawing/2014/main" id="{AED7F78B-A7C4-6509-2380-F09EA8F5521A}"/>
                </a:ext>
              </a:extLst>
            </p:cNvPr>
            <p:cNvSpPr txBox="1"/>
            <p:nvPr/>
          </p:nvSpPr>
          <p:spPr>
            <a:xfrm>
              <a:off x="2351695" y="5760519"/>
              <a:ext cx="1181200" cy="646331"/>
            </a:xfrm>
            <a:prstGeom prst="rect">
              <a:avLst/>
            </a:prstGeom>
            <a:noFill/>
          </p:spPr>
          <p:txBody>
            <a:bodyPr wrap="square" rtlCol="0">
              <a:spAutoFit/>
            </a:bodyPr>
            <a:lstStyle/>
            <a:p>
              <a:r>
                <a:rPr lang="en-US" sz="3600" dirty="0"/>
                <a:t>$10</a:t>
              </a:r>
              <a:endParaRPr lang="en-US" sz="2800" dirty="0"/>
            </a:p>
          </p:txBody>
        </p:sp>
        <p:sp>
          <p:nvSpPr>
            <p:cNvPr id="49" name="TextBox 48">
              <a:extLst>
                <a:ext uri="{FF2B5EF4-FFF2-40B4-BE49-F238E27FC236}">
                  <a16:creationId xmlns:a16="http://schemas.microsoft.com/office/drawing/2014/main" id="{FF4ADB80-EC9E-4845-3AFD-33998695D580}"/>
                </a:ext>
              </a:extLst>
            </p:cNvPr>
            <p:cNvSpPr txBox="1"/>
            <p:nvPr/>
          </p:nvSpPr>
          <p:spPr>
            <a:xfrm>
              <a:off x="3959609" y="5776910"/>
              <a:ext cx="1181200" cy="646331"/>
            </a:xfrm>
            <a:prstGeom prst="rect">
              <a:avLst/>
            </a:prstGeom>
            <a:noFill/>
          </p:spPr>
          <p:txBody>
            <a:bodyPr wrap="square" rtlCol="0">
              <a:spAutoFit/>
            </a:bodyPr>
            <a:lstStyle/>
            <a:p>
              <a:r>
                <a:rPr lang="en-US" sz="3600" dirty="0"/>
                <a:t>$15</a:t>
              </a:r>
              <a:endParaRPr lang="en-US" sz="2800" dirty="0"/>
            </a:p>
          </p:txBody>
        </p:sp>
        <p:sp>
          <p:nvSpPr>
            <p:cNvPr id="50" name="TextBox 49">
              <a:extLst>
                <a:ext uri="{FF2B5EF4-FFF2-40B4-BE49-F238E27FC236}">
                  <a16:creationId xmlns:a16="http://schemas.microsoft.com/office/drawing/2014/main" id="{AF6353E8-553D-3136-EA67-93C1BF329EE7}"/>
                </a:ext>
              </a:extLst>
            </p:cNvPr>
            <p:cNvSpPr txBox="1"/>
            <p:nvPr/>
          </p:nvSpPr>
          <p:spPr>
            <a:xfrm>
              <a:off x="5684561" y="5766623"/>
              <a:ext cx="1181200" cy="646331"/>
            </a:xfrm>
            <a:prstGeom prst="rect">
              <a:avLst/>
            </a:prstGeom>
            <a:noFill/>
          </p:spPr>
          <p:txBody>
            <a:bodyPr wrap="square" rtlCol="0">
              <a:spAutoFit/>
            </a:bodyPr>
            <a:lstStyle/>
            <a:p>
              <a:r>
                <a:rPr lang="en-US" sz="3600" dirty="0"/>
                <a:t>$11</a:t>
              </a:r>
              <a:endParaRPr lang="en-US" sz="2800" dirty="0"/>
            </a:p>
          </p:txBody>
        </p:sp>
        <p:sp>
          <p:nvSpPr>
            <p:cNvPr id="51" name="TextBox 50">
              <a:extLst>
                <a:ext uri="{FF2B5EF4-FFF2-40B4-BE49-F238E27FC236}">
                  <a16:creationId xmlns:a16="http://schemas.microsoft.com/office/drawing/2014/main" id="{5FE5451E-C358-96B6-C7B0-F5B14CEEB74D}"/>
                </a:ext>
              </a:extLst>
            </p:cNvPr>
            <p:cNvSpPr txBox="1"/>
            <p:nvPr/>
          </p:nvSpPr>
          <p:spPr>
            <a:xfrm>
              <a:off x="7723813" y="4335684"/>
              <a:ext cx="1181200" cy="646331"/>
            </a:xfrm>
            <a:prstGeom prst="rect">
              <a:avLst/>
            </a:prstGeom>
            <a:noFill/>
          </p:spPr>
          <p:txBody>
            <a:bodyPr wrap="square" rtlCol="0">
              <a:spAutoFit/>
            </a:bodyPr>
            <a:lstStyle/>
            <a:p>
              <a:r>
                <a:rPr lang="en-US" sz="3600" dirty="0"/>
                <a:t>$10</a:t>
              </a:r>
              <a:endParaRPr lang="en-US" sz="2800" dirty="0"/>
            </a:p>
          </p:txBody>
        </p:sp>
        <p:sp>
          <p:nvSpPr>
            <p:cNvPr id="52" name="TextBox 51">
              <a:extLst>
                <a:ext uri="{FF2B5EF4-FFF2-40B4-BE49-F238E27FC236}">
                  <a16:creationId xmlns:a16="http://schemas.microsoft.com/office/drawing/2014/main" id="{5F21C38E-DEC9-742D-8186-32E937B14A17}"/>
                </a:ext>
              </a:extLst>
            </p:cNvPr>
            <p:cNvSpPr txBox="1"/>
            <p:nvPr/>
          </p:nvSpPr>
          <p:spPr>
            <a:xfrm>
              <a:off x="9525144" y="4347103"/>
              <a:ext cx="1181200" cy="646331"/>
            </a:xfrm>
            <a:prstGeom prst="rect">
              <a:avLst/>
            </a:prstGeom>
            <a:noFill/>
          </p:spPr>
          <p:txBody>
            <a:bodyPr wrap="square" rtlCol="0">
              <a:spAutoFit/>
            </a:bodyPr>
            <a:lstStyle/>
            <a:p>
              <a:r>
                <a:rPr lang="en-US" sz="3600" dirty="0"/>
                <a:t>$5</a:t>
              </a:r>
              <a:endParaRPr lang="en-US" sz="2800" dirty="0"/>
            </a:p>
          </p:txBody>
        </p:sp>
        <p:sp>
          <p:nvSpPr>
            <p:cNvPr id="53" name="TextBox 52">
              <a:extLst>
                <a:ext uri="{FF2B5EF4-FFF2-40B4-BE49-F238E27FC236}">
                  <a16:creationId xmlns:a16="http://schemas.microsoft.com/office/drawing/2014/main" id="{E8775A8E-D2D3-DE89-9C07-33F8435C7E1F}"/>
                </a:ext>
              </a:extLst>
            </p:cNvPr>
            <p:cNvSpPr txBox="1"/>
            <p:nvPr/>
          </p:nvSpPr>
          <p:spPr>
            <a:xfrm>
              <a:off x="11055360" y="4341413"/>
              <a:ext cx="1181200" cy="646331"/>
            </a:xfrm>
            <a:prstGeom prst="rect">
              <a:avLst/>
            </a:prstGeom>
            <a:noFill/>
          </p:spPr>
          <p:txBody>
            <a:bodyPr wrap="square" rtlCol="0">
              <a:spAutoFit/>
            </a:bodyPr>
            <a:lstStyle/>
            <a:p>
              <a:r>
                <a:rPr lang="en-US" sz="3600" dirty="0"/>
                <a:t>$6</a:t>
              </a:r>
              <a:endParaRPr lang="en-US" sz="2800" dirty="0"/>
            </a:p>
          </p:txBody>
        </p:sp>
      </p:grpSp>
    </p:spTree>
    <p:extLst>
      <p:ext uri="{BB962C8B-B14F-4D97-AF65-F5344CB8AC3E}">
        <p14:creationId xmlns:p14="http://schemas.microsoft.com/office/powerpoint/2010/main" val="35481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6BE9-6024-2C98-0222-1A941FABA7F6}"/>
              </a:ext>
            </a:extLst>
          </p:cNvPr>
          <p:cNvSpPr>
            <a:spLocks noGrp="1"/>
          </p:cNvSpPr>
          <p:nvPr>
            <p:ph type="title"/>
          </p:nvPr>
        </p:nvSpPr>
        <p:spPr/>
        <p:txBody>
          <a:bodyPr>
            <a:normAutofit/>
          </a:bodyPr>
          <a:lstStyle/>
          <a:p>
            <a:r>
              <a:rPr lang="en-US" sz="2400" dirty="0"/>
              <a:t>Attempt to deal with the Fundamental Problem of Causal Inference</a:t>
            </a:r>
            <a:br>
              <a:rPr lang="en-US" dirty="0"/>
            </a:br>
            <a:r>
              <a:rPr lang="en-US" dirty="0"/>
              <a:t>Look at a larger population!</a:t>
            </a:r>
          </a:p>
        </p:txBody>
      </p:sp>
      <p:grpSp>
        <p:nvGrpSpPr>
          <p:cNvPr id="3" name="Group 2">
            <a:extLst>
              <a:ext uri="{FF2B5EF4-FFF2-40B4-BE49-F238E27FC236}">
                <a16:creationId xmlns:a16="http://schemas.microsoft.com/office/drawing/2014/main" id="{D2CF05E8-CD81-60E9-AC3E-B7E2B8CB088E}"/>
              </a:ext>
            </a:extLst>
          </p:cNvPr>
          <p:cNvGrpSpPr/>
          <p:nvPr/>
        </p:nvGrpSpPr>
        <p:grpSpPr>
          <a:xfrm>
            <a:off x="1743076" y="3036610"/>
            <a:ext cx="9129120" cy="3663948"/>
            <a:chOff x="453329" y="1651946"/>
            <a:chExt cx="11719030" cy="4726627"/>
          </a:xfrm>
        </p:grpSpPr>
        <p:grpSp>
          <p:nvGrpSpPr>
            <p:cNvPr id="18" name="Group 17">
              <a:extLst>
                <a:ext uri="{FF2B5EF4-FFF2-40B4-BE49-F238E27FC236}">
                  <a16:creationId xmlns:a16="http://schemas.microsoft.com/office/drawing/2014/main" id="{3D5C249A-3826-317F-D6C4-F201E978ECFD}"/>
                </a:ext>
              </a:extLst>
            </p:cNvPr>
            <p:cNvGrpSpPr/>
            <p:nvPr/>
          </p:nvGrpSpPr>
          <p:grpSpPr>
            <a:xfrm>
              <a:off x="1917774" y="1779113"/>
              <a:ext cx="10042404" cy="2068996"/>
              <a:chOff x="1855778" y="2250797"/>
              <a:chExt cx="7791020" cy="1605153"/>
            </a:xfrm>
          </p:grpSpPr>
          <p:pic>
            <p:nvPicPr>
              <p:cNvPr id="4" name="Picture 3">
                <a:extLst>
                  <a:ext uri="{FF2B5EF4-FFF2-40B4-BE49-F238E27FC236}">
                    <a16:creationId xmlns:a16="http://schemas.microsoft.com/office/drawing/2014/main" id="{F34A2959-EABF-19AB-FA4E-931DEDDE866B}"/>
                  </a:ext>
                </a:extLst>
              </p:cNvPr>
              <p:cNvPicPr>
                <a:picLocks noChangeAspect="1"/>
              </p:cNvPicPr>
              <p:nvPr/>
            </p:nvPicPr>
            <p:blipFill>
              <a:blip r:embed="rId2"/>
              <a:stretch>
                <a:fillRect/>
              </a:stretch>
            </p:blipFill>
            <p:spPr>
              <a:xfrm>
                <a:off x="1978525" y="2439817"/>
                <a:ext cx="710243" cy="1077686"/>
              </a:xfrm>
              <a:prstGeom prst="rect">
                <a:avLst/>
              </a:prstGeom>
            </p:spPr>
          </p:pic>
          <p:pic>
            <p:nvPicPr>
              <p:cNvPr id="5" name="Picture 4">
                <a:extLst>
                  <a:ext uri="{FF2B5EF4-FFF2-40B4-BE49-F238E27FC236}">
                    <a16:creationId xmlns:a16="http://schemas.microsoft.com/office/drawing/2014/main" id="{30BA6275-263E-FF78-6A66-5E5A8AFEDC61}"/>
                  </a:ext>
                </a:extLst>
              </p:cNvPr>
              <p:cNvPicPr>
                <a:picLocks noChangeAspect="1"/>
              </p:cNvPicPr>
              <p:nvPr/>
            </p:nvPicPr>
            <p:blipFill>
              <a:blip r:embed="rId3"/>
              <a:stretch>
                <a:fillRect/>
              </a:stretch>
            </p:blipFill>
            <p:spPr>
              <a:xfrm>
                <a:off x="3058813" y="2550660"/>
                <a:ext cx="983274" cy="878340"/>
              </a:xfrm>
              <a:prstGeom prst="rect">
                <a:avLst/>
              </a:prstGeom>
            </p:spPr>
          </p:pic>
          <p:pic>
            <p:nvPicPr>
              <p:cNvPr id="9" name="Picture 8">
                <a:extLst>
                  <a:ext uri="{FF2B5EF4-FFF2-40B4-BE49-F238E27FC236}">
                    <a16:creationId xmlns:a16="http://schemas.microsoft.com/office/drawing/2014/main" id="{7D40DC5C-C517-C5C6-B7F6-E294E66181E5}"/>
                  </a:ext>
                </a:extLst>
              </p:cNvPr>
              <p:cNvPicPr>
                <a:picLocks noChangeAspect="1"/>
              </p:cNvPicPr>
              <p:nvPr/>
            </p:nvPicPr>
            <p:blipFill>
              <a:blip r:embed="rId4"/>
              <a:stretch>
                <a:fillRect/>
              </a:stretch>
            </p:blipFill>
            <p:spPr>
              <a:xfrm>
                <a:off x="6073149" y="2351313"/>
                <a:ext cx="767096" cy="1077687"/>
              </a:xfrm>
              <a:prstGeom prst="rect">
                <a:avLst/>
              </a:prstGeom>
            </p:spPr>
          </p:pic>
          <p:sp>
            <p:nvSpPr>
              <p:cNvPr id="10" name="TextBox 9">
                <a:extLst>
                  <a:ext uri="{FF2B5EF4-FFF2-40B4-BE49-F238E27FC236}">
                    <a16:creationId xmlns:a16="http://schemas.microsoft.com/office/drawing/2014/main" id="{F1526767-9A8B-6057-B93A-EB6E8A977A14}"/>
                  </a:ext>
                </a:extLst>
              </p:cNvPr>
              <p:cNvSpPr txBox="1"/>
              <p:nvPr/>
            </p:nvSpPr>
            <p:spPr>
              <a:xfrm>
                <a:off x="1855778" y="3423471"/>
                <a:ext cx="916090" cy="261826"/>
              </a:xfrm>
              <a:prstGeom prst="rect">
                <a:avLst/>
              </a:prstGeom>
              <a:noFill/>
            </p:spPr>
            <p:txBody>
              <a:bodyPr wrap="square" rtlCol="0">
                <a:spAutoFit/>
              </a:bodyPr>
              <a:lstStyle/>
              <a:p>
                <a:pPr algn="ctr"/>
                <a:r>
                  <a:rPr lang="en-US" sz="1100" dirty="0"/>
                  <a:t>Isaac</a:t>
                </a:r>
              </a:p>
            </p:txBody>
          </p:sp>
          <p:sp>
            <p:nvSpPr>
              <p:cNvPr id="11" name="TextBox 10">
                <a:extLst>
                  <a:ext uri="{FF2B5EF4-FFF2-40B4-BE49-F238E27FC236}">
                    <a16:creationId xmlns:a16="http://schemas.microsoft.com/office/drawing/2014/main" id="{256217BE-EFFE-1B5F-19E1-71E147918772}"/>
                  </a:ext>
                </a:extLst>
              </p:cNvPr>
              <p:cNvSpPr txBox="1"/>
              <p:nvPr/>
            </p:nvSpPr>
            <p:spPr>
              <a:xfrm>
                <a:off x="3155801" y="3445684"/>
                <a:ext cx="916090" cy="261826"/>
              </a:xfrm>
              <a:prstGeom prst="rect">
                <a:avLst/>
              </a:prstGeom>
              <a:noFill/>
            </p:spPr>
            <p:txBody>
              <a:bodyPr wrap="square" rtlCol="0">
                <a:spAutoFit/>
              </a:bodyPr>
              <a:lstStyle/>
              <a:p>
                <a:pPr algn="ctr"/>
                <a:r>
                  <a:rPr lang="en-US" sz="1100" dirty="0"/>
                  <a:t>Panda</a:t>
                </a:r>
              </a:p>
            </p:txBody>
          </p:sp>
          <p:sp>
            <p:nvSpPr>
              <p:cNvPr id="12" name="TextBox 11">
                <a:extLst>
                  <a:ext uri="{FF2B5EF4-FFF2-40B4-BE49-F238E27FC236}">
                    <a16:creationId xmlns:a16="http://schemas.microsoft.com/office/drawing/2014/main" id="{470D541B-14C1-03EC-DFA0-E7DE7CD9E2EE}"/>
                  </a:ext>
                </a:extLst>
              </p:cNvPr>
              <p:cNvSpPr txBox="1"/>
              <p:nvPr/>
            </p:nvSpPr>
            <p:spPr>
              <a:xfrm>
                <a:off x="7339402" y="3442313"/>
                <a:ext cx="916090" cy="261826"/>
              </a:xfrm>
              <a:prstGeom prst="rect">
                <a:avLst/>
              </a:prstGeom>
              <a:noFill/>
            </p:spPr>
            <p:txBody>
              <a:bodyPr wrap="square" rtlCol="0">
                <a:spAutoFit/>
              </a:bodyPr>
              <a:lstStyle/>
              <a:p>
                <a:pPr algn="ctr"/>
                <a:r>
                  <a:rPr lang="en-US" sz="1100" dirty="0"/>
                  <a:t>Penguin</a:t>
                </a:r>
              </a:p>
            </p:txBody>
          </p:sp>
          <p:sp>
            <p:nvSpPr>
              <p:cNvPr id="13" name="TextBox 12">
                <a:extLst>
                  <a:ext uri="{FF2B5EF4-FFF2-40B4-BE49-F238E27FC236}">
                    <a16:creationId xmlns:a16="http://schemas.microsoft.com/office/drawing/2014/main" id="{A6190A44-AF31-09F6-0356-7C59F2A57062}"/>
                  </a:ext>
                </a:extLst>
              </p:cNvPr>
              <p:cNvSpPr txBox="1"/>
              <p:nvPr/>
            </p:nvSpPr>
            <p:spPr>
              <a:xfrm>
                <a:off x="6059706" y="3439151"/>
                <a:ext cx="916090" cy="261826"/>
              </a:xfrm>
              <a:prstGeom prst="rect">
                <a:avLst/>
              </a:prstGeom>
              <a:noFill/>
            </p:spPr>
            <p:txBody>
              <a:bodyPr wrap="square" rtlCol="0">
                <a:spAutoFit/>
              </a:bodyPr>
              <a:lstStyle/>
              <a:p>
                <a:pPr algn="ctr"/>
                <a:r>
                  <a:rPr lang="en-US" sz="1100" dirty="0"/>
                  <a:t>Ostrich</a:t>
                </a:r>
              </a:p>
            </p:txBody>
          </p:sp>
          <p:pic>
            <p:nvPicPr>
              <p:cNvPr id="14" name="Picture 13">
                <a:extLst>
                  <a:ext uri="{FF2B5EF4-FFF2-40B4-BE49-F238E27FC236}">
                    <a16:creationId xmlns:a16="http://schemas.microsoft.com/office/drawing/2014/main" id="{883C0E41-0FC3-4BB3-C6A7-848091673A89}"/>
                  </a:ext>
                </a:extLst>
              </p:cNvPr>
              <p:cNvPicPr>
                <a:picLocks noChangeAspect="1"/>
              </p:cNvPicPr>
              <p:nvPr/>
            </p:nvPicPr>
            <p:blipFill>
              <a:blip r:embed="rId5"/>
              <a:stretch>
                <a:fillRect/>
              </a:stretch>
            </p:blipFill>
            <p:spPr>
              <a:xfrm>
                <a:off x="7370070" y="2508487"/>
                <a:ext cx="670641" cy="854526"/>
              </a:xfrm>
              <a:prstGeom prst="rect">
                <a:avLst/>
              </a:prstGeom>
            </p:spPr>
          </p:pic>
          <p:sp>
            <p:nvSpPr>
              <p:cNvPr id="15" name="TextBox 14">
                <a:extLst>
                  <a:ext uri="{FF2B5EF4-FFF2-40B4-BE49-F238E27FC236}">
                    <a16:creationId xmlns:a16="http://schemas.microsoft.com/office/drawing/2014/main" id="{15A40F63-31E3-6B93-AD31-7805E94DD123}"/>
                  </a:ext>
                </a:extLst>
              </p:cNvPr>
              <p:cNvSpPr txBox="1"/>
              <p:nvPr/>
            </p:nvSpPr>
            <p:spPr>
              <a:xfrm>
                <a:off x="8701207" y="3424707"/>
                <a:ext cx="916090" cy="431243"/>
              </a:xfrm>
              <a:prstGeom prst="rect">
                <a:avLst/>
              </a:prstGeom>
              <a:noFill/>
            </p:spPr>
            <p:txBody>
              <a:bodyPr wrap="square" rtlCol="0">
                <a:spAutoFit/>
              </a:bodyPr>
              <a:lstStyle/>
              <a:p>
                <a:pPr algn="ctr"/>
                <a:r>
                  <a:rPr lang="en-US" sz="1100" dirty="0"/>
                  <a:t>Alien Penguin</a:t>
                </a:r>
              </a:p>
            </p:txBody>
          </p:sp>
          <p:sp>
            <p:nvSpPr>
              <p:cNvPr id="16" name="TextBox 15">
                <a:extLst>
                  <a:ext uri="{FF2B5EF4-FFF2-40B4-BE49-F238E27FC236}">
                    <a16:creationId xmlns:a16="http://schemas.microsoft.com/office/drawing/2014/main" id="{F4FF770A-CEFF-B662-C6A4-24F95E73C02F}"/>
                  </a:ext>
                </a:extLst>
              </p:cNvPr>
              <p:cNvSpPr txBox="1"/>
              <p:nvPr/>
            </p:nvSpPr>
            <p:spPr>
              <a:xfrm>
                <a:off x="4759683" y="3424236"/>
                <a:ext cx="916090" cy="261826"/>
              </a:xfrm>
              <a:prstGeom prst="rect">
                <a:avLst/>
              </a:prstGeom>
              <a:noFill/>
            </p:spPr>
            <p:txBody>
              <a:bodyPr wrap="square" rtlCol="0">
                <a:spAutoFit/>
              </a:bodyPr>
              <a:lstStyle/>
              <a:p>
                <a:pPr algn="ctr"/>
                <a:r>
                  <a:rPr lang="en-US" sz="1100" dirty="0"/>
                  <a:t>Rabbit</a:t>
                </a:r>
              </a:p>
            </p:txBody>
          </p:sp>
          <p:pic>
            <p:nvPicPr>
              <p:cNvPr id="17" name="Picture 16">
                <a:extLst>
                  <a:ext uri="{FF2B5EF4-FFF2-40B4-BE49-F238E27FC236}">
                    <a16:creationId xmlns:a16="http://schemas.microsoft.com/office/drawing/2014/main" id="{1277A43E-E07D-8BED-A0F2-3C308FA9F22C}"/>
                  </a:ext>
                </a:extLst>
              </p:cNvPr>
              <p:cNvPicPr>
                <a:picLocks noChangeAspect="1"/>
              </p:cNvPicPr>
              <p:nvPr/>
            </p:nvPicPr>
            <p:blipFill>
              <a:blip r:embed="rId6"/>
              <a:stretch>
                <a:fillRect/>
              </a:stretch>
            </p:blipFill>
            <p:spPr>
              <a:xfrm>
                <a:off x="8821195" y="2330336"/>
                <a:ext cx="825603" cy="1044641"/>
              </a:xfrm>
              <a:prstGeom prst="rect">
                <a:avLst/>
              </a:prstGeom>
            </p:spPr>
          </p:pic>
          <p:pic>
            <p:nvPicPr>
              <p:cNvPr id="7175" name="Picture 7" descr="Adoptable Rabbits | morabbit">
                <a:extLst>
                  <a:ext uri="{FF2B5EF4-FFF2-40B4-BE49-F238E27FC236}">
                    <a16:creationId xmlns:a16="http://schemas.microsoft.com/office/drawing/2014/main" id="{504B5FE1-3DAC-23EB-E74F-479AE0EDCB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5E819694-B4EC-E92F-39DB-D6AC9706F4D6}"/>
                </a:ext>
              </a:extLst>
            </p:cNvPr>
            <p:cNvGrpSpPr/>
            <p:nvPr/>
          </p:nvGrpSpPr>
          <p:grpSpPr>
            <a:xfrm>
              <a:off x="2298999" y="1651946"/>
              <a:ext cx="4145728" cy="898422"/>
              <a:chOff x="2298999" y="1651946"/>
              <a:chExt cx="4145728" cy="898422"/>
            </a:xfrm>
          </p:grpSpPr>
          <p:pic>
            <p:nvPicPr>
              <p:cNvPr id="23" name="Picture 4" descr="Page 12 | Mortarboard Cap Images - Free Download on Freepik">
                <a:extLst>
                  <a:ext uri="{FF2B5EF4-FFF2-40B4-BE49-F238E27FC236}">
                    <a16:creationId xmlns:a16="http://schemas.microsoft.com/office/drawing/2014/main" id="{ADE34E06-FC39-D3C8-C03E-C3BBF2E5B2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age 12 | Mortarboard Cap Images - Free Download on Freepik">
                <a:extLst>
                  <a:ext uri="{FF2B5EF4-FFF2-40B4-BE49-F238E27FC236}">
                    <a16:creationId xmlns:a16="http://schemas.microsoft.com/office/drawing/2014/main" id="{3B8EAF68-03A3-EC0E-1525-8947BDB91E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0550D11B-7B8C-112D-35A2-5EE96424C1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97F4034A-9BAC-C2EC-E435-B53A3801B968}"/>
                </a:ext>
              </a:extLst>
            </p:cNvPr>
            <p:cNvGrpSpPr/>
            <p:nvPr/>
          </p:nvGrpSpPr>
          <p:grpSpPr>
            <a:xfrm>
              <a:off x="496191" y="3750566"/>
              <a:ext cx="11366155" cy="1087424"/>
              <a:chOff x="496191" y="4136336"/>
              <a:chExt cx="11366155" cy="1087424"/>
            </a:xfrm>
          </p:grpSpPr>
          <p:pic>
            <p:nvPicPr>
              <p:cNvPr id="19" name="Picture 2" descr="Money Stack | Totally Accurate BattleGrounds Wiki | Fandom">
                <a:extLst>
                  <a:ext uri="{FF2B5EF4-FFF2-40B4-BE49-F238E27FC236}">
                    <a16:creationId xmlns:a16="http://schemas.microsoft.com/office/drawing/2014/main" id="{88C6F24D-88DA-0B81-B5EF-B9CBC12F9B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2EC6D98-BAB5-BCF2-9450-8274D641D7F6}"/>
                      </a:ext>
                    </a:extLst>
                  </p:cNvPr>
                  <p:cNvSpPr txBox="1"/>
                  <p:nvPr/>
                </p:nvSpPr>
                <p:spPr>
                  <a:xfrm>
                    <a:off x="2044690" y="4136336"/>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0,</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Isaac</m:t>
                              </m:r>
                            </m:sub>
                          </m:sSub>
                        </m:oMath>
                      </m:oMathPara>
                    </a14:m>
                    <a:endParaRPr lang="en-US" sz="2000" dirty="0"/>
                  </a:p>
                </p:txBody>
              </p:sp>
            </mc:Choice>
            <mc:Fallback xmlns="">
              <p:sp>
                <p:nvSpPr>
                  <p:cNvPr id="28" name="TextBox 27">
                    <a:extLst>
                      <a:ext uri="{FF2B5EF4-FFF2-40B4-BE49-F238E27FC236}">
                        <a16:creationId xmlns:a16="http://schemas.microsoft.com/office/drawing/2014/main" id="{B2EC6D98-BAB5-BCF2-9450-8274D641D7F6}"/>
                      </a:ext>
                    </a:extLst>
                  </p:cNvPr>
                  <p:cNvSpPr txBox="1">
                    <a:spLocks noRot="1" noChangeAspect="1" noMove="1" noResize="1" noEditPoints="1" noAdjustHandles="1" noChangeArrowheads="1" noChangeShapeType="1" noTextEdit="1"/>
                  </p:cNvSpPr>
                  <p:nvPr/>
                </p:nvSpPr>
                <p:spPr>
                  <a:xfrm>
                    <a:off x="2044690" y="4136336"/>
                    <a:ext cx="1061202" cy="533444"/>
                  </a:xfrm>
                  <a:prstGeom prst="rect">
                    <a:avLst/>
                  </a:prstGeom>
                  <a:blipFill>
                    <a:blip r:embed="rId10"/>
                    <a:stretch>
                      <a:fillRect r="-1060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A0B6254-67CA-6012-19B8-39C13BED9948}"/>
                      </a:ext>
                    </a:extLst>
                  </p:cNvPr>
                  <p:cNvSpPr txBox="1"/>
                  <p:nvPr/>
                </p:nvSpPr>
                <p:spPr>
                  <a:xfrm>
                    <a:off x="3538281" y="4136336"/>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0,</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Panda</m:t>
                              </m:r>
                            </m:sub>
                          </m:sSub>
                        </m:oMath>
                      </m:oMathPara>
                    </a14:m>
                    <a:endParaRPr lang="en-US" sz="2000" dirty="0"/>
                  </a:p>
                </p:txBody>
              </p:sp>
            </mc:Choice>
            <mc:Fallback xmlns="">
              <p:sp>
                <p:nvSpPr>
                  <p:cNvPr id="29" name="TextBox 28">
                    <a:extLst>
                      <a:ext uri="{FF2B5EF4-FFF2-40B4-BE49-F238E27FC236}">
                        <a16:creationId xmlns:a16="http://schemas.microsoft.com/office/drawing/2014/main" id="{DA0B6254-67CA-6012-19B8-39C13BED9948}"/>
                      </a:ext>
                    </a:extLst>
                  </p:cNvPr>
                  <p:cNvSpPr txBox="1">
                    <a:spLocks noRot="1" noChangeAspect="1" noMove="1" noResize="1" noEditPoints="1" noAdjustHandles="1" noChangeArrowheads="1" noChangeShapeType="1" noTextEdit="1"/>
                  </p:cNvSpPr>
                  <p:nvPr/>
                </p:nvSpPr>
                <p:spPr>
                  <a:xfrm>
                    <a:off x="3538281" y="4136336"/>
                    <a:ext cx="1061202" cy="533444"/>
                  </a:xfrm>
                  <a:prstGeom prst="rect">
                    <a:avLst/>
                  </a:prstGeom>
                  <a:blipFill>
                    <a:blip r:embed="rId11"/>
                    <a:stretch>
                      <a:fillRect r="-2272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F117BA2-C7AD-D479-0F4C-290CD5601E31}"/>
                      </a:ext>
                    </a:extLst>
                  </p:cNvPr>
                  <p:cNvSpPr txBox="1"/>
                  <p:nvPr/>
                </p:nvSpPr>
                <p:spPr>
                  <a:xfrm>
                    <a:off x="5395746" y="4136336"/>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0,</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Rabbit</m:t>
                              </m:r>
                            </m:sub>
                          </m:sSub>
                        </m:oMath>
                      </m:oMathPara>
                    </a14:m>
                    <a:endParaRPr lang="en-US" sz="2000" dirty="0"/>
                  </a:p>
                </p:txBody>
              </p:sp>
            </mc:Choice>
            <mc:Fallback xmlns="">
              <p:sp>
                <p:nvSpPr>
                  <p:cNvPr id="30" name="TextBox 29">
                    <a:extLst>
                      <a:ext uri="{FF2B5EF4-FFF2-40B4-BE49-F238E27FC236}">
                        <a16:creationId xmlns:a16="http://schemas.microsoft.com/office/drawing/2014/main" id="{5F117BA2-C7AD-D479-0F4C-290CD5601E31}"/>
                      </a:ext>
                    </a:extLst>
                  </p:cNvPr>
                  <p:cNvSpPr txBox="1">
                    <a:spLocks noRot="1" noChangeAspect="1" noMove="1" noResize="1" noEditPoints="1" noAdjustHandles="1" noChangeArrowheads="1" noChangeShapeType="1" noTextEdit="1"/>
                  </p:cNvSpPr>
                  <p:nvPr/>
                </p:nvSpPr>
                <p:spPr>
                  <a:xfrm>
                    <a:off x="5395746" y="4136336"/>
                    <a:ext cx="1061202" cy="533444"/>
                  </a:xfrm>
                  <a:prstGeom prst="rect">
                    <a:avLst/>
                  </a:prstGeom>
                  <a:blipFill>
                    <a:blip r:embed="rId12"/>
                    <a:stretch>
                      <a:fillRect r="-2575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F7C33A1-19E9-EB92-D4F8-BDBE5E5F5CC5}"/>
                      </a:ext>
                    </a:extLst>
                  </p:cNvPr>
                  <p:cNvSpPr txBox="1"/>
                  <p:nvPr/>
                </p:nvSpPr>
                <p:spPr>
                  <a:xfrm>
                    <a:off x="7253211" y="4136336"/>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0,</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Ostrich</m:t>
                              </m:r>
                            </m:sub>
                          </m:sSub>
                        </m:oMath>
                      </m:oMathPara>
                    </a14:m>
                    <a:endParaRPr lang="en-US" sz="2000" dirty="0"/>
                  </a:p>
                </p:txBody>
              </p:sp>
            </mc:Choice>
            <mc:Fallback xmlns="">
              <p:sp>
                <p:nvSpPr>
                  <p:cNvPr id="31" name="TextBox 30">
                    <a:extLst>
                      <a:ext uri="{FF2B5EF4-FFF2-40B4-BE49-F238E27FC236}">
                        <a16:creationId xmlns:a16="http://schemas.microsoft.com/office/drawing/2014/main" id="{BF7C33A1-19E9-EB92-D4F8-BDBE5E5F5CC5}"/>
                      </a:ext>
                    </a:extLst>
                  </p:cNvPr>
                  <p:cNvSpPr txBox="1">
                    <a:spLocks noRot="1" noChangeAspect="1" noMove="1" noResize="1" noEditPoints="1" noAdjustHandles="1" noChangeArrowheads="1" noChangeShapeType="1" noTextEdit="1"/>
                  </p:cNvSpPr>
                  <p:nvPr/>
                </p:nvSpPr>
                <p:spPr>
                  <a:xfrm>
                    <a:off x="7253211" y="4136336"/>
                    <a:ext cx="1061202" cy="533444"/>
                  </a:xfrm>
                  <a:prstGeom prst="rect">
                    <a:avLst/>
                  </a:prstGeom>
                  <a:blipFill>
                    <a:blip r:embed="rId13"/>
                    <a:stretch>
                      <a:fillRect r="-333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F427AA-0FB0-1D53-E795-CBBAD0422ADE}"/>
                      </a:ext>
                    </a:extLst>
                  </p:cNvPr>
                  <p:cNvSpPr txBox="1"/>
                  <p:nvPr/>
                </p:nvSpPr>
                <p:spPr>
                  <a:xfrm>
                    <a:off x="8981232" y="4143577"/>
                    <a:ext cx="1061202" cy="5535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0,</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Penguin</m:t>
                              </m:r>
                            </m:sub>
                          </m:sSub>
                        </m:oMath>
                      </m:oMathPara>
                    </a14:m>
                    <a:endParaRPr lang="en-US" sz="2000" dirty="0"/>
                  </a:p>
                </p:txBody>
              </p:sp>
            </mc:Choice>
            <mc:Fallback xmlns="">
              <p:sp>
                <p:nvSpPr>
                  <p:cNvPr id="32" name="TextBox 31">
                    <a:extLst>
                      <a:ext uri="{FF2B5EF4-FFF2-40B4-BE49-F238E27FC236}">
                        <a16:creationId xmlns:a16="http://schemas.microsoft.com/office/drawing/2014/main" id="{57F427AA-0FB0-1D53-E795-CBBAD0422ADE}"/>
                      </a:ext>
                    </a:extLst>
                  </p:cNvPr>
                  <p:cNvSpPr txBox="1">
                    <a:spLocks noRot="1" noChangeAspect="1" noMove="1" noResize="1" noEditPoints="1" noAdjustHandles="1" noChangeArrowheads="1" noChangeShapeType="1" noTextEdit="1"/>
                  </p:cNvSpPr>
                  <p:nvPr/>
                </p:nvSpPr>
                <p:spPr>
                  <a:xfrm>
                    <a:off x="8981232" y="4143577"/>
                    <a:ext cx="1061202" cy="553544"/>
                  </a:xfrm>
                  <a:prstGeom prst="rect">
                    <a:avLst/>
                  </a:prstGeom>
                  <a:blipFill>
                    <a:blip r:embed="rId14"/>
                    <a:stretch>
                      <a:fillRect r="-45455"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16C4C65-AE89-2690-2D62-D6839575BC43}"/>
                      </a:ext>
                    </a:extLst>
                  </p:cNvPr>
                  <p:cNvSpPr txBox="1"/>
                  <p:nvPr/>
                </p:nvSpPr>
                <p:spPr>
                  <a:xfrm>
                    <a:off x="10801144" y="4136336"/>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0,</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AP</m:t>
                              </m:r>
                            </m:sub>
                          </m:sSub>
                        </m:oMath>
                      </m:oMathPara>
                    </a14:m>
                    <a:endParaRPr lang="en-US" sz="2000" dirty="0"/>
                  </a:p>
                </p:txBody>
              </p:sp>
            </mc:Choice>
            <mc:Fallback xmlns="">
              <p:sp>
                <p:nvSpPr>
                  <p:cNvPr id="33" name="TextBox 32">
                    <a:extLst>
                      <a:ext uri="{FF2B5EF4-FFF2-40B4-BE49-F238E27FC236}">
                        <a16:creationId xmlns:a16="http://schemas.microsoft.com/office/drawing/2014/main" id="{816C4C65-AE89-2690-2D62-D6839575BC43}"/>
                      </a:ext>
                    </a:extLst>
                  </p:cNvPr>
                  <p:cNvSpPr txBox="1">
                    <a:spLocks noRot="1" noChangeAspect="1" noMove="1" noResize="1" noEditPoints="1" noAdjustHandles="1" noChangeArrowheads="1" noChangeShapeType="1" noTextEdit="1"/>
                  </p:cNvSpPr>
                  <p:nvPr/>
                </p:nvSpPr>
                <p:spPr>
                  <a:xfrm>
                    <a:off x="10801144" y="4136336"/>
                    <a:ext cx="1061202" cy="533444"/>
                  </a:xfrm>
                  <a:prstGeom prst="rect">
                    <a:avLst/>
                  </a:prstGeom>
                  <a:blipFill>
                    <a:blip r:embed="rId15"/>
                    <a:stretch>
                      <a:fillRect b="-18182"/>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AA89B9B7-7A2D-BD45-2AD0-DED18328F79D}"/>
                </a:ext>
              </a:extLst>
            </p:cNvPr>
            <p:cNvGrpSpPr/>
            <p:nvPr/>
          </p:nvGrpSpPr>
          <p:grpSpPr>
            <a:xfrm>
              <a:off x="453329" y="5137614"/>
              <a:ext cx="11418028" cy="1240959"/>
              <a:chOff x="453329" y="5423369"/>
              <a:chExt cx="11418028" cy="1240959"/>
            </a:xfrm>
          </p:grpSpPr>
          <p:pic>
            <p:nvPicPr>
              <p:cNvPr id="20" name="Picture 2" descr="Money Stack | Totally Accurate BattleGrounds Wiki | Fandom">
                <a:extLst>
                  <a:ext uri="{FF2B5EF4-FFF2-40B4-BE49-F238E27FC236}">
                    <a16:creationId xmlns:a16="http://schemas.microsoft.com/office/drawing/2014/main" id="{D652EC5F-D2EB-1400-61F8-5CBF35E0B8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age 12 | Mortarboard Cap Images - Free Download on Freepik">
                <a:extLst>
                  <a:ext uri="{FF2B5EF4-FFF2-40B4-BE49-F238E27FC236}">
                    <a16:creationId xmlns:a16="http://schemas.microsoft.com/office/drawing/2014/main" id="{B1C098B4-76DE-018F-7F75-5A7E4460B2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6193A05-9E93-5C1C-3AC1-7D7AA33719BB}"/>
                      </a:ext>
                    </a:extLst>
                  </p:cNvPr>
                  <p:cNvSpPr txBox="1"/>
                  <p:nvPr/>
                </p:nvSpPr>
                <p:spPr>
                  <a:xfrm>
                    <a:off x="1998090" y="5472138"/>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1,</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Isaac</m:t>
                              </m:r>
                            </m:sub>
                          </m:sSub>
                        </m:oMath>
                      </m:oMathPara>
                    </a14:m>
                    <a:endParaRPr lang="en-US" sz="2000" dirty="0"/>
                  </a:p>
                </p:txBody>
              </p:sp>
            </mc:Choice>
            <mc:Fallback xmlns="">
              <p:sp>
                <p:nvSpPr>
                  <p:cNvPr id="34" name="TextBox 33">
                    <a:extLst>
                      <a:ext uri="{FF2B5EF4-FFF2-40B4-BE49-F238E27FC236}">
                        <a16:creationId xmlns:a16="http://schemas.microsoft.com/office/drawing/2014/main" id="{66193A05-9E93-5C1C-3AC1-7D7AA33719BB}"/>
                      </a:ext>
                    </a:extLst>
                  </p:cNvPr>
                  <p:cNvSpPr txBox="1">
                    <a:spLocks noRot="1" noChangeAspect="1" noMove="1" noResize="1" noEditPoints="1" noAdjustHandles="1" noChangeArrowheads="1" noChangeShapeType="1" noTextEdit="1"/>
                  </p:cNvSpPr>
                  <p:nvPr/>
                </p:nvSpPr>
                <p:spPr>
                  <a:xfrm>
                    <a:off x="1998090" y="5472138"/>
                    <a:ext cx="1061202" cy="533444"/>
                  </a:xfrm>
                  <a:prstGeom prst="rect">
                    <a:avLst/>
                  </a:prstGeom>
                  <a:blipFill>
                    <a:blip r:embed="rId16"/>
                    <a:stretch>
                      <a:fillRect r="-895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D5C0421-40C3-B9E4-8C60-717A8FBBDE4C}"/>
                      </a:ext>
                    </a:extLst>
                  </p:cNvPr>
                  <p:cNvSpPr txBox="1"/>
                  <p:nvPr/>
                </p:nvSpPr>
                <p:spPr>
                  <a:xfrm>
                    <a:off x="3532895" y="5472138"/>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1,</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Panda</m:t>
                              </m:r>
                            </m:sub>
                          </m:sSub>
                        </m:oMath>
                      </m:oMathPara>
                    </a14:m>
                    <a:endParaRPr lang="en-US" sz="2000" dirty="0"/>
                  </a:p>
                </p:txBody>
              </p:sp>
            </mc:Choice>
            <mc:Fallback xmlns="">
              <p:sp>
                <p:nvSpPr>
                  <p:cNvPr id="35" name="TextBox 34">
                    <a:extLst>
                      <a:ext uri="{FF2B5EF4-FFF2-40B4-BE49-F238E27FC236}">
                        <a16:creationId xmlns:a16="http://schemas.microsoft.com/office/drawing/2014/main" id="{0D5C0421-40C3-B9E4-8C60-717A8FBBDE4C}"/>
                      </a:ext>
                    </a:extLst>
                  </p:cNvPr>
                  <p:cNvSpPr txBox="1">
                    <a:spLocks noRot="1" noChangeAspect="1" noMove="1" noResize="1" noEditPoints="1" noAdjustHandles="1" noChangeArrowheads="1" noChangeShapeType="1" noTextEdit="1"/>
                  </p:cNvSpPr>
                  <p:nvPr/>
                </p:nvSpPr>
                <p:spPr>
                  <a:xfrm>
                    <a:off x="3532895" y="5472138"/>
                    <a:ext cx="1061202" cy="533444"/>
                  </a:xfrm>
                  <a:prstGeom prst="rect">
                    <a:avLst/>
                  </a:prstGeom>
                  <a:blipFill>
                    <a:blip r:embed="rId17"/>
                    <a:stretch>
                      <a:fillRect r="-20896"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A1F0A60-3DDE-2C6D-20B8-83488DA4168B}"/>
                      </a:ext>
                    </a:extLst>
                  </p:cNvPr>
                  <p:cNvSpPr txBox="1"/>
                  <p:nvPr/>
                </p:nvSpPr>
                <p:spPr>
                  <a:xfrm>
                    <a:off x="5395746" y="5423369"/>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1,</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Rabbit</m:t>
                              </m:r>
                            </m:sub>
                          </m:sSub>
                        </m:oMath>
                      </m:oMathPara>
                    </a14:m>
                    <a:endParaRPr lang="en-US" sz="2000" dirty="0"/>
                  </a:p>
                </p:txBody>
              </p:sp>
            </mc:Choice>
            <mc:Fallback xmlns="">
              <p:sp>
                <p:nvSpPr>
                  <p:cNvPr id="36" name="TextBox 35">
                    <a:extLst>
                      <a:ext uri="{FF2B5EF4-FFF2-40B4-BE49-F238E27FC236}">
                        <a16:creationId xmlns:a16="http://schemas.microsoft.com/office/drawing/2014/main" id="{AA1F0A60-3DDE-2C6D-20B8-83488DA4168B}"/>
                      </a:ext>
                    </a:extLst>
                  </p:cNvPr>
                  <p:cNvSpPr txBox="1">
                    <a:spLocks noRot="1" noChangeAspect="1" noMove="1" noResize="1" noEditPoints="1" noAdjustHandles="1" noChangeArrowheads="1" noChangeShapeType="1" noTextEdit="1"/>
                  </p:cNvSpPr>
                  <p:nvPr/>
                </p:nvSpPr>
                <p:spPr>
                  <a:xfrm>
                    <a:off x="5395746" y="5423369"/>
                    <a:ext cx="1061202" cy="533444"/>
                  </a:xfrm>
                  <a:prstGeom prst="rect">
                    <a:avLst/>
                  </a:prstGeom>
                  <a:blipFill>
                    <a:blip r:embed="rId18"/>
                    <a:stretch>
                      <a:fillRect r="-25758"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FA35C82-BE9A-D6CE-B638-C8A8DD10B4DE}"/>
                      </a:ext>
                    </a:extLst>
                  </p:cNvPr>
                  <p:cNvSpPr txBox="1"/>
                  <p:nvPr/>
                </p:nvSpPr>
                <p:spPr>
                  <a:xfrm>
                    <a:off x="7253211" y="5472138"/>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1,</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Ostrich</m:t>
                              </m:r>
                            </m:sub>
                          </m:sSub>
                        </m:oMath>
                      </m:oMathPara>
                    </a14:m>
                    <a:endParaRPr lang="en-US" sz="2000" dirty="0"/>
                  </a:p>
                </p:txBody>
              </p:sp>
            </mc:Choice>
            <mc:Fallback xmlns="">
              <p:sp>
                <p:nvSpPr>
                  <p:cNvPr id="37" name="TextBox 36">
                    <a:extLst>
                      <a:ext uri="{FF2B5EF4-FFF2-40B4-BE49-F238E27FC236}">
                        <a16:creationId xmlns:a16="http://schemas.microsoft.com/office/drawing/2014/main" id="{9FA35C82-BE9A-D6CE-B638-C8A8DD10B4DE}"/>
                      </a:ext>
                    </a:extLst>
                  </p:cNvPr>
                  <p:cNvSpPr txBox="1">
                    <a:spLocks noRot="1" noChangeAspect="1" noMove="1" noResize="1" noEditPoints="1" noAdjustHandles="1" noChangeArrowheads="1" noChangeShapeType="1" noTextEdit="1"/>
                  </p:cNvSpPr>
                  <p:nvPr/>
                </p:nvSpPr>
                <p:spPr>
                  <a:xfrm>
                    <a:off x="7253211" y="5472138"/>
                    <a:ext cx="1061202" cy="533444"/>
                  </a:xfrm>
                  <a:prstGeom prst="rect">
                    <a:avLst/>
                  </a:prstGeom>
                  <a:blipFill>
                    <a:blip r:embed="rId19"/>
                    <a:stretch>
                      <a:fillRect r="-33333"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C465861-4A79-ED1F-39A8-FCD5E44E0743}"/>
                      </a:ext>
                    </a:extLst>
                  </p:cNvPr>
                  <p:cNvSpPr txBox="1"/>
                  <p:nvPr/>
                </p:nvSpPr>
                <p:spPr>
                  <a:xfrm>
                    <a:off x="9009023" y="5490299"/>
                    <a:ext cx="1061202" cy="5535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1,</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Penguin</m:t>
                              </m:r>
                            </m:sub>
                          </m:sSub>
                        </m:oMath>
                      </m:oMathPara>
                    </a14:m>
                    <a:endParaRPr lang="en-US" sz="2000" dirty="0"/>
                  </a:p>
                </p:txBody>
              </p:sp>
            </mc:Choice>
            <mc:Fallback xmlns="">
              <p:sp>
                <p:nvSpPr>
                  <p:cNvPr id="38" name="TextBox 37">
                    <a:extLst>
                      <a:ext uri="{FF2B5EF4-FFF2-40B4-BE49-F238E27FC236}">
                        <a16:creationId xmlns:a16="http://schemas.microsoft.com/office/drawing/2014/main" id="{0C465861-4A79-ED1F-39A8-FCD5E44E0743}"/>
                      </a:ext>
                    </a:extLst>
                  </p:cNvPr>
                  <p:cNvSpPr txBox="1">
                    <a:spLocks noRot="1" noChangeAspect="1" noMove="1" noResize="1" noEditPoints="1" noAdjustHandles="1" noChangeArrowheads="1" noChangeShapeType="1" noTextEdit="1"/>
                  </p:cNvSpPr>
                  <p:nvPr/>
                </p:nvSpPr>
                <p:spPr>
                  <a:xfrm>
                    <a:off x="9009023" y="5490299"/>
                    <a:ext cx="1061202" cy="553544"/>
                  </a:xfrm>
                  <a:prstGeom prst="rect">
                    <a:avLst/>
                  </a:prstGeom>
                  <a:blipFill>
                    <a:blip r:embed="rId20"/>
                    <a:stretch>
                      <a:fillRect r="-43284"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783089F-FFF1-6D33-DA50-6207305254AA}"/>
                      </a:ext>
                    </a:extLst>
                  </p:cNvPr>
                  <p:cNvSpPr txBox="1"/>
                  <p:nvPr/>
                </p:nvSpPr>
                <p:spPr>
                  <a:xfrm>
                    <a:off x="10810155" y="5449171"/>
                    <a:ext cx="1061202" cy="533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1,</m:t>
                              </m:r>
                              <m:r>
                                <a:rPr lang="en-US" sz="2000" b="0" i="0" smtClean="0">
                                  <a:solidFill>
                                    <a:schemeClr val="accent1"/>
                                  </a:solidFill>
                                  <a:latin typeface="Cambria Math" panose="02040503050406030204" pitchFamily="18" charset="0"/>
                                </a:rPr>
                                <m:t>   </m:t>
                              </m:r>
                              <m:r>
                                <m:rPr>
                                  <m:sty m:val="p"/>
                                </m:rPr>
                                <a:rPr lang="en-US" sz="2000" b="0" i="0" smtClean="0">
                                  <a:solidFill>
                                    <a:schemeClr val="accent1"/>
                                  </a:solidFill>
                                  <a:latin typeface="Cambria Math" panose="02040503050406030204" pitchFamily="18" charset="0"/>
                                </a:rPr>
                                <m:t>AP</m:t>
                              </m:r>
                            </m:sub>
                          </m:sSub>
                        </m:oMath>
                      </m:oMathPara>
                    </a14:m>
                    <a:endParaRPr lang="en-US" sz="2000" dirty="0"/>
                  </a:p>
                </p:txBody>
              </p:sp>
            </mc:Choice>
            <mc:Fallback xmlns="">
              <p:sp>
                <p:nvSpPr>
                  <p:cNvPr id="39" name="TextBox 38">
                    <a:extLst>
                      <a:ext uri="{FF2B5EF4-FFF2-40B4-BE49-F238E27FC236}">
                        <a16:creationId xmlns:a16="http://schemas.microsoft.com/office/drawing/2014/main" id="{A783089F-FFF1-6D33-DA50-6207305254AA}"/>
                      </a:ext>
                    </a:extLst>
                  </p:cNvPr>
                  <p:cNvSpPr txBox="1">
                    <a:spLocks noRot="1" noChangeAspect="1" noMove="1" noResize="1" noEditPoints="1" noAdjustHandles="1" noChangeArrowheads="1" noChangeShapeType="1" noTextEdit="1"/>
                  </p:cNvSpPr>
                  <p:nvPr/>
                </p:nvSpPr>
                <p:spPr>
                  <a:xfrm>
                    <a:off x="10810155" y="5449171"/>
                    <a:ext cx="1061202" cy="533444"/>
                  </a:xfrm>
                  <a:prstGeom prst="rect">
                    <a:avLst/>
                  </a:prstGeom>
                  <a:blipFill>
                    <a:blip r:embed="rId21"/>
                    <a:stretch>
                      <a:fillRect b="-18182"/>
                    </a:stretch>
                  </a:blipFill>
                </p:spPr>
                <p:txBody>
                  <a:bodyPr/>
                  <a:lstStyle/>
                  <a:p>
                    <a:r>
                      <a:rPr lang="en-US">
                        <a:noFill/>
                      </a:rPr>
                      <a:t> </a:t>
                    </a:r>
                  </a:p>
                </p:txBody>
              </p:sp>
            </mc:Fallback>
          </mc:AlternateContent>
        </p:grpSp>
        <p:grpSp>
          <p:nvGrpSpPr>
            <p:cNvPr id="54" name="Group 53">
              <a:extLst>
                <a:ext uri="{FF2B5EF4-FFF2-40B4-BE49-F238E27FC236}">
                  <a16:creationId xmlns:a16="http://schemas.microsoft.com/office/drawing/2014/main" id="{8F793000-DDB9-3400-B823-0F54E3306D55}"/>
                </a:ext>
              </a:extLst>
            </p:cNvPr>
            <p:cNvGrpSpPr/>
            <p:nvPr/>
          </p:nvGrpSpPr>
          <p:grpSpPr>
            <a:xfrm>
              <a:off x="2223051" y="4197975"/>
              <a:ext cx="9949308" cy="2156748"/>
              <a:chOff x="2287252" y="4295304"/>
              <a:chExt cx="9949308" cy="2156748"/>
            </a:xfrm>
          </p:grpSpPr>
          <p:sp>
            <p:nvSpPr>
              <p:cNvPr id="42" name="TextBox 41">
                <a:extLst>
                  <a:ext uri="{FF2B5EF4-FFF2-40B4-BE49-F238E27FC236}">
                    <a16:creationId xmlns:a16="http://schemas.microsoft.com/office/drawing/2014/main" id="{5D509C66-A2C7-A0F2-7200-B821B6C94F2B}"/>
                  </a:ext>
                </a:extLst>
              </p:cNvPr>
              <p:cNvSpPr txBox="1"/>
              <p:nvPr/>
            </p:nvSpPr>
            <p:spPr>
              <a:xfrm>
                <a:off x="2287252" y="4314438"/>
                <a:ext cx="1181200" cy="674973"/>
              </a:xfrm>
              <a:prstGeom prst="rect">
                <a:avLst/>
              </a:prstGeom>
              <a:noFill/>
            </p:spPr>
            <p:txBody>
              <a:bodyPr wrap="square" rtlCol="0">
                <a:spAutoFit/>
              </a:bodyPr>
              <a:lstStyle/>
              <a:p>
                <a:r>
                  <a:rPr lang="en-US" sz="2800" dirty="0">
                    <a:solidFill>
                      <a:srgbClr val="FF0000"/>
                    </a:solidFill>
                  </a:rPr>
                  <a:t>????</a:t>
                </a:r>
                <a:endParaRPr lang="en-US" sz="2000" dirty="0">
                  <a:solidFill>
                    <a:srgbClr val="FF0000"/>
                  </a:solidFill>
                </a:endParaRPr>
              </a:p>
            </p:txBody>
          </p:sp>
          <p:sp>
            <p:nvSpPr>
              <p:cNvPr id="43" name="TextBox 42">
                <a:extLst>
                  <a:ext uri="{FF2B5EF4-FFF2-40B4-BE49-F238E27FC236}">
                    <a16:creationId xmlns:a16="http://schemas.microsoft.com/office/drawing/2014/main" id="{4BA0BCDE-5EF8-AD57-C3E3-F335703E8331}"/>
                  </a:ext>
                </a:extLst>
              </p:cNvPr>
              <p:cNvSpPr txBox="1"/>
              <p:nvPr/>
            </p:nvSpPr>
            <p:spPr>
              <a:xfrm>
                <a:off x="3865866" y="4295304"/>
                <a:ext cx="1181200" cy="674973"/>
              </a:xfrm>
              <a:prstGeom prst="rect">
                <a:avLst/>
              </a:prstGeom>
              <a:noFill/>
            </p:spPr>
            <p:txBody>
              <a:bodyPr wrap="square" rtlCol="0">
                <a:spAutoFit/>
              </a:bodyPr>
              <a:lstStyle/>
              <a:p>
                <a:r>
                  <a:rPr lang="en-US" sz="2800" dirty="0">
                    <a:solidFill>
                      <a:srgbClr val="FF0000"/>
                    </a:solidFill>
                  </a:rPr>
                  <a:t>????</a:t>
                </a:r>
                <a:endParaRPr lang="en-US" sz="2000" dirty="0">
                  <a:solidFill>
                    <a:srgbClr val="FF0000"/>
                  </a:solidFill>
                </a:endParaRPr>
              </a:p>
            </p:txBody>
          </p:sp>
          <p:sp>
            <p:nvSpPr>
              <p:cNvPr id="44" name="TextBox 43">
                <a:extLst>
                  <a:ext uri="{FF2B5EF4-FFF2-40B4-BE49-F238E27FC236}">
                    <a16:creationId xmlns:a16="http://schemas.microsoft.com/office/drawing/2014/main" id="{98E9D51D-9A58-015C-86B8-2718E08503CE}"/>
                  </a:ext>
                </a:extLst>
              </p:cNvPr>
              <p:cNvSpPr txBox="1"/>
              <p:nvPr/>
            </p:nvSpPr>
            <p:spPr>
              <a:xfrm>
                <a:off x="5656824" y="4329798"/>
                <a:ext cx="1181200" cy="674973"/>
              </a:xfrm>
              <a:prstGeom prst="rect">
                <a:avLst/>
              </a:prstGeom>
              <a:noFill/>
            </p:spPr>
            <p:txBody>
              <a:bodyPr wrap="square" rtlCol="0">
                <a:spAutoFit/>
              </a:bodyPr>
              <a:lstStyle/>
              <a:p>
                <a:r>
                  <a:rPr lang="en-US" sz="2800" dirty="0">
                    <a:solidFill>
                      <a:srgbClr val="FF0000"/>
                    </a:solidFill>
                  </a:rPr>
                  <a:t>????</a:t>
                </a:r>
                <a:endParaRPr lang="en-US" sz="2000" dirty="0">
                  <a:solidFill>
                    <a:srgbClr val="FF0000"/>
                  </a:solidFill>
                </a:endParaRPr>
              </a:p>
            </p:txBody>
          </p:sp>
          <p:sp>
            <p:nvSpPr>
              <p:cNvPr id="45" name="TextBox 44">
                <a:extLst>
                  <a:ext uri="{FF2B5EF4-FFF2-40B4-BE49-F238E27FC236}">
                    <a16:creationId xmlns:a16="http://schemas.microsoft.com/office/drawing/2014/main" id="{65A6A56B-39C7-2E02-291F-7AC2F1E7B9E2}"/>
                  </a:ext>
                </a:extLst>
              </p:cNvPr>
              <p:cNvSpPr txBox="1"/>
              <p:nvPr/>
            </p:nvSpPr>
            <p:spPr>
              <a:xfrm>
                <a:off x="9431363" y="5777079"/>
                <a:ext cx="1181200" cy="674973"/>
              </a:xfrm>
              <a:prstGeom prst="rect">
                <a:avLst/>
              </a:prstGeom>
              <a:noFill/>
            </p:spPr>
            <p:txBody>
              <a:bodyPr wrap="square" rtlCol="0">
                <a:spAutoFit/>
              </a:bodyPr>
              <a:lstStyle/>
              <a:p>
                <a:r>
                  <a:rPr lang="en-US" sz="2800" dirty="0">
                    <a:solidFill>
                      <a:srgbClr val="FF0000"/>
                    </a:solidFill>
                  </a:rPr>
                  <a:t>????</a:t>
                </a:r>
                <a:endParaRPr lang="en-US" sz="2000" dirty="0">
                  <a:solidFill>
                    <a:srgbClr val="FF0000"/>
                  </a:solidFill>
                </a:endParaRPr>
              </a:p>
            </p:txBody>
          </p:sp>
          <p:sp>
            <p:nvSpPr>
              <p:cNvPr id="46" name="TextBox 45">
                <a:extLst>
                  <a:ext uri="{FF2B5EF4-FFF2-40B4-BE49-F238E27FC236}">
                    <a16:creationId xmlns:a16="http://schemas.microsoft.com/office/drawing/2014/main" id="{B1F7CFBC-6A35-DDEE-28E7-E5E6F40B7F3C}"/>
                  </a:ext>
                </a:extLst>
              </p:cNvPr>
              <p:cNvSpPr txBox="1"/>
              <p:nvPr/>
            </p:nvSpPr>
            <p:spPr>
              <a:xfrm>
                <a:off x="7681179" y="5751617"/>
                <a:ext cx="1181200" cy="674973"/>
              </a:xfrm>
              <a:prstGeom prst="rect">
                <a:avLst/>
              </a:prstGeom>
              <a:noFill/>
            </p:spPr>
            <p:txBody>
              <a:bodyPr wrap="square" rtlCol="0">
                <a:spAutoFit/>
              </a:bodyPr>
              <a:lstStyle/>
              <a:p>
                <a:r>
                  <a:rPr lang="en-US" sz="2800" dirty="0">
                    <a:solidFill>
                      <a:srgbClr val="FF0000"/>
                    </a:solidFill>
                  </a:rPr>
                  <a:t>????</a:t>
                </a:r>
                <a:endParaRPr lang="en-US" sz="2000" dirty="0">
                  <a:solidFill>
                    <a:srgbClr val="FF0000"/>
                  </a:solidFill>
                </a:endParaRPr>
              </a:p>
            </p:txBody>
          </p:sp>
          <p:sp>
            <p:nvSpPr>
              <p:cNvPr id="47" name="TextBox 46">
                <a:extLst>
                  <a:ext uri="{FF2B5EF4-FFF2-40B4-BE49-F238E27FC236}">
                    <a16:creationId xmlns:a16="http://schemas.microsoft.com/office/drawing/2014/main" id="{32FB8784-A775-5E8C-8ECC-2E266ACACBE2}"/>
                  </a:ext>
                </a:extLst>
              </p:cNvPr>
              <p:cNvSpPr txBox="1"/>
              <p:nvPr/>
            </p:nvSpPr>
            <p:spPr>
              <a:xfrm>
                <a:off x="10983721" y="5777079"/>
                <a:ext cx="1181200" cy="674973"/>
              </a:xfrm>
              <a:prstGeom prst="rect">
                <a:avLst/>
              </a:prstGeom>
              <a:noFill/>
            </p:spPr>
            <p:txBody>
              <a:bodyPr wrap="square" rtlCol="0">
                <a:spAutoFit/>
              </a:bodyPr>
              <a:lstStyle/>
              <a:p>
                <a:r>
                  <a:rPr lang="en-US" sz="2800" dirty="0">
                    <a:solidFill>
                      <a:srgbClr val="FF0000"/>
                    </a:solidFill>
                  </a:rPr>
                  <a:t>????</a:t>
                </a:r>
                <a:endParaRPr lang="en-US" sz="2000" dirty="0">
                  <a:solidFill>
                    <a:srgbClr val="FF0000"/>
                  </a:solidFill>
                </a:endParaRPr>
              </a:p>
            </p:txBody>
          </p:sp>
          <p:sp>
            <p:nvSpPr>
              <p:cNvPr id="48" name="TextBox 47">
                <a:extLst>
                  <a:ext uri="{FF2B5EF4-FFF2-40B4-BE49-F238E27FC236}">
                    <a16:creationId xmlns:a16="http://schemas.microsoft.com/office/drawing/2014/main" id="{AED7F78B-A7C4-6509-2380-F09EA8F5521A}"/>
                  </a:ext>
                </a:extLst>
              </p:cNvPr>
              <p:cNvSpPr txBox="1"/>
              <p:nvPr/>
            </p:nvSpPr>
            <p:spPr>
              <a:xfrm>
                <a:off x="2351695" y="5760520"/>
                <a:ext cx="1181200" cy="674973"/>
              </a:xfrm>
              <a:prstGeom prst="rect">
                <a:avLst/>
              </a:prstGeom>
              <a:noFill/>
            </p:spPr>
            <p:txBody>
              <a:bodyPr wrap="square" rtlCol="0">
                <a:spAutoFit/>
              </a:bodyPr>
              <a:lstStyle/>
              <a:p>
                <a:r>
                  <a:rPr lang="en-US" sz="2800" dirty="0"/>
                  <a:t>$10</a:t>
                </a:r>
                <a:endParaRPr lang="en-US" sz="2000" dirty="0"/>
              </a:p>
            </p:txBody>
          </p:sp>
          <p:sp>
            <p:nvSpPr>
              <p:cNvPr id="49" name="TextBox 48">
                <a:extLst>
                  <a:ext uri="{FF2B5EF4-FFF2-40B4-BE49-F238E27FC236}">
                    <a16:creationId xmlns:a16="http://schemas.microsoft.com/office/drawing/2014/main" id="{FF4ADB80-EC9E-4845-3AFD-33998695D580}"/>
                  </a:ext>
                </a:extLst>
              </p:cNvPr>
              <p:cNvSpPr txBox="1"/>
              <p:nvPr/>
            </p:nvSpPr>
            <p:spPr>
              <a:xfrm>
                <a:off x="3959608" y="5776910"/>
                <a:ext cx="1181200" cy="674973"/>
              </a:xfrm>
              <a:prstGeom prst="rect">
                <a:avLst/>
              </a:prstGeom>
              <a:noFill/>
            </p:spPr>
            <p:txBody>
              <a:bodyPr wrap="square" rtlCol="0">
                <a:spAutoFit/>
              </a:bodyPr>
              <a:lstStyle/>
              <a:p>
                <a:r>
                  <a:rPr lang="en-US" sz="2800" dirty="0"/>
                  <a:t>$15</a:t>
                </a:r>
                <a:endParaRPr lang="en-US" sz="2000" dirty="0"/>
              </a:p>
            </p:txBody>
          </p:sp>
          <p:sp>
            <p:nvSpPr>
              <p:cNvPr id="50" name="TextBox 49">
                <a:extLst>
                  <a:ext uri="{FF2B5EF4-FFF2-40B4-BE49-F238E27FC236}">
                    <a16:creationId xmlns:a16="http://schemas.microsoft.com/office/drawing/2014/main" id="{AF6353E8-553D-3136-EA67-93C1BF329EE7}"/>
                  </a:ext>
                </a:extLst>
              </p:cNvPr>
              <p:cNvSpPr txBox="1"/>
              <p:nvPr/>
            </p:nvSpPr>
            <p:spPr>
              <a:xfrm>
                <a:off x="5684561" y="5766623"/>
                <a:ext cx="1181200" cy="674973"/>
              </a:xfrm>
              <a:prstGeom prst="rect">
                <a:avLst/>
              </a:prstGeom>
              <a:noFill/>
            </p:spPr>
            <p:txBody>
              <a:bodyPr wrap="square" rtlCol="0">
                <a:spAutoFit/>
              </a:bodyPr>
              <a:lstStyle/>
              <a:p>
                <a:r>
                  <a:rPr lang="en-US" sz="2800" dirty="0"/>
                  <a:t>$11</a:t>
                </a:r>
                <a:endParaRPr lang="en-US" sz="2000" dirty="0"/>
              </a:p>
            </p:txBody>
          </p:sp>
          <p:sp>
            <p:nvSpPr>
              <p:cNvPr id="51" name="TextBox 50">
                <a:extLst>
                  <a:ext uri="{FF2B5EF4-FFF2-40B4-BE49-F238E27FC236}">
                    <a16:creationId xmlns:a16="http://schemas.microsoft.com/office/drawing/2014/main" id="{5FE5451E-C358-96B6-C7B0-F5B14CEEB74D}"/>
                  </a:ext>
                </a:extLst>
              </p:cNvPr>
              <p:cNvSpPr txBox="1"/>
              <p:nvPr/>
            </p:nvSpPr>
            <p:spPr>
              <a:xfrm>
                <a:off x="7723813" y="4335683"/>
                <a:ext cx="1181200" cy="674973"/>
              </a:xfrm>
              <a:prstGeom prst="rect">
                <a:avLst/>
              </a:prstGeom>
              <a:noFill/>
            </p:spPr>
            <p:txBody>
              <a:bodyPr wrap="square" rtlCol="0">
                <a:spAutoFit/>
              </a:bodyPr>
              <a:lstStyle/>
              <a:p>
                <a:r>
                  <a:rPr lang="en-US" sz="2800" dirty="0"/>
                  <a:t>$10</a:t>
                </a:r>
                <a:endParaRPr lang="en-US" sz="2000" dirty="0"/>
              </a:p>
            </p:txBody>
          </p:sp>
          <p:sp>
            <p:nvSpPr>
              <p:cNvPr id="52" name="TextBox 51">
                <a:extLst>
                  <a:ext uri="{FF2B5EF4-FFF2-40B4-BE49-F238E27FC236}">
                    <a16:creationId xmlns:a16="http://schemas.microsoft.com/office/drawing/2014/main" id="{5F21C38E-DEC9-742D-8186-32E937B14A17}"/>
                  </a:ext>
                </a:extLst>
              </p:cNvPr>
              <p:cNvSpPr txBox="1"/>
              <p:nvPr/>
            </p:nvSpPr>
            <p:spPr>
              <a:xfrm>
                <a:off x="9525144" y="4347103"/>
                <a:ext cx="1181200" cy="674973"/>
              </a:xfrm>
              <a:prstGeom prst="rect">
                <a:avLst/>
              </a:prstGeom>
              <a:noFill/>
            </p:spPr>
            <p:txBody>
              <a:bodyPr wrap="square" rtlCol="0">
                <a:spAutoFit/>
              </a:bodyPr>
              <a:lstStyle/>
              <a:p>
                <a:r>
                  <a:rPr lang="en-US" sz="2800" dirty="0"/>
                  <a:t>$5</a:t>
                </a:r>
                <a:endParaRPr lang="en-US" sz="2000" dirty="0"/>
              </a:p>
            </p:txBody>
          </p:sp>
          <p:sp>
            <p:nvSpPr>
              <p:cNvPr id="53" name="TextBox 52">
                <a:extLst>
                  <a:ext uri="{FF2B5EF4-FFF2-40B4-BE49-F238E27FC236}">
                    <a16:creationId xmlns:a16="http://schemas.microsoft.com/office/drawing/2014/main" id="{E8775A8E-D2D3-DE89-9C07-33F8435C7E1F}"/>
                  </a:ext>
                </a:extLst>
              </p:cNvPr>
              <p:cNvSpPr txBox="1"/>
              <p:nvPr/>
            </p:nvSpPr>
            <p:spPr>
              <a:xfrm>
                <a:off x="11055360" y="4341412"/>
                <a:ext cx="1181200" cy="674973"/>
              </a:xfrm>
              <a:prstGeom prst="rect">
                <a:avLst/>
              </a:prstGeom>
              <a:noFill/>
            </p:spPr>
            <p:txBody>
              <a:bodyPr wrap="square" rtlCol="0">
                <a:spAutoFit/>
              </a:bodyPr>
              <a:lstStyle/>
              <a:p>
                <a:r>
                  <a:rPr lang="en-US" sz="2800" dirty="0"/>
                  <a:t>$6</a:t>
                </a:r>
                <a:endParaRPr lang="en-US" sz="2000" dirty="0"/>
              </a:p>
            </p:txBody>
          </p:sp>
        </p:grpSp>
      </p:grpSp>
      <p:sp>
        <p:nvSpPr>
          <p:cNvPr id="7" name="Rounded Rectangle 6">
            <a:extLst>
              <a:ext uri="{FF2B5EF4-FFF2-40B4-BE49-F238E27FC236}">
                <a16:creationId xmlns:a16="http://schemas.microsoft.com/office/drawing/2014/main" id="{53DA7082-966C-951C-7A4D-E7B2F348843D}"/>
              </a:ext>
            </a:extLst>
          </p:cNvPr>
          <p:cNvSpPr/>
          <p:nvPr/>
        </p:nvSpPr>
        <p:spPr>
          <a:xfrm>
            <a:off x="507079" y="1712905"/>
            <a:ext cx="11177841" cy="1079190"/>
          </a:xfrm>
          <a:prstGeom prst="roundRect">
            <a:avLst/>
          </a:prstGeom>
          <a:solidFill>
            <a:schemeClr val="accent1">
              <a:lumMod val="20000"/>
              <a:lumOff val="8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Discuss: </a:t>
            </a:r>
            <a:r>
              <a:rPr lang="en-US" sz="2400" dirty="0">
                <a:solidFill>
                  <a:schemeClr val="tx1"/>
                </a:solidFill>
              </a:rPr>
              <a:t>Given this data, what is your best estimate of “The effect of college on earnings”?  What are some issues with this estimate?</a:t>
            </a:r>
          </a:p>
        </p:txBody>
      </p:sp>
    </p:spTree>
    <p:extLst>
      <p:ext uri="{BB962C8B-B14F-4D97-AF65-F5344CB8AC3E}">
        <p14:creationId xmlns:p14="http://schemas.microsoft.com/office/powerpoint/2010/main" val="375066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6052-A116-0CEF-5A4B-7A77BD0D95BD}"/>
              </a:ext>
            </a:extLst>
          </p:cNvPr>
          <p:cNvSpPr>
            <a:spLocks noGrp="1"/>
          </p:cNvSpPr>
          <p:nvPr>
            <p:ph type="title"/>
          </p:nvPr>
        </p:nvSpPr>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697D1-B2AA-682D-6839-315D118D7774}"/>
                  </a:ext>
                </a:extLst>
              </p:cNvPr>
              <p:cNvSpPr>
                <a:spLocks noGrp="1"/>
              </p:cNvSpPr>
              <p:nvPr>
                <p:ph idx="1"/>
              </p:nvPr>
            </p:nvSpPr>
            <p:spPr>
              <a:xfrm>
                <a:off x="838200" y="1825625"/>
                <a:ext cx="11563350" cy="4351338"/>
              </a:xfrm>
            </p:spPr>
            <p:txBody>
              <a:bodyPr/>
              <a:lstStyle/>
              <a:p>
                <a:r>
                  <a:rPr lang="en-US" dirty="0"/>
                  <a:t>(Average of college-going earnings) - (Average of non-college earnings)</a:t>
                </a:r>
              </a:p>
              <a:p>
                <a:endParaRPr lang="en-US" dirty="0"/>
              </a:p>
              <a:p>
                <a:pPr marL="0" indent="0">
                  <a:buNone/>
                </a:pPr>
                <a14:m>
                  <m:oMathPara xmlns:m="http://schemas.openxmlformats.org/officeDocument/2006/math">
                    <m:oMathParaPr>
                      <m:jc m:val="center"/>
                    </m:oMathParaPr>
                    <m:oMath xmlns:m="http://schemas.openxmlformats.org/officeDocument/2006/math">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10+15+11</m:t>
                          </m:r>
                        </m:num>
                        <m:den>
                          <m:r>
                            <a:rPr lang="en-US" b="0" i="1" smtClean="0">
                              <a:solidFill>
                                <a:schemeClr val="accent1"/>
                              </a:solidFill>
                              <a:latin typeface="Cambria Math" panose="02040503050406030204" pitchFamily="18" charset="0"/>
                            </a:rPr>
                            <m:t>3</m:t>
                          </m:r>
                        </m:den>
                      </m:f>
                      <m:r>
                        <a:rPr lang="en-US" b="0" i="1" smtClean="0">
                          <a:solidFill>
                            <a:schemeClr val="accent1"/>
                          </a:solidFill>
                          <a:latin typeface="Cambria Math" panose="02040503050406030204" pitchFamily="18" charset="0"/>
                        </a:rPr>
                        <m:t>−</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10+5+6</m:t>
                          </m:r>
                        </m:num>
                        <m:den>
                          <m:r>
                            <a:rPr lang="en-US" b="0" i="1" smtClean="0">
                              <a:solidFill>
                                <a:schemeClr val="accent1"/>
                              </a:solidFill>
                              <a:latin typeface="Cambria Math" panose="02040503050406030204" pitchFamily="18" charset="0"/>
                            </a:rPr>
                            <m:t>3</m:t>
                          </m:r>
                        </m:den>
                      </m:f>
                      <m:r>
                        <a:rPr lang="en-US" b="0" i="1" smtClean="0">
                          <a:solidFill>
                            <a:schemeClr val="accent1"/>
                          </a:solidFill>
                          <a:latin typeface="Cambria Math" panose="02040503050406030204" pitchFamily="18" charset="0"/>
                        </a:rPr>
                        <m:t>=</m:t>
                      </m:r>
                      <m:r>
                        <a:rPr lang="en-US" b="0" i="0" smtClean="0">
                          <a:solidFill>
                            <a:schemeClr val="accent1"/>
                          </a:solidFill>
                          <a:latin typeface="Cambria Math" panose="02040503050406030204" pitchFamily="18" charset="0"/>
                        </a:rPr>
                        <m:t>12−7=5</m:t>
                      </m:r>
                    </m:oMath>
                  </m:oMathPara>
                </a14:m>
                <a:endParaRPr lang="en-US" dirty="0"/>
              </a:p>
            </p:txBody>
          </p:sp>
        </mc:Choice>
        <mc:Fallback xmlns="">
          <p:sp>
            <p:nvSpPr>
              <p:cNvPr id="3" name="Content Placeholder 2">
                <a:extLst>
                  <a:ext uri="{FF2B5EF4-FFF2-40B4-BE49-F238E27FC236}">
                    <a16:creationId xmlns:a16="http://schemas.microsoft.com/office/drawing/2014/main" id="{A72697D1-B2AA-682D-6839-315D118D7774}"/>
                  </a:ext>
                </a:extLst>
              </p:cNvPr>
              <p:cNvSpPr>
                <a:spLocks noGrp="1" noRot="1" noChangeAspect="1" noMove="1" noResize="1" noEditPoints="1" noAdjustHandles="1" noChangeArrowheads="1" noChangeShapeType="1" noTextEdit="1"/>
              </p:cNvSpPr>
              <p:nvPr>
                <p:ph idx="1"/>
              </p:nvPr>
            </p:nvSpPr>
            <p:spPr>
              <a:xfrm>
                <a:off x="838200" y="1825625"/>
                <a:ext cx="11563350" cy="4351338"/>
              </a:xfrm>
              <a:blipFill>
                <a:blip r:embed="rId2"/>
                <a:stretch>
                  <a:fillRect l="-988" t="-2326"/>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46240342-CF42-63AE-57F7-89C10D5E2AA6}"/>
              </a:ext>
            </a:extLst>
          </p:cNvPr>
          <p:cNvGrpSpPr/>
          <p:nvPr/>
        </p:nvGrpSpPr>
        <p:grpSpPr>
          <a:xfrm>
            <a:off x="142875" y="3743325"/>
            <a:ext cx="7348537" cy="3000375"/>
            <a:chOff x="4843463" y="3714750"/>
            <a:chExt cx="7348537" cy="3000375"/>
          </a:xfrm>
        </p:grpSpPr>
        <p:sp>
          <p:nvSpPr>
            <p:cNvPr id="52" name="Rectangle 51">
              <a:extLst>
                <a:ext uri="{FF2B5EF4-FFF2-40B4-BE49-F238E27FC236}">
                  <a16:creationId xmlns:a16="http://schemas.microsoft.com/office/drawing/2014/main" id="{07860B67-4BD3-5DE0-9481-7A6BB8B673B1}"/>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474F84C-221E-6E0A-75A5-8067D0760D4B}"/>
                </a:ext>
              </a:extLst>
            </p:cNvPr>
            <p:cNvGrpSpPr/>
            <p:nvPr/>
          </p:nvGrpSpPr>
          <p:grpSpPr>
            <a:xfrm>
              <a:off x="5000625" y="3799458"/>
              <a:ext cx="7086008" cy="2843950"/>
              <a:chOff x="453329" y="1651946"/>
              <a:chExt cx="11719030" cy="4726627"/>
            </a:xfrm>
          </p:grpSpPr>
          <p:grpSp>
            <p:nvGrpSpPr>
              <p:cNvPr id="5" name="Group 4">
                <a:extLst>
                  <a:ext uri="{FF2B5EF4-FFF2-40B4-BE49-F238E27FC236}">
                    <a16:creationId xmlns:a16="http://schemas.microsoft.com/office/drawing/2014/main" id="{45968F43-8CD9-C79A-CD08-76CE4F5D3939}"/>
                  </a:ext>
                </a:extLst>
              </p:cNvPr>
              <p:cNvGrpSpPr/>
              <p:nvPr/>
            </p:nvGrpSpPr>
            <p:grpSpPr>
              <a:xfrm>
                <a:off x="1917774" y="1779113"/>
                <a:ext cx="10042404" cy="2203691"/>
                <a:chOff x="1855778" y="2250797"/>
                <a:chExt cx="7791020" cy="1709651"/>
              </a:xfrm>
            </p:grpSpPr>
            <p:pic>
              <p:nvPicPr>
                <p:cNvPr id="40" name="Picture 39">
                  <a:extLst>
                    <a:ext uri="{FF2B5EF4-FFF2-40B4-BE49-F238E27FC236}">
                      <a16:creationId xmlns:a16="http://schemas.microsoft.com/office/drawing/2014/main" id="{A8B26275-B2BF-900E-33D6-77008A0472E3}"/>
                    </a:ext>
                  </a:extLst>
                </p:cNvPr>
                <p:cNvPicPr>
                  <a:picLocks noChangeAspect="1"/>
                </p:cNvPicPr>
                <p:nvPr/>
              </p:nvPicPr>
              <p:blipFill>
                <a:blip r:embed="rId3"/>
                <a:stretch>
                  <a:fillRect/>
                </a:stretch>
              </p:blipFill>
              <p:spPr>
                <a:xfrm>
                  <a:off x="1978525" y="2439817"/>
                  <a:ext cx="710243" cy="1077686"/>
                </a:xfrm>
                <a:prstGeom prst="rect">
                  <a:avLst/>
                </a:prstGeom>
              </p:spPr>
            </p:pic>
            <p:pic>
              <p:nvPicPr>
                <p:cNvPr id="41" name="Picture 40">
                  <a:extLst>
                    <a:ext uri="{FF2B5EF4-FFF2-40B4-BE49-F238E27FC236}">
                      <a16:creationId xmlns:a16="http://schemas.microsoft.com/office/drawing/2014/main" id="{0DA8FBB4-1FDC-E626-33E7-D5F137B28880}"/>
                    </a:ext>
                  </a:extLst>
                </p:cNvPr>
                <p:cNvPicPr>
                  <a:picLocks noChangeAspect="1"/>
                </p:cNvPicPr>
                <p:nvPr/>
              </p:nvPicPr>
              <p:blipFill>
                <a:blip r:embed="rId4"/>
                <a:stretch>
                  <a:fillRect/>
                </a:stretch>
              </p:blipFill>
              <p:spPr>
                <a:xfrm>
                  <a:off x="3058813" y="2550660"/>
                  <a:ext cx="983274" cy="878340"/>
                </a:xfrm>
                <a:prstGeom prst="rect">
                  <a:avLst/>
                </a:prstGeom>
              </p:spPr>
            </p:pic>
            <p:pic>
              <p:nvPicPr>
                <p:cNvPr id="42" name="Picture 41">
                  <a:extLst>
                    <a:ext uri="{FF2B5EF4-FFF2-40B4-BE49-F238E27FC236}">
                      <a16:creationId xmlns:a16="http://schemas.microsoft.com/office/drawing/2014/main" id="{DC06D9EA-973C-F150-2B9F-661FC01F87FE}"/>
                    </a:ext>
                  </a:extLst>
                </p:cNvPr>
                <p:cNvPicPr>
                  <a:picLocks noChangeAspect="1"/>
                </p:cNvPicPr>
                <p:nvPr/>
              </p:nvPicPr>
              <p:blipFill>
                <a:blip r:embed="rId5"/>
                <a:stretch>
                  <a:fillRect/>
                </a:stretch>
              </p:blipFill>
              <p:spPr>
                <a:xfrm>
                  <a:off x="6073149" y="2351313"/>
                  <a:ext cx="767096" cy="1077687"/>
                </a:xfrm>
                <a:prstGeom prst="rect">
                  <a:avLst/>
                </a:prstGeom>
              </p:spPr>
            </p:pic>
            <p:sp>
              <p:nvSpPr>
                <p:cNvPr id="43" name="TextBox 42">
                  <a:extLst>
                    <a:ext uri="{FF2B5EF4-FFF2-40B4-BE49-F238E27FC236}">
                      <a16:creationId xmlns:a16="http://schemas.microsoft.com/office/drawing/2014/main" id="{48BEA515-BB0A-A0FC-A032-5597262EFA92}"/>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4" name="TextBox 43">
                  <a:extLst>
                    <a:ext uri="{FF2B5EF4-FFF2-40B4-BE49-F238E27FC236}">
                      <a16:creationId xmlns:a16="http://schemas.microsoft.com/office/drawing/2014/main" id="{D7BB7585-3F4D-5EC0-1F34-BA41697B6CB8}"/>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45" name="TextBox 44">
                  <a:extLst>
                    <a:ext uri="{FF2B5EF4-FFF2-40B4-BE49-F238E27FC236}">
                      <a16:creationId xmlns:a16="http://schemas.microsoft.com/office/drawing/2014/main" id="{408DC5E5-3855-1681-59BF-4C96FF9ACBD7}"/>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46" name="TextBox 45">
                  <a:extLst>
                    <a:ext uri="{FF2B5EF4-FFF2-40B4-BE49-F238E27FC236}">
                      <a16:creationId xmlns:a16="http://schemas.microsoft.com/office/drawing/2014/main" id="{5DBDDCB9-B26D-2DC0-D277-A435698D74A8}"/>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47" name="Picture 46">
                  <a:extLst>
                    <a:ext uri="{FF2B5EF4-FFF2-40B4-BE49-F238E27FC236}">
                      <a16:creationId xmlns:a16="http://schemas.microsoft.com/office/drawing/2014/main" id="{71039769-5687-4BAB-F3E9-77457E348991}"/>
                    </a:ext>
                  </a:extLst>
                </p:cNvPr>
                <p:cNvPicPr>
                  <a:picLocks noChangeAspect="1"/>
                </p:cNvPicPr>
                <p:nvPr/>
              </p:nvPicPr>
              <p:blipFill>
                <a:blip r:embed="rId6"/>
                <a:stretch>
                  <a:fillRect/>
                </a:stretch>
              </p:blipFill>
              <p:spPr>
                <a:xfrm>
                  <a:off x="7370070" y="2508487"/>
                  <a:ext cx="670641" cy="854526"/>
                </a:xfrm>
                <a:prstGeom prst="rect">
                  <a:avLst/>
                </a:prstGeom>
              </p:spPr>
            </p:pic>
            <p:sp>
              <p:nvSpPr>
                <p:cNvPr id="48" name="TextBox 47">
                  <a:extLst>
                    <a:ext uri="{FF2B5EF4-FFF2-40B4-BE49-F238E27FC236}">
                      <a16:creationId xmlns:a16="http://schemas.microsoft.com/office/drawing/2014/main" id="{E3A9FC5E-FF49-8A6F-C237-0396E212C9C2}"/>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49" name="TextBox 48">
                  <a:extLst>
                    <a:ext uri="{FF2B5EF4-FFF2-40B4-BE49-F238E27FC236}">
                      <a16:creationId xmlns:a16="http://schemas.microsoft.com/office/drawing/2014/main" id="{0A09470D-FC54-D866-ECE0-02F2AEAD49BA}"/>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0" name="Picture 49">
                  <a:extLst>
                    <a:ext uri="{FF2B5EF4-FFF2-40B4-BE49-F238E27FC236}">
                      <a16:creationId xmlns:a16="http://schemas.microsoft.com/office/drawing/2014/main" id="{0DA60931-45A0-7B7B-6C6E-EF610C8D5D83}"/>
                    </a:ext>
                  </a:extLst>
                </p:cNvPr>
                <p:cNvPicPr>
                  <a:picLocks noChangeAspect="1"/>
                </p:cNvPicPr>
                <p:nvPr/>
              </p:nvPicPr>
              <p:blipFill>
                <a:blip r:embed="rId7"/>
                <a:stretch>
                  <a:fillRect/>
                </a:stretch>
              </p:blipFill>
              <p:spPr>
                <a:xfrm>
                  <a:off x="8821195" y="2330336"/>
                  <a:ext cx="825603" cy="1044641"/>
                </a:xfrm>
                <a:prstGeom prst="rect">
                  <a:avLst/>
                </a:prstGeom>
              </p:spPr>
            </p:pic>
            <p:pic>
              <p:nvPicPr>
                <p:cNvPr id="51" name="Picture 7" descr="Adoptable Rabbits | morabbit">
                  <a:extLst>
                    <a:ext uri="{FF2B5EF4-FFF2-40B4-BE49-F238E27FC236}">
                      <a16:creationId xmlns:a16="http://schemas.microsoft.com/office/drawing/2014/main" id="{6DA3BA98-CE4E-F7E3-B57C-E401DAEF49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C03BD757-3000-E610-2B79-9B1C512F29A2}"/>
                  </a:ext>
                </a:extLst>
              </p:cNvPr>
              <p:cNvGrpSpPr/>
              <p:nvPr/>
            </p:nvGrpSpPr>
            <p:grpSpPr>
              <a:xfrm>
                <a:off x="2298999" y="1651946"/>
                <a:ext cx="4145728" cy="898422"/>
                <a:chOff x="2298999" y="1651946"/>
                <a:chExt cx="4145728" cy="898422"/>
              </a:xfrm>
            </p:grpSpPr>
            <p:pic>
              <p:nvPicPr>
                <p:cNvPr id="37" name="Picture 4" descr="Page 12 | Mortarboard Cap Images - Free Download on Freepik">
                  <a:extLst>
                    <a:ext uri="{FF2B5EF4-FFF2-40B4-BE49-F238E27FC236}">
                      <a16:creationId xmlns:a16="http://schemas.microsoft.com/office/drawing/2014/main" id="{0C1982DF-9F94-5251-F23C-F7F1524B6C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Page 12 | Mortarboard Cap Images - Free Download on Freepik">
                  <a:extLst>
                    <a:ext uri="{FF2B5EF4-FFF2-40B4-BE49-F238E27FC236}">
                      <a16:creationId xmlns:a16="http://schemas.microsoft.com/office/drawing/2014/main" id="{C2725357-4B7A-CEF7-D250-A298DA0065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Page 12 | Mortarboard Cap Images - Free Download on Freepik">
                  <a:extLst>
                    <a:ext uri="{FF2B5EF4-FFF2-40B4-BE49-F238E27FC236}">
                      <a16:creationId xmlns:a16="http://schemas.microsoft.com/office/drawing/2014/main" id="{2951D088-53EF-D150-9055-8989F4EDC7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144E63AB-0D73-1391-8743-C3F564C5CE6C}"/>
                  </a:ext>
                </a:extLst>
              </p:cNvPr>
              <p:cNvGrpSpPr/>
              <p:nvPr/>
            </p:nvGrpSpPr>
            <p:grpSpPr>
              <a:xfrm>
                <a:off x="496191" y="3750566"/>
                <a:ext cx="11366155" cy="1087424"/>
                <a:chOff x="496191" y="4136336"/>
                <a:chExt cx="11366155" cy="1087424"/>
              </a:xfrm>
            </p:grpSpPr>
            <p:pic>
              <p:nvPicPr>
                <p:cNvPr id="30" name="Picture 2" descr="Money Stack | Totally Accurate BattleGrounds Wiki | Fandom">
                  <a:extLst>
                    <a:ext uri="{FF2B5EF4-FFF2-40B4-BE49-F238E27FC236}">
                      <a16:creationId xmlns:a16="http://schemas.microsoft.com/office/drawing/2014/main" id="{E1A0D5F2-C68A-EBCC-5089-6645A152C2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BB16FC1-B3BE-9E2D-7B69-9F48BF05795A}"/>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1" name="TextBox 30">
                      <a:extLst>
                        <a:ext uri="{FF2B5EF4-FFF2-40B4-BE49-F238E27FC236}">
                          <a16:creationId xmlns:a16="http://schemas.microsoft.com/office/drawing/2014/main" id="{CBB16FC1-B3BE-9E2D-7B69-9F48BF05795A}"/>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1"/>
                      <a:stretch>
                        <a:fillRect r="-1764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C93F1E-7703-872C-85D7-36168F0E3960}"/>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2" name="TextBox 31">
                      <a:extLst>
                        <a:ext uri="{FF2B5EF4-FFF2-40B4-BE49-F238E27FC236}">
                          <a16:creationId xmlns:a16="http://schemas.microsoft.com/office/drawing/2014/main" id="{FDC93F1E-7703-872C-85D7-36168F0E3960}"/>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2"/>
                      <a:stretch>
                        <a:fillRect r="-31373"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C2C717-062C-27D0-5F83-D2F0B15829A1}"/>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3" name="TextBox 32">
                      <a:extLst>
                        <a:ext uri="{FF2B5EF4-FFF2-40B4-BE49-F238E27FC236}">
                          <a16:creationId xmlns:a16="http://schemas.microsoft.com/office/drawing/2014/main" id="{BEC2C717-062C-27D0-5F83-D2F0B15829A1}"/>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3"/>
                      <a:stretch>
                        <a:fillRect r="-3269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E81F9E2-7257-C8B5-ECE6-81430596DE13}"/>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4" name="TextBox 33">
                      <a:extLst>
                        <a:ext uri="{FF2B5EF4-FFF2-40B4-BE49-F238E27FC236}">
                          <a16:creationId xmlns:a16="http://schemas.microsoft.com/office/drawing/2014/main" id="{1E81F9E2-7257-C8B5-ECE6-81430596DE13}"/>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4"/>
                      <a:stretch>
                        <a:fillRect r="-4313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FA1B4B8-B910-6A09-EAC0-A3C52738901E}"/>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5" name="TextBox 34">
                      <a:extLst>
                        <a:ext uri="{FF2B5EF4-FFF2-40B4-BE49-F238E27FC236}">
                          <a16:creationId xmlns:a16="http://schemas.microsoft.com/office/drawing/2014/main" id="{8FA1B4B8-B910-6A09-EAC0-A3C52738901E}"/>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5"/>
                      <a:stretch>
                        <a:fillRect r="-50000"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D860993-9F46-79D9-2040-EAB22F7AB40B}"/>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6" name="TextBox 35">
                      <a:extLst>
                        <a:ext uri="{FF2B5EF4-FFF2-40B4-BE49-F238E27FC236}">
                          <a16:creationId xmlns:a16="http://schemas.microsoft.com/office/drawing/2014/main" id="{7D860993-9F46-79D9-2040-EAB22F7AB40B}"/>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6"/>
                      <a:stretch>
                        <a:fillRect b="-10345"/>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FC890274-4FD5-28E8-2050-3370DC5D3BA8}"/>
                  </a:ext>
                </a:extLst>
              </p:cNvPr>
              <p:cNvGrpSpPr/>
              <p:nvPr/>
            </p:nvGrpSpPr>
            <p:grpSpPr>
              <a:xfrm>
                <a:off x="453329" y="5137614"/>
                <a:ext cx="11418028" cy="1240959"/>
                <a:chOff x="453329" y="5423369"/>
                <a:chExt cx="11418028" cy="1240959"/>
              </a:xfrm>
            </p:grpSpPr>
            <p:pic>
              <p:nvPicPr>
                <p:cNvPr id="22" name="Picture 2" descr="Money Stack | Totally Accurate BattleGrounds Wiki | Fandom">
                  <a:extLst>
                    <a:ext uri="{FF2B5EF4-FFF2-40B4-BE49-F238E27FC236}">
                      <a16:creationId xmlns:a16="http://schemas.microsoft.com/office/drawing/2014/main" id="{05EC80B7-ED71-E03E-A767-732057466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Page 12 | Mortarboard Cap Images - Free Download on Freepik">
                  <a:extLst>
                    <a:ext uri="{FF2B5EF4-FFF2-40B4-BE49-F238E27FC236}">
                      <a16:creationId xmlns:a16="http://schemas.microsoft.com/office/drawing/2014/main" id="{1A190CF5-4DDA-3144-AB03-576D51C329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72417B-DAD7-BA73-D12F-6E2A6798AF8C}"/>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4" name="TextBox 23">
                      <a:extLst>
                        <a:ext uri="{FF2B5EF4-FFF2-40B4-BE49-F238E27FC236}">
                          <a16:creationId xmlns:a16="http://schemas.microsoft.com/office/drawing/2014/main" id="{6572417B-DAD7-BA73-D12F-6E2A6798AF8C}"/>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7"/>
                      <a:stretch>
                        <a:fillRect r="-1538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48AC6E7-7E2D-E3A3-B6F3-99CD4BCFCF16}"/>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25" name="TextBox 24">
                      <a:extLst>
                        <a:ext uri="{FF2B5EF4-FFF2-40B4-BE49-F238E27FC236}">
                          <a16:creationId xmlns:a16="http://schemas.microsoft.com/office/drawing/2014/main" id="{748AC6E7-7E2D-E3A3-B6F3-99CD4BCFCF16}"/>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8"/>
                      <a:stretch>
                        <a:fillRect r="-2941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7BBC005-642B-C8EF-7969-68BFEB9F3AF9}"/>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26" name="TextBox 25">
                      <a:extLst>
                        <a:ext uri="{FF2B5EF4-FFF2-40B4-BE49-F238E27FC236}">
                          <a16:creationId xmlns:a16="http://schemas.microsoft.com/office/drawing/2014/main" id="{F7BBC005-642B-C8EF-7969-68BFEB9F3AF9}"/>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19"/>
                      <a:stretch>
                        <a:fillRect r="-3269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3A209CF-196A-7562-4F13-A0F4108938A5}"/>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27" name="TextBox 26">
                      <a:extLst>
                        <a:ext uri="{FF2B5EF4-FFF2-40B4-BE49-F238E27FC236}">
                          <a16:creationId xmlns:a16="http://schemas.microsoft.com/office/drawing/2014/main" id="{03A209CF-196A-7562-4F13-A0F4108938A5}"/>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0"/>
                      <a:stretch>
                        <a:fillRect r="-4313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C988058-CB6D-0B85-C485-9E654E86907E}"/>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28" name="TextBox 27">
                      <a:extLst>
                        <a:ext uri="{FF2B5EF4-FFF2-40B4-BE49-F238E27FC236}">
                          <a16:creationId xmlns:a16="http://schemas.microsoft.com/office/drawing/2014/main" id="{1C988058-CB6D-0B85-C485-9E654E86907E}"/>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1"/>
                      <a:stretch>
                        <a:fillRect r="-5098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EE3A84B-2760-D1E8-AA6A-901836B740D6}"/>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29" name="TextBox 28">
                      <a:extLst>
                        <a:ext uri="{FF2B5EF4-FFF2-40B4-BE49-F238E27FC236}">
                          <a16:creationId xmlns:a16="http://schemas.microsoft.com/office/drawing/2014/main" id="{3EE3A84B-2760-D1E8-AA6A-901836B740D6}"/>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2"/>
                      <a:stretch>
                        <a:fillRect b="-10714"/>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7FCC4AB7-EE1B-6EEB-D713-905BE9ACCF1C}"/>
                  </a:ext>
                </a:extLst>
              </p:cNvPr>
              <p:cNvGrpSpPr/>
              <p:nvPr/>
            </p:nvGrpSpPr>
            <p:grpSpPr>
              <a:xfrm>
                <a:off x="2223051" y="4197975"/>
                <a:ext cx="9949308" cy="2146756"/>
                <a:chOff x="2287252" y="4295304"/>
                <a:chExt cx="9949308" cy="2146756"/>
              </a:xfrm>
            </p:grpSpPr>
            <p:sp>
              <p:nvSpPr>
                <p:cNvPr id="10" name="TextBox 9">
                  <a:extLst>
                    <a:ext uri="{FF2B5EF4-FFF2-40B4-BE49-F238E27FC236}">
                      <a16:creationId xmlns:a16="http://schemas.microsoft.com/office/drawing/2014/main" id="{231AAF10-C113-2826-07BD-897A0185AD23}"/>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1" name="TextBox 10">
                  <a:extLst>
                    <a:ext uri="{FF2B5EF4-FFF2-40B4-BE49-F238E27FC236}">
                      <a16:creationId xmlns:a16="http://schemas.microsoft.com/office/drawing/2014/main" id="{031A7A23-4D85-6081-11BF-64BA478B3011}"/>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2" name="TextBox 11">
                  <a:extLst>
                    <a:ext uri="{FF2B5EF4-FFF2-40B4-BE49-F238E27FC236}">
                      <a16:creationId xmlns:a16="http://schemas.microsoft.com/office/drawing/2014/main" id="{E1795B31-1601-1DC1-A9C3-EDB871B6F9E3}"/>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3" name="TextBox 12">
                  <a:extLst>
                    <a:ext uri="{FF2B5EF4-FFF2-40B4-BE49-F238E27FC236}">
                      <a16:creationId xmlns:a16="http://schemas.microsoft.com/office/drawing/2014/main" id="{881E5989-66B1-6677-8DFB-678644957AD1}"/>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4" name="TextBox 13">
                  <a:extLst>
                    <a:ext uri="{FF2B5EF4-FFF2-40B4-BE49-F238E27FC236}">
                      <a16:creationId xmlns:a16="http://schemas.microsoft.com/office/drawing/2014/main" id="{E76E884D-0BED-3563-AEFA-F229057CEB9D}"/>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5" name="TextBox 14">
                  <a:extLst>
                    <a:ext uri="{FF2B5EF4-FFF2-40B4-BE49-F238E27FC236}">
                      <a16:creationId xmlns:a16="http://schemas.microsoft.com/office/drawing/2014/main" id="{BCD70701-6AED-B151-B8C6-36C52AF28E8F}"/>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493B50C4-E37D-B94C-8D6E-002DC0609F4D}"/>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17" name="TextBox 16">
                  <a:extLst>
                    <a:ext uri="{FF2B5EF4-FFF2-40B4-BE49-F238E27FC236}">
                      <a16:creationId xmlns:a16="http://schemas.microsoft.com/office/drawing/2014/main" id="{5A581FC2-0A34-874F-F790-5050FE78C590}"/>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18" name="TextBox 17">
                  <a:extLst>
                    <a:ext uri="{FF2B5EF4-FFF2-40B4-BE49-F238E27FC236}">
                      <a16:creationId xmlns:a16="http://schemas.microsoft.com/office/drawing/2014/main" id="{1C6E932C-6ADF-9EE5-87CF-0306BCB41AB5}"/>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19" name="TextBox 18">
                  <a:extLst>
                    <a:ext uri="{FF2B5EF4-FFF2-40B4-BE49-F238E27FC236}">
                      <a16:creationId xmlns:a16="http://schemas.microsoft.com/office/drawing/2014/main" id="{3A4CEBFA-BEE3-581C-6DC2-42014BB0F980}"/>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0" name="TextBox 19">
                  <a:extLst>
                    <a:ext uri="{FF2B5EF4-FFF2-40B4-BE49-F238E27FC236}">
                      <a16:creationId xmlns:a16="http://schemas.microsoft.com/office/drawing/2014/main" id="{F54D4503-B3FA-567B-C9B5-B447F5B0394C}"/>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1" name="TextBox 20">
                  <a:extLst>
                    <a:ext uri="{FF2B5EF4-FFF2-40B4-BE49-F238E27FC236}">
                      <a16:creationId xmlns:a16="http://schemas.microsoft.com/office/drawing/2014/main" id="{1AE1812C-E78E-F557-CD81-6E36F23E3CDA}"/>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grpSp>
        <p:nvGrpSpPr>
          <p:cNvPr id="56" name="Group 55">
            <a:extLst>
              <a:ext uri="{FF2B5EF4-FFF2-40B4-BE49-F238E27FC236}">
                <a16:creationId xmlns:a16="http://schemas.microsoft.com/office/drawing/2014/main" id="{F8FF893A-16AE-9109-C4C5-2118F5838361}"/>
              </a:ext>
            </a:extLst>
          </p:cNvPr>
          <p:cNvGrpSpPr/>
          <p:nvPr/>
        </p:nvGrpSpPr>
        <p:grpSpPr>
          <a:xfrm>
            <a:off x="7755444" y="3743325"/>
            <a:ext cx="4337434" cy="2972346"/>
            <a:chOff x="7770812" y="3537901"/>
            <a:chExt cx="4337434" cy="2972346"/>
          </a:xfrm>
        </p:grpSpPr>
        <p:sp>
          <p:nvSpPr>
            <p:cNvPr id="54" name="TextBox 53">
              <a:extLst>
                <a:ext uri="{FF2B5EF4-FFF2-40B4-BE49-F238E27FC236}">
                  <a16:creationId xmlns:a16="http://schemas.microsoft.com/office/drawing/2014/main" id="{76B8221C-C3D9-CED8-EA34-E61A5C73A4B4}"/>
                </a:ext>
              </a:extLst>
            </p:cNvPr>
            <p:cNvSpPr txBox="1"/>
            <p:nvPr/>
          </p:nvSpPr>
          <p:spPr>
            <a:xfrm>
              <a:off x="7770812" y="3537901"/>
              <a:ext cx="4337434" cy="1200329"/>
            </a:xfrm>
            <a:prstGeom prst="rect">
              <a:avLst/>
            </a:prstGeom>
            <a:noFill/>
          </p:spPr>
          <p:txBody>
            <a:bodyPr wrap="square" rtlCol="0">
              <a:spAutoFit/>
            </a:bodyPr>
            <a:lstStyle/>
            <a:p>
              <a:r>
                <a:rPr lang="en-US" sz="2400" i="1" dirty="0">
                  <a:solidFill>
                    <a:schemeClr val="accent2"/>
                  </a:solidFill>
                </a:rPr>
                <a:t>Definition:</a:t>
              </a:r>
            </a:p>
            <a:p>
              <a:r>
                <a:rPr lang="en-US" sz="2400" b="1" dirty="0">
                  <a:solidFill>
                    <a:schemeClr val="accent2"/>
                  </a:solidFill>
                </a:rPr>
                <a:t>Observational comparison</a:t>
              </a:r>
              <a:r>
                <a:rPr lang="en-US" sz="2400" dirty="0">
                  <a:solidFill>
                    <a:schemeClr val="accent2"/>
                  </a:solidFill>
                </a:rPr>
                <a:t> of a treatment:</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CAE5BAF-3D5E-5D9C-1B25-B8F739C95521}"/>
                    </a:ext>
                  </a:extLst>
                </p:cNvPr>
                <p:cNvSpPr txBox="1"/>
                <p:nvPr/>
              </p:nvSpPr>
              <p:spPr>
                <a:xfrm>
                  <a:off x="8136668" y="4879031"/>
                  <a:ext cx="3652986" cy="1631216"/>
                </a:xfrm>
                <a:prstGeom prst="rect">
                  <a:avLst/>
                </a:prstGeom>
                <a:noFill/>
              </p:spPr>
              <p:txBody>
                <a:bodyPr wrap="square" rtlCol="0">
                  <a:spAutoFit/>
                </a:bodyPr>
                <a:lstStyle/>
                <a:p>
                  <a:pPr algn="ctr"/>
                  <a:r>
                    <a:rPr lang="en-US" sz="2000" dirty="0">
                      <a:solidFill>
                        <a:schemeClr val="accent2"/>
                      </a:solidFill>
                    </a:rPr>
                    <a:t>(Average outcome among treated group) </a:t>
                  </a:r>
                </a:p>
                <a:p>
                  <a:pPr algn="ctr"/>
                  <a14:m>
                    <m:oMathPara xmlns:m="http://schemas.openxmlformats.org/officeDocument/2006/math">
                      <m:oMathParaPr>
                        <m:jc m:val="centerGroup"/>
                      </m:oMathParaPr>
                      <m:oMath xmlns:m="http://schemas.openxmlformats.org/officeDocument/2006/math">
                        <m:r>
                          <a:rPr lang="en-US" sz="2000" i="1" dirty="0" smtClean="0">
                            <a:solidFill>
                              <a:schemeClr val="accent2"/>
                            </a:solidFill>
                            <a:latin typeface="Cambria Math" panose="02040503050406030204" pitchFamily="18" charset="0"/>
                          </a:rPr>
                          <m:t>−</m:t>
                        </m:r>
                      </m:oMath>
                    </m:oMathPara>
                  </a14:m>
                  <a:endParaRPr lang="en-US" sz="2000" dirty="0">
                    <a:solidFill>
                      <a:schemeClr val="accent2"/>
                    </a:solidFill>
                  </a:endParaRPr>
                </a:p>
                <a:p>
                  <a:pPr algn="ctr"/>
                  <a:r>
                    <a:rPr lang="en-US" sz="2000" dirty="0">
                      <a:solidFill>
                        <a:schemeClr val="accent2"/>
                      </a:solidFill>
                    </a:rPr>
                    <a:t>(Average outcome among non-treated group)</a:t>
                  </a:r>
                </a:p>
              </p:txBody>
            </p:sp>
          </mc:Choice>
          <mc:Fallback xmlns="">
            <p:sp>
              <p:nvSpPr>
                <p:cNvPr id="55" name="TextBox 54">
                  <a:extLst>
                    <a:ext uri="{FF2B5EF4-FFF2-40B4-BE49-F238E27FC236}">
                      <a16:creationId xmlns:a16="http://schemas.microsoft.com/office/drawing/2014/main" id="{4CAE5BAF-3D5E-5D9C-1B25-B8F739C95521}"/>
                    </a:ext>
                  </a:extLst>
                </p:cNvPr>
                <p:cNvSpPr txBox="1">
                  <a:spLocks noRot="1" noChangeAspect="1" noMove="1" noResize="1" noEditPoints="1" noAdjustHandles="1" noChangeArrowheads="1" noChangeShapeType="1" noTextEdit="1"/>
                </p:cNvSpPr>
                <p:nvPr/>
              </p:nvSpPr>
              <p:spPr>
                <a:xfrm>
                  <a:off x="8136668" y="4879031"/>
                  <a:ext cx="3652986" cy="1631216"/>
                </a:xfrm>
                <a:prstGeom prst="rect">
                  <a:avLst/>
                </a:prstGeom>
                <a:blipFill>
                  <a:blip r:embed="rId23"/>
                  <a:stretch>
                    <a:fillRect t="-2326" b="-6202"/>
                  </a:stretch>
                </a:blipFill>
              </p:spPr>
              <p:txBody>
                <a:bodyPr/>
                <a:lstStyle/>
                <a:p>
                  <a:r>
                    <a:rPr lang="en-US">
                      <a:noFill/>
                    </a:rPr>
                    <a:t> </a:t>
                  </a:r>
                </a:p>
              </p:txBody>
            </p:sp>
          </mc:Fallback>
        </mc:AlternateContent>
      </p:grpSp>
    </p:spTree>
    <p:extLst>
      <p:ext uri="{BB962C8B-B14F-4D97-AF65-F5344CB8AC3E}">
        <p14:creationId xmlns:p14="http://schemas.microsoft.com/office/powerpoint/2010/main" val="30453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6052-A116-0CEF-5A4B-7A77BD0D95BD}"/>
              </a:ext>
            </a:extLst>
          </p:cNvPr>
          <p:cNvSpPr>
            <a:spLocks noGrp="1"/>
          </p:cNvSpPr>
          <p:nvPr>
            <p:ph type="title"/>
          </p:nvPr>
        </p:nvSpPr>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697D1-B2AA-682D-6839-315D118D7774}"/>
                  </a:ext>
                </a:extLst>
              </p:cNvPr>
              <p:cNvSpPr>
                <a:spLocks noGrp="1"/>
              </p:cNvSpPr>
              <p:nvPr>
                <p:ph idx="1"/>
              </p:nvPr>
            </p:nvSpPr>
            <p:spPr>
              <a:xfrm>
                <a:off x="838200" y="1825625"/>
                <a:ext cx="11563350" cy="4351338"/>
              </a:xfrm>
            </p:spPr>
            <p:txBody>
              <a:bodyPr/>
              <a:lstStyle/>
              <a:p>
                <a:r>
                  <a:rPr lang="en-US" dirty="0"/>
                  <a:t>(Average of college-going earnings) - (Average of non-college earnings)</a:t>
                </a:r>
              </a:p>
              <a:p>
                <a:endParaRPr lang="en-US" dirty="0"/>
              </a:p>
              <a:p>
                <a:pPr marL="0" indent="0">
                  <a:buNone/>
                </a:pPr>
                <a14:m>
                  <m:oMathPara xmlns:m="http://schemas.openxmlformats.org/officeDocument/2006/math">
                    <m:oMathParaPr>
                      <m:jc m:val="center"/>
                    </m:oMathParaPr>
                    <m:oMath xmlns:m="http://schemas.openxmlformats.org/officeDocument/2006/math">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10+15+11</m:t>
                          </m:r>
                        </m:num>
                        <m:den>
                          <m:r>
                            <a:rPr lang="en-US" b="0" i="1" smtClean="0">
                              <a:solidFill>
                                <a:schemeClr val="accent1"/>
                              </a:solidFill>
                              <a:latin typeface="Cambria Math" panose="02040503050406030204" pitchFamily="18" charset="0"/>
                            </a:rPr>
                            <m:t>3</m:t>
                          </m:r>
                        </m:den>
                      </m:f>
                      <m:r>
                        <a:rPr lang="en-US" b="0" i="1" smtClean="0">
                          <a:solidFill>
                            <a:schemeClr val="accent1"/>
                          </a:solidFill>
                          <a:latin typeface="Cambria Math" panose="02040503050406030204" pitchFamily="18" charset="0"/>
                        </a:rPr>
                        <m:t>−</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10+5+6</m:t>
                          </m:r>
                        </m:num>
                        <m:den>
                          <m:r>
                            <a:rPr lang="en-US" b="0" i="1" smtClean="0">
                              <a:solidFill>
                                <a:schemeClr val="accent1"/>
                              </a:solidFill>
                              <a:latin typeface="Cambria Math" panose="02040503050406030204" pitchFamily="18" charset="0"/>
                            </a:rPr>
                            <m:t>3</m:t>
                          </m:r>
                        </m:den>
                      </m:f>
                      <m:r>
                        <a:rPr lang="en-US" b="0" i="1" smtClean="0">
                          <a:solidFill>
                            <a:schemeClr val="accent1"/>
                          </a:solidFill>
                          <a:latin typeface="Cambria Math" panose="02040503050406030204" pitchFamily="18" charset="0"/>
                        </a:rPr>
                        <m:t>=</m:t>
                      </m:r>
                      <m:r>
                        <a:rPr lang="en-US" b="0" i="0" smtClean="0">
                          <a:solidFill>
                            <a:schemeClr val="accent1"/>
                          </a:solidFill>
                          <a:latin typeface="Cambria Math" panose="02040503050406030204" pitchFamily="18" charset="0"/>
                        </a:rPr>
                        <m:t>12−7=5</m:t>
                      </m:r>
                    </m:oMath>
                  </m:oMathPara>
                </a14:m>
                <a:endParaRPr lang="en-US" dirty="0"/>
              </a:p>
              <a:p>
                <a:pPr marL="0" indent="0">
                  <a:buNone/>
                </a:pPr>
                <a:endParaRPr lang="en-US" dirty="0"/>
              </a:p>
              <a:p>
                <a:r>
                  <a:rPr lang="en-US" dirty="0"/>
                  <a:t>Notation:</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𝑌</m:t>
                            </m:r>
                          </m:e>
                          <m:sub>
                            <m:r>
                              <a:rPr lang="en-US" b="0" i="1" smtClean="0">
                                <a:solidFill>
                                  <a:schemeClr val="accent2"/>
                                </a:solidFill>
                                <a:latin typeface="Cambria Math" panose="02040503050406030204" pitchFamily="18" charset="0"/>
                                <a:ea typeface="Cambria Math" panose="02040503050406030204" pitchFamily="18" charset="0"/>
                              </a:rPr>
                              <m:t>1,</m:t>
                            </m:r>
                            <m:r>
                              <a:rPr lang="en-US" b="0" i="1" smtClean="0">
                                <a:solidFill>
                                  <a:schemeClr val="accent2"/>
                                </a:solidFill>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went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college</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solidFill>
                                  <a:srgbClr val="7030A0"/>
                                </a:solidFill>
                                <a:latin typeface="Cambria Math" panose="02040503050406030204" pitchFamily="18" charset="0"/>
                                <a:ea typeface="Cambria Math" panose="02040503050406030204" pitchFamily="18" charset="0"/>
                              </a:rPr>
                            </m:ctrlPr>
                          </m:sSubPr>
                          <m:e>
                            <m:r>
                              <a:rPr lang="en-US" b="0" i="1" smtClean="0">
                                <a:solidFill>
                                  <a:srgbClr val="7030A0"/>
                                </a:solidFill>
                                <a:latin typeface="Cambria Math" panose="02040503050406030204" pitchFamily="18" charset="0"/>
                                <a:ea typeface="Cambria Math" panose="02040503050406030204" pitchFamily="18" charset="0"/>
                              </a:rPr>
                              <m:t>𝑌</m:t>
                            </m:r>
                          </m:e>
                          <m:sub>
                            <m:r>
                              <a:rPr lang="en-US" b="0" i="1" smtClean="0">
                                <a:solidFill>
                                  <a:srgbClr val="7030A0"/>
                                </a:solidFill>
                                <a:latin typeface="Cambria Math" panose="02040503050406030204" pitchFamily="18" charset="0"/>
                                <a:ea typeface="Cambria Math" panose="02040503050406030204" pitchFamily="18" charset="0"/>
                              </a:rPr>
                              <m:t>0,</m:t>
                            </m:r>
                            <m:r>
                              <a:rPr lang="en-US" b="0" i="1" smtClean="0">
                                <a:solidFill>
                                  <a:srgbClr val="7030A0"/>
                                </a:solidFill>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did</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n</m:t>
                            </m:r>
                          </m:e>
                          <m:sup>
                            <m:r>
                              <a:rPr lang="en-US" b="0" i="0" smtClean="0">
                                <a:latin typeface="Cambria Math" panose="02040503050406030204" pitchFamily="18" charset="0"/>
                                <a:ea typeface="Cambria Math" panose="02040503050406030204" pitchFamily="18" charset="0"/>
                              </a:rPr>
                              <m:t>′</m:t>
                            </m:r>
                          </m:sup>
                        </m:sSup>
                        <m:r>
                          <m:rPr>
                            <m:sty m:val="p"/>
                          </m:rPr>
                          <a:rPr lang="en-US" b="0" i="0" smtClean="0">
                            <a:latin typeface="Cambria Math" panose="02040503050406030204" pitchFamily="18" charset="0"/>
                            <a:ea typeface="Cambria Math" panose="02040503050406030204" pitchFamily="18" charset="0"/>
                          </a:rPr>
                          <m:t>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college</m:t>
                        </m:r>
                      </m:e>
                    </m:d>
                  </m:oMath>
                </a14:m>
                <a:endParaRPr lang="en-US" dirty="0"/>
              </a:p>
            </p:txBody>
          </p:sp>
        </mc:Choice>
        <mc:Fallback xmlns="">
          <p:sp>
            <p:nvSpPr>
              <p:cNvPr id="3" name="Content Placeholder 2">
                <a:extLst>
                  <a:ext uri="{FF2B5EF4-FFF2-40B4-BE49-F238E27FC236}">
                    <a16:creationId xmlns:a16="http://schemas.microsoft.com/office/drawing/2014/main" id="{A72697D1-B2AA-682D-6839-315D118D7774}"/>
                  </a:ext>
                </a:extLst>
              </p:cNvPr>
              <p:cNvSpPr>
                <a:spLocks noGrp="1" noRot="1" noChangeAspect="1" noMove="1" noResize="1" noEditPoints="1" noAdjustHandles="1" noChangeArrowheads="1" noChangeShapeType="1" noTextEdit="1"/>
              </p:cNvSpPr>
              <p:nvPr>
                <p:ph idx="1"/>
              </p:nvPr>
            </p:nvSpPr>
            <p:spPr>
              <a:xfrm>
                <a:off x="838200" y="1825625"/>
                <a:ext cx="11563350" cy="4351338"/>
              </a:xfrm>
              <a:blipFill>
                <a:blip r:embed="rId2"/>
                <a:stretch>
                  <a:fillRect l="-988"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024726B-9115-7DA3-D1CF-00D596ED855E}"/>
                  </a:ext>
                </a:extLst>
              </p:cNvPr>
              <p:cNvSpPr txBox="1"/>
              <p:nvPr/>
            </p:nvSpPr>
            <p:spPr>
              <a:xfrm>
                <a:off x="1376362" y="5538768"/>
                <a:ext cx="10487026"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accent1"/>
                    </a:solidFill>
                  </a:rPr>
                  <a:t>The “</a:t>
                </a:r>
                <a14:m>
                  <m:oMath xmlns:m="http://schemas.openxmlformats.org/officeDocument/2006/math">
                    <m:r>
                      <a:rPr lang="en-US" sz="2800" i="1" smtClean="0">
                        <a:solidFill>
                          <a:schemeClr val="accent1"/>
                        </a:solidFill>
                        <a:latin typeface="Cambria Math" panose="02040503050406030204" pitchFamily="18" charset="0"/>
                        <a:ea typeface="Cambria Math" panose="02040503050406030204" pitchFamily="18" charset="0"/>
                      </a:rPr>
                      <m:t>𝔼</m:t>
                    </m:r>
                  </m:oMath>
                </a14:m>
                <a:r>
                  <a:rPr lang="en-US" sz="2800" dirty="0">
                    <a:solidFill>
                      <a:schemeClr val="accent1"/>
                    </a:solidFill>
                  </a:rPr>
                  <a:t>” means “</a:t>
                </a:r>
                <a14:m>
                  <m:oMath xmlns:m="http://schemas.openxmlformats.org/officeDocument/2006/math">
                    <m:r>
                      <a:rPr lang="en-US" sz="2800" i="1" smtClean="0">
                        <a:solidFill>
                          <a:schemeClr val="accent1"/>
                        </a:solidFill>
                        <a:latin typeface="Cambria Math" panose="02040503050406030204" pitchFamily="18" charset="0"/>
                        <a:ea typeface="Cambria Math" panose="02040503050406030204" pitchFamily="18" charset="0"/>
                      </a:rPr>
                      <m:t>𝔼</m:t>
                    </m:r>
                  </m:oMath>
                </a14:m>
                <a:r>
                  <a:rPr lang="en-US" sz="2800" dirty="0">
                    <a:solidFill>
                      <a:schemeClr val="accent1"/>
                    </a:solidFill>
                  </a:rPr>
                  <a:t>xpectation” or “average”</a:t>
                </a:r>
              </a:p>
              <a:p>
                <a:pPr marL="457200" indent="-457200">
                  <a:buFont typeface="Arial" panose="020B0604020202020204" pitchFamily="34" charset="0"/>
                  <a:buChar char="•"/>
                </a:pPr>
                <a:r>
                  <a:rPr lang="en-US" sz="2800" dirty="0">
                    <a:solidFill>
                      <a:schemeClr val="accent1"/>
                    </a:solidFill>
                  </a:rPr>
                  <a:t>The “| ... ” means “average among only these things”</a:t>
                </a:r>
              </a:p>
            </p:txBody>
          </p:sp>
        </mc:Choice>
        <mc:Fallback xmlns="">
          <p:sp>
            <p:nvSpPr>
              <p:cNvPr id="54" name="TextBox 53">
                <a:extLst>
                  <a:ext uri="{FF2B5EF4-FFF2-40B4-BE49-F238E27FC236}">
                    <a16:creationId xmlns:a16="http://schemas.microsoft.com/office/drawing/2014/main" id="{4024726B-9115-7DA3-D1CF-00D596ED855E}"/>
                  </a:ext>
                </a:extLst>
              </p:cNvPr>
              <p:cNvSpPr txBox="1">
                <a:spLocks noRot="1" noChangeAspect="1" noMove="1" noResize="1" noEditPoints="1" noAdjustHandles="1" noChangeArrowheads="1" noChangeShapeType="1" noTextEdit="1"/>
              </p:cNvSpPr>
              <p:nvPr/>
            </p:nvSpPr>
            <p:spPr>
              <a:xfrm>
                <a:off x="1376362" y="5538768"/>
                <a:ext cx="10487026" cy="954107"/>
              </a:xfrm>
              <a:prstGeom prst="rect">
                <a:avLst/>
              </a:prstGeom>
              <a:blipFill>
                <a:blip r:embed="rId3"/>
                <a:stretch>
                  <a:fillRect l="-1088" t="-6579" b="-1710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70714A79-D8F8-A4C9-DF15-A06B98DC2963}"/>
              </a:ext>
            </a:extLst>
          </p:cNvPr>
          <p:cNvGrpSpPr/>
          <p:nvPr/>
        </p:nvGrpSpPr>
        <p:grpSpPr>
          <a:xfrm>
            <a:off x="2357436" y="4572000"/>
            <a:ext cx="2162161" cy="899299"/>
            <a:chOff x="2357436" y="4572000"/>
            <a:chExt cx="2162161" cy="899299"/>
          </a:xfrm>
        </p:grpSpPr>
        <p:sp>
          <p:nvSpPr>
            <p:cNvPr id="55" name="TextBox 54">
              <a:extLst>
                <a:ext uri="{FF2B5EF4-FFF2-40B4-BE49-F238E27FC236}">
                  <a16:creationId xmlns:a16="http://schemas.microsoft.com/office/drawing/2014/main" id="{8058AB99-D38A-2599-0ABA-A169E80A87E0}"/>
                </a:ext>
              </a:extLst>
            </p:cNvPr>
            <p:cNvSpPr txBox="1"/>
            <p:nvPr/>
          </p:nvSpPr>
          <p:spPr>
            <a:xfrm>
              <a:off x="2357436" y="4824968"/>
              <a:ext cx="2162161" cy="646331"/>
            </a:xfrm>
            <a:prstGeom prst="rect">
              <a:avLst/>
            </a:prstGeom>
            <a:noFill/>
          </p:spPr>
          <p:txBody>
            <a:bodyPr wrap="square" rtlCol="0">
              <a:spAutoFit/>
            </a:bodyPr>
            <a:lstStyle/>
            <a:p>
              <a:pPr algn="ctr"/>
              <a:r>
                <a:rPr lang="en-US" dirty="0">
                  <a:solidFill>
                    <a:schemeClr val="accent2"/>
                  </a:solidFill>
                </a:rPr>
                <a:t>Earnings if person j went to college</a:t>
              </a:r>
            </a:p>
          </p:txBody>
        </p:sp>
        <p:cxnSp>
          <p:nvCxnSpPr>
            <p:cNvPr id="58" name="Straight Arrow Connector 57">
              <a:extLst>
                <a:ext uri="{FF2B5EF4-FFF2-40B4-BE49-F238E27FC236}">
                  <a16:creationId xmlns:a16="http://schemas.microsoft.com/office/drawing/2014/main" id="{53C0F344-E91B-F0CA-9351-023B3E7C93B2}"/>
                </a:ext>
              </a:extLst>
            </p:cNvPr>
            <p:cNvCxnSpPr>
              <a:cxnSpLocks/>
            </p:cNvCxnSpPr>
            <p:nvPr/>
          </p:nvCxnSpPr>
          <p:spPr>
            <a:xfrm flipV="1">
              <a:off x="3264693" y="4572000"/>
              <a:ext cx="0" cy="3000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5" name="Group 4">
            <a:extLst>
              <a:ext uri="{FF2B5EF4-FFF2-40B4-BE49-F238E27FC236}">
                <a16:creationId xmlns:a16="http://schemas.microsoft.com/office/drawing/2014/main" id="{2A54F363-500B-C20F-4D67-24AC0C1D829A}"/>
              </a:ext>
            </a:extLst>
          </p:cNvPr>
          <p:cNvGrpSpPr/>
          <p:nvPr/>
        </p:nvGrpSpPr>
        <p:grpSpPr>
          <a:xfrm>
            <a:off x="6578201" y="4610056"/>
            <a:ext cx="2162176" cy="918209"/>
            <a:chOff x="6765132" y="4586824"/>
            <a:chExt cx="2162176" cy="918209"/>
          </a:xfrm>
        </p:grpSpPr>
        <p:sp>
          <p:nvSpPr>
            <p:cNvPr id="56" name="TextBox 55">
              <a:extLst>
                <a:ext uri="{FF2B5EF4-FFF2-40B4-BE49-F238E27FC236}">
                  <a16:creationId xmlns:a16="http://schemas.microsoft.com/office/drawing/2014/main" id="{7C33B9E9-8818-F80D-53DD-BD243073846B}"/>
                </a:ext>
              </a:extLst>
            </p:cNvPr>
            <p:cNvSpPr txBox="1"/>
            <p:nvPr/>
          </p:nvSpPr>
          <p:spPr>
            <a:xfrm>
              <a:off x="6765132" y="4858702"/>
              <a:ext cx="2162176" cy="646331"/>
            </a:xfrm>
            <a:prstGeom prst="rect">
              <a:avLst/>
            </a:prstGeom>
            <a:noFill/>
          </p:spPr>
          <p:txBody>
            <a:bodyPr wrap="square" rtlCol="0">
              <a:spAutoFit/>
            </a:bodyPr>
            <a:lstStyle/>
            <a:p>
              <a:pPr algn="ctr"/>
              <a:r>
                <a:rPr lang="en-US" dirty="0">
                  <a:solidFill>
                    <a:srgbClr val="7030A0"/>
                  </a:solidFill>
                </a:rPr>
                <a:t>Earnings if person j didn’t go to college</a:t>
              </a:r>
            </a:p>
          </p:txBody>
        </p:sp>
        <p:cxnSp>
          <p:nvCxnSpPr>
            <p:cNvPr id="60" name="Straight Arrow Connector 59">
              <a:extLst>
                <a:ext uri="{FF2B5EF4-FFF2-40B4-BE49-F238E27FC236}">
                  <a16:creationId xmlns:a16="http://schemas.microsoft.com/office/drawing/2014/main" id="{BF4A72D1-85B9-C29E-0DA3-6E2D9696DD36}"/>
                </a:ext>
              </a:extLst>
            </p:cNvPr>
            <p:cNvCxnSpPr>
              <a:cxnSpLocks/>
            </p:cNvCxnSpPr>
            <p:nvPr/>
          </p:nvCxnSpPr>
          <p:spPr>
            <a:xfrm flipV="1">
              <a:off x="7731918" y="4586824"/>
              <a:ext cx="0" cy="300038"/>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8001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6052-A116-0CEF-5A4B-7A77BD0D95BD}"/>
              </a:ext>
            </a:extLst>
          </p:cNvPr>
          <p:cNvSpPr>
            <a:spLocks noGrp="1"/>
          </p:cNvSpPr>
          <p:nvPr>
            <p:ph type="title"/>
          </p:nvPr>
        </p:nvSpPr>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697D1-B2AA-682D-6839-315D118D7774}"/>
                  </a:ext>
                </a:extLst>
              </p:cNvPr>
              <p:cNvSpPr>
                <a:spLocks noGrp="1"/>
              </p:cNvSpPr>
              <p:nvPr>
                <p:ph idx="1"/>
              </p:nvPr>
            </p:nvSpPr>
            <p:spPr>
              <a:xfrm>
                <a:off x="838200" y="1825625"/>
                <a:ext cx="11563350" cy="4351338"/>
              </a:xfrm>
            </p:spPr>
            <p:txBody>
              <a:bodyPr/>
              <a:lstStyle/>
              <a:p>
                <a:r>
                  <a:rPr lang="en-US" dirty="0"/>
                  <a:t>Notation:</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𝑌</m:t>
                            </m:r>
                          </m:e>
                          <m:sub>
                            <m:r>
                              <a:rPr lang="en-US" b="0" i="1" smtClean="0">
                                <a:solidFill>
                                  <a:schemeClr val="accent2"/>
                                </a:solidFill>
                                <a:latin typeface="Cambria Math" panose="02040503050406030204" pitchFamily="18" charset="0"/>
                                <a:ea typeface="Cambria Math" panose="02040503050406030204" pitchFamily="18" charset="0"/>
                              </a:rPr>
                              <m:t>1,</m:t>
                            </m:r>
                            <m:r>
                              <a:rPr lang="en-US" b="0" i="1" smtClean="0">
                                <a:solidFill>
                                  <a:schemeClr val="accent2"/>
                                </a:solidFill>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went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college</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solidFill>
                                  <a:srgbClr val="7030A0"/>
                                </a:solidFill>
                                <a:latin typeface="Cambria Math" panose="02040503050406030204" pitchFamily="18" charset="0"/>
                                <a:ea typeface="Cambria Math" panose="02040503050406030204" pitchFamily="18" charset="0"/>
                              </a:rPr>
                            </m:ctrlPr>
                          </m:sSubPr>
                          <m:e>
                            <m:r>
                              <a:rPr lang="en-US" b="0" i="1" smtClean="0">
                                <a:solidFill>
                                  <a:srgbClr val="7030A0"/>
                                </a:solidFill>
                                <a:latin typeface="Cambria Math" panose="02040503050406030204" pitchFamily="18" charset="0"/>
                                <a:ea typeface="Cambria Math" panose="02040503050406030204" pitchFamily="18" charset="0"/>
                              </a:rPr>
                              <m:t>𝑌</m:t>
                            </m:r>
                          </m:e>
                          <m:sub>
                            <m:r>
                              <a:rPr lang="en-US" b="0" i="1" smtClean="0">
                                <a:solidFill>
                                  <a:srgbClr val="7030A0"/>
                                </a:solidFill>
                                <a:latin typeface="Cambria Math" panose="02040503050406030204" pitchFamily="18" charset="0"/>
                                <a:ea typeface="Cambria Math" panose="02040503050406030204" pitchFamily="18" charset="0"/>
                              </a:rPr>
                              <m:t>0,</m:t>
                            </m:r>
                            <m:r>
                              <a:rPr lang="en-US" b="0" i="1" smtClean="0">
                                <a:solidFill>
                                  <a:srgbClr val="7030A0"/>
                                </a:solidFill>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did</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n</m:t>
                            </m:r>
                          </m:e>
                          <m:sup>
                            <m:r>
                              <a:rPr lang="en-US" b="0" i="0" smtClean="0">
                                <a:latin typeface="Cambria Math" panose="02040503050406030204" pitchFamily="18" charset="0"/>
                                <a:ea typeface="Cambria Math" panose="02040503050406030204" pitchFamily="18" charset="0"/>
                              </a:rPr>
                              <m:t>′</m:t>
                            </m:r>
                          </m:sup>
                        </m:sSup>
                        <m:r>
                          <m:rPr>
                            <m:sty m:val="p"/>
                          </m:rPr>
                          <a:rPr lang="en-US" b="0" i="0" smtClean="0">
                            <a:latin typeface="Cambria Math" panose="02040503050406030204" pitchFamily="18" charset="0"/>
                            <a:ea typeface="Cambria Math" panose="02040503050406030204" pitchFamily="18" charset="0"/>
                          </a:rPr>
                          <m:t>t</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to</m:t>
                        </m:r>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college</m:t>
                        </m:r>
                      </m:e>
                    </m:d>
                  </m:oMath>
                </a14:m>
                <a:endParaRPr lang="en-US" dirty="0"/>
              </a:p>
            </p:txBody>
          </p:sp>
        </mc:Choice>
        <mc:Fallback xmlns="">
          <p:sp>
            <p:nvSpPr>
              <p:cNvPr id="3" name="Content Placeholder 2">
                <a:extLst>
                  <a:ext uri="{FF2B5EF4-FFF2-40B4-BE49-F238E27FC236}">
                    <a16:creationId xmlns:a16="http://schemas.microsoft.com/office/drawing/2014/main" id="{A72697D1-B2AA-682D-6839-315D118D7774}"/>
                  </a:ext>
                </a:extLst>
              </p:cNvPr>
              <p:cNvSpPr>
                <a:spLocks noGrp="1" noRot="1" noChangeAspect="1" noMove="1" noResize="1" noEditPoints="1" noAdjustHandles="1" noChangeArrowheads="1" noChangeShapeType="1" noTextEdit="1"/>
              </p:cNvSpPr>
              <p:nvPr>
                <p:ph idx="1"/>
              </p:nvPr>
            </p:nvSpPr>
            <p:spPr>
              <a:xfrm>
                <a:off x="838200" y="1825625"/>
                <a:ext cx="11563350" cy="4351338"/>
              </a:xfrm>
              <a:blipFill>
                <a:blip r:embed="rId2"/>
                <a:stretch>
                  <a:fillRect l="-988" t="-1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024726B-9115-7DA3-D1CF-00D596ED855E}"/>
                  </a:ext>
                </a:extLst>
              </p:cNvPr>
              <p:cNvSpPr txBox="1"/>
              <p:nvPr/>
            </p:nvSpPr>
            <p:spPr>
              <a:xfrm>
                <a:off x="282310" y="3748640"/>
                <a:ext cx="4157355"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accent1"/>
                    </a:solidFill>
                  </a:rPr>
                  <a:t>The “</a:t>
                </a:r>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𝔼</m:t>
                    </m:r>
                  </m:oMath>
                </a14:m>
                <a:r>
                  <a:rPr lang="en-US" sz="2400" dirty="0">
                    <a:solidFill>
                      <a:schemeClr val="accent1"/>
                    </a:solidFill>
                  </a:rPr>
                  <a:t>” means “</a:t>
                </a:r>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𝔼</m:t>
                    </m:r>
                  </m:oMath>
                </a14:m>
                <a:r>
                  <a:rPr lang="en-US" sz="2400" dirty="0">
                    <a:solidFill>
                      <a:schemeClr val="accent1"/>
                    </a:solidFill>
                  </a:rPr>
                  <a:t>xpectation” or “average”</a:t>
                </a:r>
              </a:p>
              <a:p>
                <a:pPr marL="457200" indent="-457200">
                  <a:buFont typeface="Arial" panose="020B0604020202020204" pitchFamily="34" charset="0"/>
                  <a:buChar char="•"/>
                </a:pPr>
                <a:endParaRPr lang="en-US" sz="2400" dirty="0">
                  <a:solidFill>
                    <a:schemeClr val="accent1"/>
                  </a:solidFill>
                </a:endParaRPr>
              </a:p>
              <a:p>
                <a:pPr marL="457200" indent="-457200">
                  <a:buFont typeface="Arial" panose="020B0604020202020204" pitchFamily="34" charset="0"/>
                  <a:buChar char="•"/>
                </a:pPr>
                <a:r>
                  <a:rPr lang="en-US" sz="2400" dirty="0">
                    <a:solidFill>
                      <a:schemeClr val="accent1"/>
                    </a:solidFill>
                  </a:rPr>
                  <a:t>The “| ... ” means “average among only these things”</a:t>
                </a:r>
              </a:p>
            </p:txBody>
          </p:sp>
        </mc:Choice>
        <mc:Fallback xmlns="">
          <p:sp>
            <p:nvSpPr>
              <p:cNvPr id="54" name="TextBox 53">
                <a:extLst>
                  <a:ext uri="{FF2B5EF4-FFF2-40B4-BE49-F238E27FC236}">
                    <a16:creationId xmlns:a16="http://schemas.microsoft.com/office/drawing/2014/main" id="{4024726B-9115-7DA3-D1CF-00D596ED855E}"/>
                  </a:ext>
                </a:extLst>
              </p:cNvPr>
              <p:cNvSpPr txBox="1">
                <a:spLocks noRot="1" noChangeAspect="1" noMove="1" noResize="1" noEditPoints="1" noAdjustHandles="1" noChangeArrowheads="1" noChangeShapeType="1" noTextEdit="1"/>
              </p:cNvSpPr>
              <p:nvPr/>
            </p:nvSpPr>
            <p:spPr>
              <a:xfrm>
                <a:off x="282310" y="3748640"/>
                <a:ext cx="4157355" cy="1938992"/>
              </a:xfrm>
              <a:prstGeom prst="rect">
                <a:avLst/>
              </a:prstGeom>
              <a:blipFill>
                <a:blip r:embed="rId3"/>
                <a:stretch>
                  <a:fillRect l="-2134" t="-1961" b="-6536"/>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8058AB99-D38A-2599-0ABA-A169E80A87E0}"/>
              </a:ext>
            </a:extLst>
          </p:cNvPr>
          <p:cNvSpPr txBox="1"/>
          <p:nvPr/>
        </p:nvSpPr>
        <p:spPr>
          <a:xfrm>
            <a:off x="2357436" y="2638974"/>
            <a:ext cx="2036671" cy="646331"/>
          </a:xfrm>
          <a:prstGeom prst="rect">
            <a:avLst/>
          </a:prstGeom>
          <a:noFill/>
        </p:spPr>
        <p:txBody>
          <a:bodyPr wrap="square" rtlCol="0">
            <a:spAutoFit/>
          </a:bodyPr>
          <a:lstStyle/>
          <a:p>
            <a:pPr algn="ctr"/>
            <a:r>
              <a:rPr lang="en-US" dirty="0">
                <a:solidFill>
                  <a:schemeClr val="accent2"/>
                </a:solidFill>
              </a:rPr>
              <a:t>Earnings if person j went to college</a:t>
            </a:r>
          </a:p>
        </p:txBody>
      </p:sp>
      <p:sp>
        <p:nvSpPr>
          <p:cNvPr id="56" name="TextBox 55">
            <a:extLst>
              <a:ext uri="{FF2B5EF4-FFF2-40B4-BE49-F238E27FC236}">
                <a16:creationId xmlns:a16="http://schemas.microsoft.com/office/drawing/2014/main" id="{7C33B9E9-8818-F80D-53DD-BD243073846B}"/>
              </a:ext>
            </a:extLst>
          </p:cNvPr>
          <p:cNvSpPr txBox="1"/>
          <p:nvPr/>
        </p:nvSpPr>
        <p:spPr>
          <a:xfrm>
            <a:off x="6517159" y="2672708"/>
            <a:ext cx="2036680" cy="646331"/>
          </a:xfrm>
          <a:prstGeom prst="rect">
            <a:avLst/>
          </a:prstGeom>
          <a:noFill/>
        </p:spPr>
        <p:txBody>
          <a:bodyPr wrap="square" rtlCol="0">
            <a:spAutoFit/>
          </a:bodyPr>
          <a:lstStyle/>
          <a:p>
            <a:pPr algn="ctr"/>
            <a:r>
              <a:rPr lang="en-US" dirty="0">
                <a:solidFill>
                  <a:srgbClr val="7030A0"/>
                </a:solidFill>
              </a:rPr>
              <a:t>Earnings if person j didn’t go to college</a:t>
            </a:r>
          </a:p>
        </p:txBody>
      </p:sp>
      <p:cxnSp>
        <p:nvCxnSpPr>
          <p:cNvPr id="58" name="Straight Arrow Connector 57">
            <a:extLst>
              <a:ext uri="{FF2B5EF4-FFF2-40B4-BE49-F238E27FC236}">
                <a16:creationId xmlns:a16="http://schemas.microsoft.com/office/drawing/2014/main" id="{53C0F344-E91B-F0CA-9351-023B3E7C93B2}"/>
              </a:ext>
            </a:extLst>
          </p:cNvPr>
          <p:cNvCxnSpPr>
            <a:cxnSpLocks/>
          </p:cNvCxnSpPr>
          <p:nvPr/>
        </p:nvCxnSpPr>
        <p:spPr>
          <a:xfrm flipV="1">
            <a:off x="3264693" y="2386006"/>
            <a:ext cx="0" cy="3000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0" name="Straight Arrow Connector 59">
            <a:extLst>
              <a:ext uri="{FF2B5EF4-FFF2-40B4-BE49-F238E27FC236}">
                <a16:creationId xmlns:a16="http://schemas.microsoft.com/office/drawing/2014/main" id="{BF4A72D1-85B9-C29E-0DA3-6E2D9696DD36}"/>
              </a:ext>
            </a:extLst>
          </p:cNvPr>
          <p:cNvCxnSpPr>
            <a:cxnSpLocks/>
          </p:cNvCxnSpPr>
          <p:nvPr/>
        </p:nvCxnSpPr>
        <p:spPr>
          <a:xfrm flipV="1">
            <a:off x="7483945" y="2400830"/>
            <a:ext cx="0" cy="300038"/>
          </a:xfrm>
          <a:prstGeom prst="straightConnector1">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grpSp>
        <p:nvGrpSpPr>
          <p:cNvPr id="4" name="Group 3">
            <a:extLst>
              <a:ext uri="{FF2B5EF4-FFF2-40B4-BE49-F238E27FC236}">
                <a16:creationId xmlns:a16="http://schemas.microsoft.com/office/drawing/2014/main" id="{30EC40AA-54A2-5342-99B9-0708E3C6459A}"/>
              </a:ext>
            </a:extLst>
          </p:cNvPr>
          <p:cNvGrpSpPr/>
          <p:nvPr/>
        </p:nvGrpSpPr>
        <p:grpSpPr>
          <a:xfrm>
            <a:off x="4538660" y="3678139"/>
            <a:ext cx="7348537" cy="3000375"/>
            <a:chOff x="4843463" y="3714750"/>
            <a:chExt cx="7348537" cy="3000375"/>
          </a:xfrm>
        </p:grpSpPr>
        <p:sp>
          <p:nvSpPr>
            <p:cNvPr id="5" name="Rectangle 4">
              <a:extLst>
                <a:ext uri="{FF2B5EF4-FFF2-40B4-BE49-F238E27FC236}">
                  <a16:creationId xmlns:a16="http://schemas.microsoft.com/office/drawing/2014/main" id="{544FB1ED-872F-D1F3-1C11-658310D83F23}"/>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1499652-BFDC-5762-0FE9-173819200633}"/>
                </a:ext>
              </a:extLst>
            </p:cNvPr>
            <p:cNvGrpSpPr/>
            <p:nvPr/>
          </p:nvGrpSpPr>
          <p:grpSpPr>
            <a:xfrm>
              <a:off x="5000625" y="3799458"/>
              <a:ext cx="7086008" cy="2843950"/>
              <a:chOff x="453329" y="1651946"/>
              <a:chExt cx="11719030" cy="4726627"/>
            </a:xfrm>
          </p:grpSpPr>
          <p:grpSp>
            <p:nvGrpSpPr>
              <p:cNvPr id="7" name="Group 6">
                <a:extLst>
                  <a:ext uri="{FF2B5EF4-FFF2-40B4-BE49-F238E27FC236}">
                    <a16:creationId xmlns:a16="http://schemas.microsoft.com/office/drawing/2014/main" id="{729886F7-BE5D-8BD5-0BC2-E47350C2163C}"/>
                  </a:ext>
                </a:extLst>
              </p:cNvPr>
              <p:cNvGrpSpPr/>
              <p:nvPr/>
            </p:nvGrpSpPr>
            <p:grpSpPr>
              <a:xfrm>
                <a:off x="1917774" y="1779113"/>
                <a:ext cx="10042404" cy="2203691"/>
                <a:chOff x="1855778" y="2250797"/>
                <a:chExt cx="7791020" cy="1709651"/>
              </a:xfrm>
            </p:grpSpPr>
            <p:pic>
              <p:nvPicPr>
                <p:cNvPr id="42" name="Picture 41">
                  <a:extLst>
                    <a:ext uri="{FF2B5EF4-FFF2-40B4-BE49-F238E27FC236}">
                      <a16:creationId xmlns:a16="http://schemas.microsoft.com/office/drawing/2014/main" id="{EA2C7FD0-1A79-EBC2-1811-523461D5760F}"/>
                    </a:ext>
                  </a:extLst>
                </p:cNvPr>
                <p:cNvPicPr>
                  <a:picLocks noChangeAspect="1"/>
                </p:cNvPicPr>
                <p:nvPr/>
              </p:nvPicPr>
              <p:blipFill>
                <a:blip r:embed="rId4"/>
                <a:stretch>
                  <a:fillRect/>
                </a:stretch>
              </p:blipFill>
              <p:spPr>
                <a:xfrm>
                  <a:off x="1978525" y="2439817"/>
                  <a:ext cx="710243" cy="1077686"/>
                </a:xfrm>
                <a:prstGeom prst="rect">
                  <a:avLst/>
                </a:prstGeom>
              </p:spPr>
            </p:pic>
            <p:pic>
              <p:nvPicPr>
                <p:cNvPr id="43" name="Picture 42">
                  <a:extLst>
                    <a:ext uri="{FF2B5EF4-FFF2-40B4-BE49-F238E27FC236}">
                      <a16:creationId xmlns:a16="http://schemas.microsoft.com/office/drawing/2014/main" id="{91FD6245-EF25-E85A-9841-600D5C061AB1}"/>
                    </a:ext>
                  </a:extLst>
                </p:cNvPr>
                <p:cNvPicPr>
                  <a:picLocks noChangeAspect="1"/>
                </p:cNvPicPr>
                <p:nvPr/>
              </p:nvPicPr>
              <p:blipFill>
                <a:blip r:embed="rId5"/>
                <a:stretch>
                  <a:fillRect/>
                </a:stretch>
              </p:blipFill>
              <p:spPr>
                <a:xfrm>
                  <a:off x="3058813" y="2550660"/>
                  <a:ext cx="983274" cy="878340"/>
                </a:xfrm>
                <a:prstGeom prst="rect">
                  <a:avLst/>
                </a:prstGeom>
              </p:spPr>
            </p:pic>
            <p:pic>
              <p:nvPicPr>
                <p:cNvPr id="44" name="Picture 43">
                  <a:extLst>
                    <a:ext uri="{FF2B5EF4-FFF2-40B4-BE49-F238E27FC236}">
                      <a16:creationId xmlns:a16="http://schemas.microsoft.com/office/drawing/2014/main" id="{79AF24DE-8884-C6DA-DEAE-71076698CDED}"/>
                    </a:ext>
                  </a:extLst>
                </p:cNvPr>
                <p:cNvPicPr>
                  <a:picLocks noChangeAspect="1"/>
                </p:cNvPicPr>
                <p:nvPr/>
              </p:nvPicPr>
              <p:blipFill>
                <a:blip r:embed="rId6"/>
                <a:stretch>
                  <a:fillRect/>
                </a:stretch>
              </p:blipFill>
              <p:spPr>
                <a:xfrm>
                  <a:off x="6073149" y="2351313"/>
                  <a:ext cx="767096" cy="1077687"/>
                </a:xfrm>
                <a:prstGeom prst="rect">
                  <a:avLst/>
                </a:prstGeom>
              </p:spPr>
            </p:pic>
            <p:sp>
              <p:nvSpPr>
                <p:cNvPr id="45" name="TextBox 44">
                  <a:extLst>
                    <a:ext uri="{FF2B5EF4-FFF2-40B4-BE49-F238E27FC236}">
                      <a16:creationId xmlns:a16="http://schemas.microsoft.com/office/drawing/2014/main" id="{E76BB649-7B92-ABC5-CD60-03056D196D76}"/>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6" name="TextBox 45">
                  <a:extLst>
                    <a:ext uri="{FF2B5EF4-FFF2-40B4-BE49-F238E27FC236}">
                      <a16:creationId xmlns:a16="http://schemas.microsoft.com/office/drawing/2014/main" id="{18F13F6B-86D9-B641-17F3-8B7288F882E0}"/>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47" name="TextBox 46">
                  <a:extLst>
                    <a:ext uri="{FF2B5EF4-FFF2-40B4-BE49-F238E27FC236}">
                      <a16:creationId xmlns:a16="http://schemas.microsoft.com/office/drawing/2014/main" id="{C74F4A44-17F7-234E-F82B-424344B425EA}"/>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48" name="TextBox 47">
                  <a:extLst>
                    <a:ext uri="{FF2B5EF4-FFF2-40B4-BE49-F238E27FC236}">
                      <a16:creationId xmlns:a16="http://schemas.microsoft.com/office/drawing/2014/main" id="{1BEBD296-6534-2F51-BB9F-22E3D653C524}"/>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49" name="Picture 48">
                  <a:extLst>
                    <a:ext uri="{FF2B5EF4-FFF2-40B4-BE49-F238E27FC236}">
                      <a16:creationId xmlns:a16="http://schemas.microsoft.com/office/drawing/2014/main" id="{F951BBD7-DE38-A1CC-31F5-0DD608C44086}"/>
                    </a:ext>
                  </a:extLst>
                </p:cNvPr>
                <p:cNvPicPr>
                  <a:picLocks noChangeAspect="1"/>
                </p:cNvPicPr>
                <p:nvPr/>
              </p:nvPicPr>
              <p:blipFill>
                <a:blip r:embed="rId7"/>
                <a:stretch>
                  <a:fillRect/>
                </a:stretch>
              </p:blipFill>
              <p:spPr>
                <a:xfrm>
                  <a:off x="7370070" y="2508487"/>
                  <a:ext cx="670641" cy="854526"/>
                </a:xfrm>
                <a:prstGeom prst="rect">
                  <a:avLst/>
                </a:prstGeom>
              </p:spPr>
            </p:pic>
            <p:sp>
              <p:nvSpPr>
                <p:cNvPr id="50" name="TextBox 49">
                  <a:extLst>
                    <a:ext uri="{FF2B5EF4-FFF2-40B4-BE49-F238E27FC236}">
                      <a16:creationId xmlns:a16="http://schemas.microsoft.com/office/drawing/2014/main" id="{365B9EDE-4A83-7529-BBB0-E65F48F448B4}"/>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1" name="TextBox 50">
                  <a:extLst>
                    <a:ext uri="{FF2B5EF4-FFF2-40B4-BE49-F238E27FC236}">
                      <a16:creationId xmlns:a16="http://schemas.microsoft.com/office/drawing/2014/main" id="{FE93961F-E23A-94EF-D6AA-CE7FAB5011B9}"/>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2" name="Picture 51">
                  <a:extLst>
                    <a:ext uri="{FF2B5EF4-FFF2-40B4-BE49-F238E27FC236}">
                      <a16:creationId xmlns:a16="http://schemas.microsoft.com/office/drawing/2014/main" id="{C39B1691-A42C-81F8-BC9F-63B895A0DD56}"/>
                    </a:ext>
                  </a:extLst>
                </p:cNvPr>
                <p:cNvPicPr>
                  <a:picLocks noChangeAspect="1"/>
                </p:cNvPicPr>
                <p:nvPr/>
              </p:nvPicPr>
              <p:blipFill>
                <a:blip r:embed="rId8"/>
                <a:stretch>
                  <a:fillRect/>
                </a:stretch>
              </p:blipFill>
              <p:spPr>
                <a:xfrm>
                  <a:off x="8821195" y="2330336"/>
                  <a:ext cx="825603" cy="1044641"/>
                </a:xfrm>
                <a:prstGeom prst="rect">
                  <a:avLst/>
                </a:prstGeom>
              </p:spPr>
            </p:pic>
            <p:pic>
              <p:nvPicPr>
                <p:cNvPr id="53" name="Picture 7" descr="Adoptable Rabbits | morabbit">
                  <a:extLst>
                    <a:ext uri="{FF2B5EF4-FFF2-40B4-BE49-F238E27FC236}">
                      <a16:creationId xmlns:a16="http://schemas.microsoft.com/office/drawing/2014/main" id="{996F6A82-6CB5-7F6E-1555-4DF7E38EA2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8C7A8791-96AF-A43C-69F2-E76BBD8AA1C7}"/>
                  </a:ext>
                </a:extLst>
              </p:cNvPr>
              <p:cNvGrpSpPr/>
              <p:nvPr/>
            </p:nvGrpSpPr>
            <p:grpSpPr>
              <a:xfrm>
                <a:off x="2298999" y="1651946"/>
                <a:ext cx="4145728" cy="898422"/>
                <a:chOff x="2298999" y="1651946"/>
                <a:chExt cx="4145728" cy="898422"/>
              </a:xfrm>
            </p:grpSpPr>
            <p:pic>
              <p:nvPicPr>
                <p:cNvPr id="39" name="Picture 4" descr="Page 12 | Mortarboard Cap Images - Free Download on Freepik">
                  <a:extLst>
                    <a:ext uri="{FF2B5EF4-FFF2-40B4-BE49-F238E27FC236}">
                      <a16:creationId xmlns:a16="http://schemas.microsoft.com/office/drawing/2014/main" id="{0DB0D39D-AE9F-EADB-5631-3D39E7611B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Page 12 | Mortarboard Cap Images - Free Download on Freepik">
                  <a:extLst>
                    <a:ext uri="{FF2B5EF4-FFF2-40B4-BE49-F238E27FC236}">
                      <a16:creationId xmlns:a16="http://schemas.microsoft.com/office/drawing/2014/main" id="{EE95F237-AD6E-E998-AB6C-6CA7E08BE0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Page 12 | Mortarboard Cap Images - Free Download on Freepik">
                  <a:extLst>
                    <a:ext uri="{FF2B5EF4-FFF2-40B4-BE49-F238E27FC236}">
                      <a16:creationId xmlns:a16="http://schemas.microsoft.com/office/drawing/2014/main" id="{FF3CAF12-2B7C-AACD-354D-5E800581C6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A63C6245-5CCC-9ECE-511D-CD685FF0021B}"/>
                  </a:ext>
                </a:extLst>
              </p:cNvPr>
              <p:cNvGrpSpPr/>
              <p:nvPr/>
            </p:nvGrpSpPr>
            <p:grpSpPr>
              <a:xfrm>
                <a:off x="496191" y="3750566"/>
                <a:ext cx="11366155" cy="1087424"/>
                <a:chOff x="496191" y="4136336"/>
                <a:chExt cx="11366155" cy="1087424"/>
              </a:xfrm>
            </p:grpSpPr>
            <p:pic>
              <p:nvPicPr>
                <p:cNvPr id="32" name="Picture 2" descr="Money Stack | Totally Accurate BattleGrounds Wiki | Fandom">
                  <a:extLst>
                    <a:ext uri="{FF2B5EF4-FFF2-40B4-BE49-F238E27FC236}">
                      <a16:creationId xmlns:a16="http://schemas.microsoft.com/office/drawing/2014/main" id="{8B1DA854-EF22-D8E9-338B-8D6DFD7ABC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E0C7E26-FEBC-F5B1-F2D4-E4756097E300}"/>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3" name="TextBox 32">
                      <a:extLst>
                        <a:ext uri="{FF2B5EF4-FFF2-40B4-BE49-F238E27FC236}">
                          <a16:creationId xmlns:a16="http://schemas.microsoft.com/office/drawing/2014/main" id="{9E0C7E26-FEBC-F5B1-F2D4-E4756097E300}"/>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EA00155-AB47-A2D1-B9F2-D60A753F335C}"/>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4" name="TextBox 33">
                      <a:extLst>
                        <a:ext uri="{FF2B5EF4-FFF2-40B4-BE49-F238E27FC236}">
                          <a16:creationId xmlns:a16="http://schemas.microsoft.com/office/drawing/2014/main" id="{8EA00155-AB47-A2D1-B9F2-D60A753F335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28846"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2B60BF2-4381-089E-0E7C-62DEF15B8AE9}"/>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5" name="TextBox 34">
                      <a:extLst>
                        <a:ext uri="{FF2B5EF4-FFF2-40B4-BE49-F238E27FC236}">
                          <a16:creationId xmlns:a16="http://schemas.microsoft.com/office/drawing/2014/main" id="{C2B60BF2-4381-089E-0E7C-62DEF15B8AE9}"/>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3333"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C609EB9-D678-EAE3-E44F-2E256B269ED7}"/>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6" name="TextBox 35">
                      <a:extLst>
                        <a:ext uri="{FF2B5EF4-FFF2-40B4-BE49-F238E27FC236}">
                          <a16:creationId xmlns:a16="http://schemas.microsoft.com/office/drawing/2014/main" id="{4C609EB9-D678-EAE3-E44F-2E256B269ED7}"/>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313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F681B59-3449-1CA5-EE6F-83B4FBB77607}"/>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7" name="TextBox 36">
                      <a:extLst>
                        <a:ext uri="{FF2B5EF4-FFF2-40B4-BE49-F238E27FC236}">
                          <a16:creationId xmlns:a16="http://schemas.microsoft.com/office/drawing/2014/main" id="{8F681B59-3449-1CA5-EE6F-83B4FBB77607}"/>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0000"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FF0D369-29BE-4FD7-EF3F-D3B05AD2A509}"/>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8" name="TextBox 37">
                      <a:extLst>
                        <a:ext uri="{FF2B5EF4-FFF2-40B4-BE49-F238E27FC236}">
                          <a16:creationId xmlns:a16="http://schemas.microsoft.com/office/drawing/2014/main" id="{DFF0D369-29BE-4FD7-EF3F-D3B05AD2A509}"/>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0345"/>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176DE25D-52C3-BD6D-FF01-4E1B41A8AED7}"/>
                  </a:ext>
                </a:extLst>
              </p:cNvPr>
              <p:cNvGrpSpPr/>
              <p:nvPr/>
            </p:nvGrpSpPr>
            <p:grpSpPr>
              <a:xfrm>
                <a:off x="453329" y="5137614"/>
                <a:ext cx="11418028" cy="1240959"/>
                <a:chOff x="453329" y="5423369"/>
                <a:chExt cx="11418028" cy="1240959"/>
              </a:xfrm>
            </p:grpSpPr>
            <p:pic>
              <p:nvPicPr>
                <p:cNvPr id="24" name="Picture 2" descr="Money Stack | Totally Accurate BattleGrounds Wiki | Fandom">
                  <a:extLst>
                    <a:ext uri="{FF2B5EF4-FFF2-40B4-BE49-F238E27FC236}">
                      <a16:creationId xmlns:a16="http://schemas.microsoft.com/office/drawing/2014/main" id="{B63E7826-DD13-50EC-C5A4-69FE0307AE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7196ABF2-C8FC-088F-D2AA-35B81C1F99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A11C808-448A-CA8C-9049-288FD8009502}"/>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6" name="TextBox 25">
                      <a:extLst>
                        <a:ext uri="{FF2B5EF4-FFF2-40B4-BE49-F238E27FC236}">
                          <a16:creationId xmlns:a16="http://schemas.microsoft.com/office/drawing/2014/main" id="{DA11C808-448A-CA8C-9049-288FD8009502}"/>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5787B8B-34DE-1F4D-DA79-825BEB07538E}"/>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27" name="TextBox 26">
                      <a:extLst>
                        <a:ext uri="{FF2B5EF4-FFF2-40B4-BE49-F238E27FC236}">
                          <a16:creationId xmlns:a16="http://schemas.microsoft.com/office/drawing/2014/main" id="{A5787B8B-34DE-1F4D-DA79-825BEB07538E}"/>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2837C6-D0B6-A8C3-9811-E9D5A2CC4B17}"/>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28" name="TextBox 27">
                      <a:extLst>
                        <a:ext uri="{FF2B5EF4-FFF2-40B4-BE49-F238E27FC236}">
                          <a16:creationId xmlns:a16="http://schemas.microsoft.com/office/drawing/2014/main" id="{562837C6-D0B6-A8C3-9811-E9D5A2CC4B17}"/>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3333"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86D6545-9758-281B-F6EF-F33F6EE82B1C}"/>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29" name="TextBox 28">
                      <a:extLst>
                        <a:ext uri="{FF2B5EF4-FFF2-40B4-BE49-F238E27FC236}">
                          <a16:creationId xmlns:a16="http://schemas.microsoft.com/office/drawing/2014/main" id="{C86D6545-9758-281B-F6EF-F33F6EE82B1C}"/>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313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5A407BC-7304-F12B-8018-905B4E9F171F}"/>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0" name="TextBox 29">
                      <a:extLst>
                        <a:ext uri="{FF2B5EF4-FFF2-40B4-BE49-F238E27FC236}">
                          <a16:creationId xmlns:a16="http://schemas.microsoft.com/office/drawing/2014/main" id="{85A407BC-7304-F12B-8018-905B4E9F171F}"/>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3C6A4B3-AE2F-F7DA-301E-E5C69599D4EB}"/>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1" name="TextBox 30">
                      <a:extLst>
                        <a:ext uri="{FF2B5EF4-FFF2-40B4-BE49-F238E27FC236}">
                          <a16:creationId xmlns:a16="http://schemas.microsoft.com/office/drawing/2014/main" id="{F3C6A4B3-AE2F-F7DA-301E-E5C69599D4EB}"/>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10345"/>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4233E0B6-98D3-0C68-3C67-25F14E384654}"/>
                  </a:ext>
                </a:extLst>
              </p:cNvPr>
              <p:cNvGrpSpPr/>
              <p:nvPr/>
            </p:nvGrpSpPr>
            <p:grpSpPr>
              <a:xfrm>
                <a:off x="2223051" y="4197975"/>
                <a:ext cx="9949308" cy="2146756"/>
                <a:chOff x="2287252" y="4295304"/>
                <a:chExt cx="9949308" cy="2146756"/>
              </a:xfrm>
            </p:grpSpPr>
            <p:sp>
              <p:nvSpPr>
                <p:cNvPr id="12" name="TextBox 11">
                  <a:extLst>
                    <a:ext uri="{FF2B5EF4-FFF2-40B4-BE49-F238E27FC236}">
                      <a16:creationId xmlns:a16="http://schemas.microsoft.com/office/drawing/2014/main" id="{22B7B92C-92DA-AC07-5807-83591D0B770A}"/>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3" name="TextBox 12">
                  <a:extLst>
                    <a:ext uri="{FF2B5EF4-FFF2-40B4-BE49-F238E27FC236}">
                      <a16:creationId xmlns:a16="http://schemas.microsoft.com/office/drawing/2014/main" id="{D7E8E156-A63F-54F2-A7C3-91AC1C9252F4}"/>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4" name="TextBox 13">
                  <a:extLst>
                    <a:ext uri="{FF2B5EF4-FFF2-40B4-BE49-F238E27FC236}">
                      <a16:creationId xmlns:a16="http://schemas.microsoft.com/office/drawing/2014/main" id="{23D6E01D-2917-35E1-5DE3-9B346C16A77F}"/>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5" name="TextBox 14">
                  <a:extLst>
                    <a:ext uri="{FF2B5EF4-FFF2-40B4-BE49-F238E27FC236}">
                      <a16:creationId xmlns:a16="http://schemas.microsoft.com/office/drawing/2014/main" id="{7080ED95-F012-88A7-5654-60BA6AB4BB84}"/>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BD2F21EE-DCDD-6368-2FC6-FA0B81AB2683}"/>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73C22535-25B4-3A0C-516F-5FD7EE3E753D}"/>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75A8D3DB-02F8-B07A-763B-A53B67F93F06}"/>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19" name="TextBox 18">
                  <a:extLst>
                    <a:ext uri="{FF2B5EF4-FFF2-40B4-BE49-F238E27FC236}">
                      <a16:creationId xmlns:a16="http://schemas.microsoft.com/office/drawing/2014/main" id="{1DE25D2F-F7DC-5C84-1618-52F23FE853E2}"/>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0" name="TextBox 19">
                  <a:extLst>
                    <a:ext uri="{FF2B5EF4-FFF2-40B4-BE49-F238E27FC236}">
                      <a16:creationId xmlns:a16="http://schemas.microsoft.com/office/drawing/2014/main" id="{1ED46EB9-8338-33CA-7A89-1F0C594054FF}"/>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1" name="TextBox 20">
                  <a:extLst>
                    <a:ext uri="{FF2B5EF4-FFF2-40B4-BE49-F238E27FC236}">
                      <a16:creationId xmlns:a16="http://schemas.microsoft.com/office/drawing/2014/main" id="{4C765C6E-EE97-5421-913D-C6D6DF382DC3}"/>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B07722A6-3C21-7A48-6BB7-65B5D1F37B95}"/>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3" name="TextBox 22">
                  <a:extLst>
                    <a:ext uri="{FF2B5EF4-FFF2-40B4-BE49-F238E27FC236}">
                      <a16:creationId xmlns:a16="http://schemas.microsoft.com/office/drawing/2014/main" id="{748D6250-734B-EDF2-1FC0-BF607DA69542}"/>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sp>
        <p:nvSpPr>
          <p:cNvPr id="57" name="Oval 56">
            <a:extLst>
              <a:ext uri="{FF2B5EF4-FFF2-40B4-BE49-F238E27FC236}">
                <a16:creationId xmlns:a16="http://schemas.microsoft.com/office/drawing/2014/main" id="{8E784564-5FB0-F1E2-C1C4-B82E7CBB0903}"/>
              </a:ext>
            </a:extLst>
          </p:cNvPr>
          <p:cNvSpPr/>
          <p:nvPr/>
        </p:nvSpPr>
        <p:spPr>
          <a:xfrm>
            <a:off x="8442442" y="4923432"/>
            <a:ext cx="3749557" cy="919730"/>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B444C4D-233C-6418-6839-9AE9D618580A}"/>
              </a:ext>
            </a:extLst>
          </p:cNvPr>
          <p:cNvSpPr/>
          <p:nvPr/>
        </p:nvSpPr>
        <p:spPr>
          <a:xfrm>
            <a:off x="5052257" y="5861547"/>
            <a:ext cx="3749557" cy="91973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37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8ACB-0A3D-85BF-703C-2C918DBB0063}"/>
              </a:ext>
            </a:extLst>
          </p:cNvPr>
          <p:cNvSpPr>
            <a:spLocks noGrp="1"/>
          </p:cNvSpPr>
          <p:nvPr>
            <p:ph type="title"/>
          </p:nvPr>
        </p:nvSpPr>
        <p:spPr>
          <a:xfrm>
            <a:off x="384820" y="181467"/>
            <a:ext cx="10515600" cy="1325563"/>
          </a:xfrm>
        </p:spPr>
        <p:txBody>
          <a:bodyPr/>
          <a:lstStyle/>
          <a:p>
            <a:r>
              <a:rPr lang="en-US" dirty="0"/>
              <a:t>Issues with Observational Comparison</a:t>
            </a:r>
          </a:p>
        </p:txBody>
      </p:sp>
      <p:sp>
        <p:nvSpPr>
          <p:cNvPr id="3" name="Content Placeholder 2">
            <a:extLst>
              <a:ext uri="{FF2B5EF4-FFF2-40B4-BE49-F238E27FC236}">
                <a16:creationId xmlns:a16="http://schemas.microsoft.com/office/drawing/2014/main" id="{D65D9C2D-908F-7FA8-5D4C-CB02129155BC}"/>
              </a:ext>
            </a:extLst>
          </p:cNvPr>
          <p:cNvSpPr>
            <a:spLocks noGrp="1"/>
          </p:cNvSpPr>
          <p:nvPr>
            <p:ph idx="1"/>
          </p:nvPr>
        </p:nvSpPr>
        <p:spPr>
          <a:xfrm>
            <a:off x="790625" y="1446631"/>
            <a:ext cx="10515600" cy="4351338"/>
          </a:xfrm>
        </p:spPr>
        <p:txBody>
          <a:bodyPr/>
          <a:lstStyle/>
          <a:p>
            <a:r>
              <a:rPr lang="en-US" b="1" dirty="0"/>
              <a:t>“Selection effects” </a:t>
            </a:r>
            <a:r>
              <a:rPr lang="en-US" dirty="0"/>
              <a:t>or</a:t>
            </a:r>
            <a:r>
              <a:rPr lang="en-US" b="1" dirty="0"/>
              <a:t> “Confounding Variables”:</a:t>
            </a:r>
            <a:r>
              <a:rPr lang="en-US" dirty="0"/>
              <a:t> Maybe folks who choose to go to college are “different” from folks who don’t.</a:t>
            </a:r>
          </a:p>
          <a:p>
            <a:pPr lvl="1"/>
            <a:r>
              <a:rPr lang="en-US" dirty="0">
                <a:solidFill>
                  <a:schemeClr val="accent1"/>
                </a:solidFill>
              </a:rPr>
              <a:t>E.g., in this example, they are all mammals, vs. birds.</a:t>
            </a:r>
          </a:p>
          <a:p>
            <a:pPr lvl="1"/>
            <a:r>
              <a:rPr lang="en-US" dirty="0">
                <a:solidFill>
                  <a:schemeClr val="accent1"/>
                </a:solidFill>
              </a:rPr>
              <a:t>(In real life, maybe they have higher socio-economic status)</a:t>
            </a:r>
          </a:p>
          <a:p>
            <a:r>
              <a:rPr lang="en-US" dirty="0"/>
              <a:t>Maybe mammals in general make more/less money than birds.</a:t>
            </a:r>
          </a:p>
          <a:p>
            <a:r>
              <a:rPr lang="en-US" dirty="0"/>
              <a:t>Maybe mammals in general get more/less out of college than birds.</a:t>
            </a:r>
          </a:p>
        </p:txBody>
      </p:sp>
      <p:grpSp>
        <p:nvGrpSpPr>
          <p:cNvPr id="4" name="Group 3">
            <a:extLst>
              <a:ext uri="{FF2B5EF4-FFF2-40B4-BE49-F238E27FC236}">
                <a16:creationId xmlns:a16="http://schemas.microsoft.com/office/drawing/2014/main" id="{9C9CF51A-4080-DFE5-A16F-DC68D1369263}"/>
              </a:ext>
            </a:extLst>
          </p:cNvPr>
          <p:cNvGrpSpPr/>
          <p:nvPr/>
        </p:nvGrpSpPr>
        <p:grpSpPr>
          <a:xfrm>
            <a:off x="5802442" y="4249172"/>
            <a:ext cx="6389558" cy="2608828"/>
            <a:chOff x="4843463" y="3714750"/>
            <a:chExt cx="7348537" cy="3000375"/>
          </a:xfrm>
        </p:grpSpPr>
        <p:sp>
          <p:nvSpPr>
            <p:cNvPr id="5" name="Rectangle 4">
              <a:extLst>
                <a:ext uri="{FF2B5EF4-FFF2-40B4-BE49-F238E27FC236}">
                  <a16:creationId xmlns:a16="http://schemas.microsoft.com/office/drawing/2014/main" id="{72E7A140-20A1-3DCE-49DC-CD2ABA2116FF}"/>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6" name="Group 5">
              <a:extLst>
                <a:ext uri="{FF2B5EF4-FFF2-40B4-BE49-F238E27FC236}">
                  <a16:creationId xmlns:a16="http://schemas.microsoft.com/office/drawing/2014/main" id="{89CBA601-C8D3-39B1-4743-3DEEE753F2C5}"/>
                </a:ext>
              </a:extLst>
            </p:cNvPr>
            <p:cNvGrpSpPr/>
            <p:nvPr/>
          </p:nvGrpSpPr>
          <p:grpSpPr>
            <a:xfrm>
              <a:off x="5000625" y="3799458"/>
              <a:ext cx="7086008" cy="2843950"/>
              <a:chOff x="453329" y="1651946"/>
              <a:chExt cx="11719030" cy="4726627"/>
            </a:xfrm>
          </p:grpSpPr>
          <p:grpSp>
            <p:nvGrpSpPr>
              <p:cNvPr id="7" name="Group 6">
                <a:extLst>
                  <a:ext uri="{FF2B5EF4-FFF2-40B4-BE49-F238E27FC236}">
                    <a16:creationId xmlns:a16="http://schemas.microsoft.com/office/drawing/2014/main" id="{12460580-AAFA-2685-7C81-E63D1CFD8B53}"/>
                  </a:ext>
                </a:extLst>
              </p:cNvPr>
              <p:cNvGrpSpPr/>
              <p:nvPr/>
            </p:nvGrpSpPr>
            <p:grpSpPr>
              <a:xfrm>
                <a:off x="1917774" y="1779113"/>
                <a:ext cx="10042404" cy="2160259"/>
                <a:chOff x="1855778" y="2250797"/>
                <a:chExt cx="7791020" cy="1675956"/>
              </a:xfrm>
            </p:grpSpPr>
            <p:pic>
              <p:nvPicPr>
                <p:cNvPr id="42" name="Picture 41">
                  <a:extLst>
                    <a:ext uri="{FF2B5EF4-FFF2-40B4-BE49-F238E27FC236}">
                      <a16:creationId xmlns:a16="http://schemas.microsoft.com/office/drawing/2014/main" id="{6251D7A6-C684-D989-D8AC-647D0A6B9E0A}"/>
                    </a:ext>
                  </a:extLst>
                </p:cNvPr>
                <p:cNvPicPr>
                  <a:picLocks noChangeAspect="1"/>
                </p:cNvPicPr>
                <p:nvPr/>
              </p:nvPicPr>
              <p:blipFill>
                <a:blip r:embed="rId2"/>
                <a:stretch>
                  <a:fillRect/>
                </a:stretch>
              </p:blipFill>
              <p:spPr>
                <a:xfrm>
                  <a:off x="1978525" y="2439817"/>
                  <a:ext cx="710243" cy="1077686"/>
                </a:xfrm>
                <a:prstGeom prst="rect">
                  <a:avLst/>
                </a:prstGeom>
              </p:spPr>
            </p:pic>
            <p:pic>
              <p:nvPicPr>
                <p:cNvPr id="43" name="Picture 42">
                  <a:extLst>
                    <a:ext uri="{FF2B5EF4-FFF2-40B4-BE49-F238E27FC236}">
                      <a16:creationId xmlns:a16="http://schemas.microsoft.com/office/drawing/2014/main" id="{DEB7A451-A290-04C1-744C-7BED392EE90A}"/>
                    </a:ext>
                  </a:extLst>
                </p:cNvPr>
                <p:cNvPicPr>
                  <a:picLocks noChangeAspect="1"/>
                </p:cNvPicPr>
                <p:nvPr/>
              </p:nvPicPr>
              <p:blipFill>
                <a:blip r:embed="rId3"/>
                <a:stretch>
                  <a:fillRect/>
                </a:stretch>
              </p:blipFill>
              <p:spPr>
                <a:xfrm>
                  <a:off x="3058813" y="2550660"/>
                  <a:ext cx="983274" cy="878340"/>
                </a:xfrm>
                <a:prstGeom prst="rect">
                  <a:avLst/>
                </a:prstGeom>
              </p:spPr>
            </p:pic>
            <p:pic>
              <p:nvPicPr>
                <p:cNvPr id="44" name="Picture 43">
                  <a:extLst>
                    <a:ext uri="{FF2B5EF4-FFF2-40B4-BE49-F238E27FC236}">
                      <a16:creationId xmlns:a16="http://schemas.microsoft.com/office/drawing/2014/main" id="{23FD7BB1-C20D-DEB4-BDC0-CF96CF433D58}"/>
                    </a:ext>
                  </a:extLst>
                </p:cNvPr>
                <p:cNvPicPr>
                  <a:picLocks noChangeAspect="1"/>
                </p:cNvPicPr>
                <p:nvPr/>
              </p:nvPicPr>
              <p:blipFill>
                <a:blip r:embed="rId4"/>
                <a:stretch>
                  <a:fillRect/>
                </a:stretch>
              </p:blipFill>
              <p:spPr>
                <a:xfrm>
                  <a:off x="6073149" y="2351313"/>
                  <a:ext cx="767096" cy="1077687"/>
                </a:xfrm>
                <a:prstGeom prst="rect">
                  <a:avLst/>
                </a:prstGeom>
              </p:spPr>
            </p:pic>
            <p:sp>
              <p:nvSpPr>
                <p:cNvPr id="45" name="TextBox 44">
                  <a:extLst>
                    <a:ext uri="{FF2B5EF4-FFF2-40B4-BE49-F238E27FC236}">
                      <a16:creationId xmlns:a16="http://schemas.microsoft.com/office/drawing/2014/main" id="{0B728EBD-ED4B-4687-544D-264E38C943D1}"/>
                    </a:ext>
                  </a:extLst>
                </p:cNvPr>
                <p:cNvSpPr txBox="1"/>
                <p:nvPr/>
              </p:nvSpPr>
              <p:spPr>
                <a:xfrm>
                  <a:off x="1855778" y="3423471"/>
                  <a:ext cx="916090" cy="319485"/>
                </a:xfrm>
                <a:prstGeom prst="rect">
                  <a:avLst/>
                </a:prstGeom>
                <a:noFill/>
              </p:spPr>
              <p:txBody>
                <a:bodyPr wrap="square" rtlCol="0">
                  <a:spAutoFit/>
                </a:bodyPr>
                <a:lstStyle/>
                <a:p>
                  <a:pPr algn="ctr"/>
                  <a:r>
                    <a:rPr lang="en-US" sz="800" dirty="0"/>
                    <a:t>Isaac</a:t>
                  </a:r>
                </a:p>
              </p:txBody>
            </p:sp>
            <p:sp>
              <p:nvSpPr>
                <p:cNvPr id="46" name="TextBox 45">
                  <a:extLst>
                    <a:ext uri="{FF2B5EF4-FFF2-40B4-BE49-F238E27FC236}">
                      <a16:creationId xmlns:a16="http://schemas.microsoft.com/office/drawing/2014/main" id="{4AFBB8F4-C801-0E62-B070-4B3C152D7920}"/>
                    </a:ext>
                  </a:extLst>
                </p:cNvPr>
                <p:cNvSpPr txBox="1"/>
                <p:nvPr/>
              </p:nvSpPr>
              <p:spPr>
                <a:xfrm>
                  <a:off x="3155800" y="3445684"/>
                  <a:ext cx="916090" cy="319485"/>
                </a:xfrm>
                <a:prstGeom prst="rect">
                  <a:avLst/>
                </a:prstGeom>
                <a:noFill/>
              </p:spPr>
              <p:txBody>
                <a:bodyPr wrap="square" rtlCol="0">
                  <a:spAutoFit/>
                </a:bodyPr>
                <a:lstStyle/>
                <a:p>
                  <a:pPr algn="ctr"/>
                  <a:r>
                    <a:rPr lang="en-US" sz="800" dirty="0"/>
                    <a:t>Panda</a:t>
                  </a:r>
                </a:p>
              </p:txBody>
            </p:sp>
            <p:sp>
              <p:nvSpPr>
                <p:cNvPr id="47" name="TextBox 46">
                  <a:extLst>
                    <a:ext uri="{FF2B5EF4-FFF2-40B4-BE49-F238E27FC236}">
                      <a16:creationId xmlns:a16="http://schemas.microsoft.com/office/drawing/2014/main" id="{EA791E53-B883-8A56-7DC9-4B7B41AA9BD6}"/>
                    </a:ext>
                  </a:extLst>
                </p:cNvPr>
                <p:cNvSpPr txBox="1"/>
                <p:nvPr/>
              </p:nvSpPr>
              <p:spPr>
                <a:xfrm>
                  <a:off x="7339402" y="3442313"/>
                  <a:ext cx="916090" cy="319485"/>
                </a:xfrm>
                <a:prstGeom prst="rect">
                  <a:avLst/>
                </a:prstGeom>
                <a:noFill/>
              </p:spPr>
              <p:txBody>
                <a:bodyPr wrap="square" rtlCol="0">
                  <a:spAutoFit/>
                </a:bodyPr>
                <a:lstStyle/>
                <a:p>
                  <a:pPr algn="ctr"/>
                  <a:r>
                    <a:rPr lang="en-US" sz="800" dirty="0"/>
                    <a:t>Penguin</a:t>
                  </a:r>
                </a:p>
              </p:txBody>
            </p:sp>
            <p:sp>
              <p:nvSpPr>
                <p:cNvPr id="48" name="TextBox 47">
                  <a:extLst>
                    <a:ext uri="{FF2B5EF4-FFF2-40B4-BE49-F238E27FC236}">
                      <a16:creationId xmlns:a16="http://schemas.microsoft.com/office/drawing/2014/main" id="{1E3E0246-B534-C821-4F2E-F9589E2B110C}"/>
                    </a:ext>
                  </a:extLst>
                </p:cNvPr>
                <p:cNvSpPr txBox="1"/>
                <p:nvPr/>
              </p:nvSpPr>
              <p:spPr>
                <a:xfrm>
                  <a:off x="6059706" y="3439151"/>
                  <a:ext cx="916090" cy="319485"/>
                </a:xfrm>
                <a:prstGeom prst="rect">
                  <a:avLst/>
                </a:prstGeom>
                <a:noFill/>
              </p:spPr>
              <p:txBody>
                <a:bodyPr wrap="square" rtlCol="0">
                  <a:spAutoFit/>
                </a:bodyPr>
                <a:lstStyle/>
                <a:p>
                  <a:pPr algn="ctr"/>
                  <a:r>
                    <a:rPr lang="en-US" sz="800" dirty="0"/>
                    <a:t>Ostrich</a:t>
                  </a:r>
                </a:p>
              </p:txBody>
            </p:sp>
            <p:pic>
              <p:nvPicPr>
                <p:cNvPr id="49" name="Picture 48">
                  <a:extLst>
                    <a:ext uri="{FF2B5EF4-FFF2-40B4-BE49-F238E27FC236}">
                      <a16:creationId xmlns:a16="http://schemas.microsoft.com/office/drawing/2014/main" id="{DCA9376C-7789-5B3C-4E89-DC2ED4254346}"/>
                    </a:ext>
                  </a:extLst>
                </p:cNvPr>
                <p:cNvPicPr>
                  <a:picLocks noChangeAspect="1"/>
                </p:cNvPicPr>
                <p:nvPr/>
              </p:nvPicPr>
              <p:blipFill>
                <a:blip r:embed="rId5"/>
                <a:stretch>
                  <a:fillRect/>
                </a:stretch>
              </p:blipFill>
              <p:spPr>
                <a:xfrm>
                  <a:off x="7370070" y="2508487"/>
                  <a:ext cx="670641" cy="854526"/>
                </a:xfrm>
                <a:prstGeom prst="rect">
                  <a:avLst/>
                </a:prstGeom>
              </p:spPr>
            </p:pic>
            <p:sp>
              <p:nvSpPr>
                <p:cNvPr id="50" name="TextBox 49">
                  <a:extLst>
                    <a:ext uri="{FF2B5EF4-FFF2-40B4-BE49-F238E27FC236}">
                      <a16:creationId xmlns:a16="http://schemas.microsoft.com/office/drawing/2014/main" id="{826E50A9-208B-0E00-5B40-3E999347B710}"/>
                    </a:ext>
                  </a:extLst>
                </p:cNvPr>
                <p:cNvSpPr txBox="1"/>
                <p:nvPr/>
              </p:nvSpPr>
              <p:spPr>
                <a:xfrm>
                  <a:off x="8701207" y="3424706"/>
                  <a:ext cx="916090" cy="502047"/>
                </a:xfrm>
                <a:prstGeom prst="rect">
                  <a:avLst/>
                </a:prstGeom>
                <a:noFill/>
              </p:spPr>
              <p:txBody>
                <a:bodyPr wrap="square" rtlCol="0">
                  <a:spAutoFit/>
                </a:bodyPr>
                <a:lstStyle/>
                <a:p>
                  <a:pPr algn="ctr"/>
                  <a:r>
                    <a:rPr lang="en-US" sz="800" dirty="0"/>
                    <a:t>Alien Penguin</a:t>
                  </a:r>
                </a:p>
              </p:txBody>
            </p:sp>
            <p:sp>
              <p:nvSpPr>
                <p:cNvPr id="51" name="TextBox 50">
                  <a:extLst>
                    <a:ext uri="{FF2B5EF4-FFF2-40B4-BE49-F238E27FC236}">
                      <a16:creationId xmlns:a16="http://schemas.microsoft.com/office/drawing/2014/main" id="{F10F33AE-3452-DE9D-7950-E2D72938D9C2}"/>
                    </a:ext>
                  </a:extLst>
                </p:cNvPr>
                <p:cNvSpPr txBox="1"/>
                <p:nvPr/>
              </p:nvSpPr>
              <p:spPr>
                <a:xfrm>
                  <a:off x="4759683" y="3424236"/>
                  <a:ext cx="916090" cy="319485"/>
                </a:xfrm>
                <a:prstGeom prst="rect">
                  <a:avLst/>
                </a:prstGeom>
                <a:noFill/>
              </p:spPr>
              <p:txBody>
                <a:bodyPr wrap="square" rtlCol="0">
                  <a:spAutoFit/>
                </a:bodyPr>
                <a:lstStyle/>
                <a:p>
                  <a:pPr algn="ctr"/>
                  <a:r>
                    <a:rPr lang="en-US" sz="800" dirty="0"/>
                    <a:t>Rabbit</a:t>
                  </a:r>
                </a:p>
              </p:txBody>
            </p:sp>
            <p:pic>
              <p:nvPicPr>
                <p:cNvPr id="52" name="Picture 51">
                  <a:extLst>
                    <a:ext uri="{FF2B5EF4-FFF2-40B4-BE49-F238E27FC236}">
                      <a16:creationId xmlns:a16="http://schemas.microsoft.com/office/drawing/2014/main" id="{D2EA1354-7115-CF86-B726-52567DFAB5A2}"/>
                    </a:ext>
                  </a:extLst>
                </p:cNvPr>
                <p:cNvPicPr>
                  <a:picLocks noChangeAspect="1"/>
                </p:cNvPicPr>
                <p:nvPr/>
              </p:nvPicPr>
              <p:blipFill>
                <a:blip r:embed="rId6"/>
                <a:stretch>
                  <a:fillRect/>
                </a:stretch>
              </p:blipFill>
              <p:spPr>
                <a:xfrm>
                  <a:off x="8821195" y="2330336"/>
                  <a:ext cx="825603" cy="1044641"/>
                </a:xfrm>
                <a:prstGeom prst="rect">
                  <a:avLst/>
                </a:prstGeom>
              </p:spPr>
            </p:pic>
            <p:pic>
              <p:nvPicPr>
                <p:cNvPr id="53" name="Picture 7" descr="Adoptable Rabbits | morabbit">
                  <a:extLst>
                    <a:ext uri="{FF2B5EF4-FFF2-40B4-BE49-F238E27FC236}">
                      <a16:creationId xmlns:a16="http://schemas.microsoft.com/office/drawing/2014/main" id="{C5CBBE72-953F-9AA8-00D1-EDE59DF816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4C8196-0F52-3877-AD68-94D7504AAB3E}"/>
                  </a:ext>
                </a:extLst>
              </p:cNvPr>
              <p:cNvGrpSpPr/>
              <p:nvPr/>
            </p:nvGrpSpPr>
            <p:grpSpPr>
              <a:xfrm>
                <a:off x="2298999" y="1651946"/>
                <a:ext cx="4145728" cy="898422"/>
                <a:chOff x="2298999" y="1651946"/>
                <a:chExt cx="4145728" cy="898422"/>
              </a:xfrm>
            </p:grpSpPr>
            <p:pic>
              <p:nvPicPr>
                <p:cNvPr id="39" name="Picture 4" descr="Page 12 | Mortarboard Cap Images - Free Download on Freepik">
                  <a:extLst>
                    <a:ext uri="{FF2B5EF4-FFF2-40B4-BE49-F238E27FC236}">
                      <a16:creationId xmlns:a16="http://schemas.microsoft.com/office/drawing/2014/main" id="{66087542-C92C-04F2-1265-C4BC2A46C0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Page 12 | Mortarboard Cap Images - Free Download on Freepik">
                  <a:extLst>
                    <a:ext uri="{FF2B5EF4-FFF2-40B4-BE49-F238E27FC236}">
                      <a16:creationId xmlns:a16="http://schemas.microsoft.com/office/drawing/2014/main" id="{21B5831B-694B-8265-81F4-D117D7BE4B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Page 12 | Mortarboard Cap Images - Free Download on Freepik">
                  <a:extLst>
                    <a:ext uri="{FF2B5EF4-FFF2-40B4-BE49-F238E27FC236}">
                      <a16:creationId xmlns:a16="http://schemas.microsoft.com/office/drawing/2014/main" id="{EA2789BF-295C-8D6A-0C91-E72005A05E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E191AE6B-8D74-48B9-B064-ED65BAF0D06C}"/>
                  </a:ext>
                </a:extLst>
              </p:cNvPr>
              <p:cNvGrpSpPr/>
              <p:nvPr/>
            </p:nvGrpSpPr>
            <p:grpSpPr>
              <a:xfrm>
                <a:off x="496191" y="3750566"/>
                <a:ext cx="11366155" cy="1087424"/>
                <a:chOff x="496191" y="4136336"/>
                <a:chExt cx="11366155" cy="1087424"/>
              </a:xfrm>
            </p:grpSpPr>
            <p:pic>
              <p:nvPicPr>
                <p:cNvPr id="32" name="Picture 2" descr="Money Stack | Totally Accurate BattleGrounds Wiki | Fandom">
                  <a:extLst>
                    <a:ext uri="{FF2B5EF4-FFF2-40B4-BE49-F238E27FC236}">
                      <a16:creationId xmlns:a16="http://schemas.microsoft.com/office/drawing/2014/main" id="{84EB98C3-5E13-399F-B511-CA474CB9FA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5DA8251-6523-9F09-A027-B50EA72042AC}"/>
                        </a:ext>
                      </a:extLst>
                    </p:cNvPr>
                    <p:cNvSpPr txBox="1"/>
                    <p:nvPr/>
                  </p:nvSpPr>
                  <p:spPr>
                    <a:xfrm>
                      <a:off x="2044691" y="4136336"/>
                      <a:ext cx="1061202" cy="545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0,</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Isaac</m:t>
                                </m:r>
                              </m:sub>
                            </m:sSub>
                          </m:oMath>
                        </m:oMathPara>
                      </a14:m>
                      <a:endParaRPr lang="en-US" sz="1200" dirty="0"/>
                    </a:p>
                  </p:txBody>
                </p:sp>
              </mc:Choice>
              <mc:Fallback xmlns="">
                <p:sp>
                  <p:nvSpPr>
                    <p:cNvPr id="33" name="TextBox 32">
                      <a:extLst>
                        <a:ext uri="{FF2B5EF4-FFF2-40B4-BE49-F238E27FC236}">
                          <a16:creationId xmlns:a16="http://schemas.microsoft.com/office/drawing/2014/main" id="{75DA8251-6523-9F09-A027-B50EA72042AC}"/>
                        </a:ext>
                      </a:extLst>
                    </p:cNvPr>
                    <p:cNvSpPr txBox="1">
                      <a:spLocks noRot="1" noChangeAspect="1" noMove="1" noResize="1" noEditPoints="1" noAdjustHandles="1" noChangeArrowheads="1" noChangeShapeType="1" noTextEdit="1"/>
                    </p:cNvSpPr>
                    <p:nvPr/>
                  </p:nvSpPr>
                  <p:spPr>
                    <a:xfrm>
                      <a:off x="2044691" y="4136336"/>
                      <a:ext cx="1061202" cy="545152"/>
                    </a:xfrm>
                    <a:prstGeom prst="rect">
                      <a:avLst/>
                    </a:prstGeom>
                    <a:blipFill>
                      <a:blip r:embed="rId10"/>
                      <a:stretch>
                        <a:fillRect r="-4444"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5EB5361-90F1-FC67-58BF-E639960C104A}"/>
                        </a:ext>
                      </a:extLst>
                    </p:cNvPr>
                    <p:cNvSpPr txBox="1"/>
                    <p:nvPr/>
                  </p:nvSpPr>
                  <p:spPr>
                    <a:xfrm>
                      <a:off x="3538281" y="4136336"/>
                      <a:ext cx="1061202" cy="545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0,</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Panda</m:t>
                                </m:r>
                              </m:sub>
                            </m:sSub>
                          </m:oMath>
                        </m:oMathPara>
                      </a14:m>
                      <a:endParaRPr lang="en-US" sz="1200" dirty="0"/>
                    </a:p>
                  </p:txBody>
                </p:sp>
              </mc:Choice>
              <mc:Fallback xmlns="">
                <p:sp>
                  <p:nvSpPr>
                    <p:cNvPr id="34" name="TextBox 33">
                      <a:extLst>
                        <a:ext uri="{FF2B5EF4-FFF2-40B4-BE49-F238E27FC236}">
                          <a16:creationId xmlns:a16="http://schemas.microsoft.com/office/drawing/2014/main" id="{75EB5361-90F1-FC67-58BF-E639960C104A}"/>
                        </a:ext>
                      </a:extLst>
                    </p:cNvPr>
                    <p:cNvSpPr txBox="1">
                      <a:spLocks noRot="1" noChangeAspect="1" noMove="1" noResize="1" noEditPoints="1" noAdjustHandles="1" noChangeArrowheads="1" noChangeShapeType="1" noTextEdit="1"/>
                    </p:cNvSpPr>
                    <p:nvPr/>
                  </p:nvSpPr>
                  <p:spPr>
                    <a:xfrm>
                      <a:off x="3538281" y="4136336"/>
                      <a:ext cx="1061202" cy="545152"/>
                    </a:xfrm>
                    <a:prstGeom prst="rect">
                      <a:avLst/>
                    </a:prstGeom>
                    <a:blipFill>
                      <a:blip r:embed="rId11"/>
                      <a:stretch>
                        <a:fillRect r="-15556"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E7EF9A5-CE32-3ED5-EF1E-CE5E09B2CEFA}"/>
                        </a:ext>
                      </a:extLst>
                    </p:cNvPr>
                    <p:cNvSpPr txBox="1"/>
                    <p:nvPr/>
                  </p:nvSpPr>
                  <p:spPr>
                    <a:xfrm>
                      <a:off x="5395746" y="4136336"/>
                      <a:ext cx="1061202" cy="545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0,</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Rabbit</m:t>
                                </m:r>
                              </m:sub>
                            </m:sSub>
                          </m:oMath>
                        </m:oMathPara>
                      </a14:m>
                      <a:endParaRPr lang="en-US" sz="1200" dirty="0"/>
                    </a:p>
                  </p:txBody>
                </p:sp>
              </mc:Choice>
              <mc:Fallback xmlns="">
                <p:sp>
                  <p:nvSpPr>
                    <p:cNvPr id="35" name="TextBox 34">
                      <a:extLst>
                        <a:ext uri="{FF2B5EF4-FFF2-40B4-BE49-F238E27FC236}">
                          <a16:creationId xmlns:a16="http://schemas.microsoft.com/office/drawing/2014/main" id="{AE7EF9A5-CE32-3ED5-EF1E-CE5E09B2CEFA}"/>
                        </a:ext>
                      </a:extLst>
                    </p:cNvPr>
                    <p:cNvSpPr txBox="1">
                      <a:spLocks noRot="1" noChangeAspect="1" noMove="1" noResize="1" noEditPoints="1" noAdjustHandles="1" noChangeArrowheads="1" noChangeShapeType="1" noTextEdit="1"/>
                    </p:cNvSpPr>
                    <p:nvPr/>
                  </p:nvSpPr>
                  <p:spPr>
                    <a:xfrm>
                      <a:off x="5395746" y="4136336"/>
                      <a:ext cx="1061202" cy="545152"/>
                    </a:xfrm>
                    <a:prstGeom prst="rect">
                      <a:avLst/>
                    </a:prstGeom>
                    <a:blipFill>
                      <a:blip r:embed="rId12"/>
                      <a:stretch>
                        <a:fillRect r="-2000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E5766F0-8747-418E-FA6F-37CAB75077D9}"/>
                        </a:ext>
                      </a:extLst>
                    </p:cNvPr>
                    <p:cNvSpPr txBox="1"/>
                    <p:nvPr/>
                  </p:nvSpPr>
                  <p:spPr>
                    <a:xfrm>
                      <a:off x="7253212" y="4136336"/>
                      <a:ext cx="1061202" cy="545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0,</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Ostrich</m:t>
                                </m:r>
                              </m:sub>
                            </m:sSub>
                          </m:oMath>
                        </m:oMathPara>
                      </a14:m>
                      <a:endParaRPr lang="en-US" sz="1200" dirty="0"/>
                    </a:p>
                  </p:txBody>
                </p:sp>
              </mc:Choice>
              <mc:Fallback xmlns="">
                <p:sp>
                  <p:nvSpPr>
                    <p:cNvPr id="36" name="TextBox 35">
                      <a:extLst>
                        <a:ext uri="{FF2B5EF4-FFF2-40B4-BE49-F238E27FC236}">
                          <a16:creationId xmlns:a16="http://schemas.microsoft.com/office/drawing/2014/main" id="{1E5766F0-8747-418E-FA6F-37CAB75077D9}"/>
                        </a:ext>
                      </a:extLst>
                    </p:cNvPr>
                    <p:cNvSpPr txBox="1">
                      <a:spLocks noRot="1" noChangeAspect="1" noMove="1" noResize="1" noEditPoints="1" noAdjustHandles="1" noChangeArrowheads="1" noChangeShapeType="1" noTextEdit="1"/>
                    </p:cNvSpPr>
                    <p:nvPr/>
                  </p:nvSpPr>
                  <p:spPr>
                    <a:xfrm>
                      <a:off x="7253212" y="4136336"/>
                      <a:ext cx="1061202" cy="545152"/>
                    </a:xfrm>
                    <a:prstGeom prst="rect">
                      <a:avLst/>
                    </a:prstGeom>
                    <a:blipFill>
                      <a:blip r:embed="rId13"/>
                      <a:stretch>
                        <a:fillRect r="-26667"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5263526-439B-FCEB-A693-59C5250BC22C}"/>
                        </a:ext>
                      </a:extLst>
                    </p:cNvPr>
                    <p:cNvSpPr txBox="1"/>
                    <p:nvPr/>
                  </p:nvSpPr>
                  <p:spPr>
                    <a:xfrm>
                      <a:off x="8981232" y="4143577"/>
                      <a:ext cx="1061202" cy="5629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0,</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Penguin</m:t>
                                </m:r>
                              </m:sub>
                            </m:sSub>
                          </m:oMath>
                        </m:oMathPara>
                      </a14:m>
                      <a:endParaRPr lang="en-US" sz="1200" dirty="0"/>
                    </a:p>
                  </p:txBody>
                </p:sp>
              </mc:Choice>
              <mc:Fallback xmlns="">
                <p:sp>
                  <p:nvSpPr>
                    <p:cNvPr id="37" name="TextBox 36">
                      <a:extLst>
                        <a:ext uri="{FF2B5EF4-FFF2-40B4-BE49-F238E27FC236}">
                          <a16:creationId xmlns:a16="http://schemas.microsoft.com/office/drawing/2014/main" id="{A5263526-439B-FCEB-A693-59C5250BC22C}"/>
                        </a:ext>
                      </a:extLst>
                    </p:cNvPr>
                    <p:cNvSpPr txBox="1">
                      <a:spLocks noRot="1" noChangeAspect="1" noMove="1" noResize="1" noEditPoints="1" noAdjustHandles="1" noChangeArrowheads="1" noChangeShapeType="1" noTextEdit="1"/>
                    </p:cNvSpPr>
                    <p:nvPr/>
                  </p:nvSpPr>
                  <p:spPr>
                    <a:xfrm>
                      <a:off x="8981232" y="4143577"/>
                      <a:ext cx="1061202" cy="562925"/>
                    </a:xfrm>
                    <a:prstGeom prst="rect">
                      <a:avLst/>
                    </a:prstGeom>
                    <a:blipFill>
                      <a:blip r:embed="rId14"/>
                      <a:stretch>
                        <a:fillRect r="-37778"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B787DCD-6934-E7B6-A35D-4EB73C36501A}"/>
                        </a:ext>
                      </a:extLst>
                    </p:cNvPr>
                    <p:cNvSpPr txBox="1"/>
                    <p:nvPr/>
                  </p:nvSpPr>
                  <p:spPr>
                    <a:xfrm>
                      <a:off x="10801144" y="4136336"/>
                      <a:ext cx="1061202" cy="5451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0,</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AP</m:t>
                                </m:r>
                              </m:sub>
                            </m:sSub>
                          </m:oMath>
                        </m:oMathPara>
                      </a14:m>
                      <a:endParaRPr lang="en-US" sz="1200" dirty="0"/>
                    </a:p>
                  </p:txBody>
                </p:sp>
              </mc:Choice>
              <mc:Fallback xmlns="">
                <p:sp>
                  <p:nvSpPr>
                    <p:cNvPr id="38" name="TextBox 37">
                      <a:extLst>
                        <a:ext uri="{FF2B5EF4-FFF2-40B4-BE49-F238E27FC236}">
                          <a16:creationId xmlns:a16="http://schemas.microsoft.com/office/drawing/2014/main" id="{AB787DCD-6934-E7B6-A35D-4EB73C36501A}"/>
                        </a:ext>
                      </a:extLst>
                    </p:cNvPr>
                    <p:cNvSpPr txBox="1">
                      <a:spLocks noRot="1" noChangeAspect="1" noMove="1" noResize="1" noEditPoints="1" noAdjustHandles="1" noChangeArrowheads="1" noChangeShapeType="1" noTextEdit="1"/>
                    </p:cNvSpPr>
                    <p:nvPr/>
                  </p:nvSpPr>
                  <p:spPr>
                    <a:xfrm>
                      <a:off x="10801144" y="4136336"/>
                      <a:ext cx="1061202" cy="545152"/>
                    </a:xfrm>
                    <a:prstGeom prst="rect">
                      <a:avLst/>
                    </a:prstGeom>
                    <a:blipFill>
                      <a:blip r:embed="rId15"/>
                      <a:stretch>
                        <a:fillRect b="-4167"/>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BFAD9AE4-B1BE-919D-342A-155E82502747}"/>
                  </a:ext>
                </a:extLst>
              </p:cNvPr>
              <p:cNvGrpSpPr/>
              <p:nvPr/>
            </p:nvGrpSpPr>
            <p:grpSpPr>
              <a:xfrm>
                <a:off x="453329" y="5137614"/>
                <a:ext cx="11418028" cy="1240959"/>
                <a:chOff x="453329" y="5423369"/>
                <a:chExt cx="11418028" cy="1240959"/>
              </a:xfrm>
            </p:grpSpPr>
            <p:pic>
              <p:nvPicPr>
                <p:cNvPr id="24" name="Picture 2" descr="Money Stack | Totally Accurate BattleGrounds Wiki | Fandom">
                  <a:extLst>
                    <a:ext uri="{FF2B5EF4-FFF2-40B4-BE49-F238E27FC236}">
                      <a16:creationId xmlns:a16="http://schemas.microsoft.com/office/drawing/2014/main" id="{8F7C3739-99C9-C3F3-2456-CA74E30E92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Page 12 | Mortarboard Cap Images - Free Download on Freepik">
                  <a:extLst>
                    <a:ext uri="{FF2B5EF4-FFF2-40B4-BE49-F238E27FC236}">
                      <a16:creationId xmlns:a16="http://schemas.microsoft.com/office/drawing/2014/main" id="{3480F312-9C91-F118-F57E-6AEC44AD1F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B0CE0F7-DE55-4897-00C2-50E2E71BAA24}"/>
                        </a:ext>
                      </a:extLst>
                    </p:cNvPr>
                    <p:cNvSpPr txBox="1"/>
                    <p:nvPr/>
                  </p:nvSpPr>
                  <p:spPr>
                    <a:xfrm>
                      <a:off x="1998091" y="5472139"/>
                      <a:ext cx="1061202" cy="5451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1,</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Isaac</m:t>
                                </m:r>
                              </m:sub>
                            </m:sSub>
                          </m:oMath>
                        </m:oMathPara>
                      </a14:m>
                      <a:endParaRPr lang="en-US" sz="1200" dirty="0"/>
                    </a:p>
                  </p:txBody>
                </p:sp>
              </mc:Choice>
              <mc:Fallback xmlns="">
                <p:sp>
                  <p:nvSpPr>
                    <p:cNvPr id="26" name="TextBox 25">
                      <a:extLst>
                        <a:ext uri="{FF2B5EF4-FFF2-40B4-BE49-F238E27FC236}">
                          <a16:creationId xmlns:a16="http://schemas.microsoft.com/office/drawing/2014/main" id="{7B0CE0F7-DE55-4897-00C2-50E2E71BAA24}"/>
                        </a:ext>
                      </a:extLst>
                    </p:cNvPr>
                    <p:cNvSpPr txBox="1">
                      <a:spLocks noRot="1" noChangeAspect="1" noMove="1" noResize="1" noEditPoints="1" noAdjustHandles="1" noChangeArrowheads="1" noChangeShapeType="1" noTextEdit="1"/>
                    </p:cNvSpPr>
                    <p:nvPr/>
                  </p:nvSpPr>
                  <p:spPr>
                    <a:xfrm>
                      <a:off x="1998091" y="5472139"/>
                      <a:ext cx="1061202" cy="545153"/>
                    </a:xfrm>
                    <a:prstGeom prst="rect">
                      <a:avLst/>
                    </a:prstGeom>
                    <a:blipFill>
                      <a:blip r:embed="rId16"/>
                      <a:stretch>
                        <a:fillRect r="-444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8B347D0-3FF8-4D7C-34EB-D372B2F750AE}"/>
                        </a:ext>
                      </a:extLst>
                    </p:cNvPr>
                    <p:cNvSpPr txBox="1"/>
                    <p:nvPr/>
                  </p:nvSpPr>
                  <p:spPr>
                    <a:xfrm>
                      <a:off x="3532895" y="5472139"/>
                      <a:ext cx="1061202" cy="5451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1,</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Panda</m:t>
                                </m:r>
                              </m:sub>
                            </m:sSub>
                          </m:oMath>
                        </m:oMathPara>
                      </a14:m>
                      <a:endParaRPr lang="en-US" sz="1200" dirty="0"/>
                    </a:p>
                  </p:txBody>
                </p:sp>
              </mc:Choice>
              <mc:Fallback xmlns="">
                <p:sp>
                  <p:nvSpPr>
                    <p:cNvPr id="27" name="TextBox 26">
                      <a:extLst>
                        <a:ext uri="{FF2B5EF4-FFF2-40B4-BE49-F238E27FC236}">
                          <a16:creationId xmlns:a16="http://schemas.microsoft.com/office/drawing/2014/main" id="{98B347D0-3FF8-4D7C-34EB-D372B2F750AE}"/>
                        </a:ext>
                      </a:extLst>
                    </p:cNvPr>
                    <p:cNvSpPr txBox="1">
                      <a:spLocks noRot="1" noChangeAspect="1" noMove="1" noResize="1" noEditPoints="1" noAdjustHandles="1" noChangeArrowheads="1" noChangeShapeType="1" noTextEdit="1"/>
                    </p:cNvSpPr>
                    <p:nvPr/>
                  </p:nvSpPr>
                  <p:spPr>
                    <a:xfrm>
                      <a:off x="3532895" y="5472139"/>
                      <a:ext cx="1061202" cy="545153"/>
                    </a:xfrm>
                    <a:prstGeom prst="rect">
                      <a:avLst/>
                    </a:prstGeom>
                    <a:blipFill>
                      <a:blip r:embed="rId17"/>
                      <a:stretch>
                        <a:fillRect r="-1521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161781-66B5-20B7-258F-3792878CD8CF}"/>
                        </a:ext>
                      </a:extLst>
                    </p:cNvPr>
                    <p:cNvSpPr txBox="1"/>
                    <p:nvPr/>
                  </p:nvSpPr>
                  <p:spPr>
                    <a:xfrm>
                      <a:off x="5395747" y="5423369"/>
                      <a:ext cx="1061202" cy="5451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1,</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Rabbit</m:t>
                                </m:r>
                              </m:sub>
                            </m:sSub>
                          </m:oMath>
                        </m:oMathPara>
                      </a14:m>
                      <a:endParaRPr lang="en-US" sz="1200" dirty="0"/>
                    </a:p>
                  </p:txBody>
                </p:sp>
              </mc:Choice>
              <mc:Fallback xmlns="">
                <p:sp>
                  <p:nvSpPr>
                    <p:cNvPr id="28" name="TextBox 27">
                      <a:extLst>
                        <a:ext uri="{FF2B5EF4-FFF2-40B4-BE49-F238E27FC236}">
                          <a16:creationId xmlns:a16="http://schemas.microsoft.com/office/drawing/2014/main" id="{30161781-66B5-20B7-258F-3792878CD8CF}"/>
                        </a:ext>
                      </a:extLst>
                    </p:cNvPr>
                    <p:cNvSpPr txBox="1">
                      <a:spLocks noRot="1" noChangeAspect="1" noMove="1" noResize="1" noEditPoints="1" noAdjustHandles="1" noChangeArrowheads="1" noChangeShapeType="1" noTextEdit="1"/>
                    </p:cNvSpPr>
                    <p:nvPr/>
                  </p:nvSpPr>
                  <p:spPr>
                    <a:xfrm>
                      <a:off x="5395747" y="5423369"/>
                      <a:ext cx="1061202" cy="545153"/>
                    </a:xfrm>
                    <a:prstGeom prst="rect">
                      <a:avLst/>
                    </a:prstGeom>
                    <a:blipFill>
                      <a:blip r:embed="rId18"/>
                      <a:stretch>
                        <a:fillRect r="-2000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06CEBF4-CBBE-B516-A79A-978F62D262F7}"/>
                        </a:ext>
                      </a:extLst>
                    </p:cNvPr>
                    <p:cNvSpPr txBox="1"/>
                    <p:nvPr/>
                  </p:nvSpPr>
                  <p:spPr>
                    <a:xfrm>
                      <a:off x="7253211" y="5472139"/>
                      <a:ext cx="1061202" cy="5451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1,</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Ostrich</m:t>
                                </m:r>
                              </m:sub>
                            </m:sSub>
                          </m:oMath>
                        </m:oMathPara>
                      </a14:m>
                      <a:endParaRPr lang="en-US" sz="1200" dirty="0"/>
                    </a:p>
                  </p:txBody>
                </p:sp>
              </mc:Choice>
              <mc:Fallback xmlns="">
                <p:sp>
                  <p:nvSpPr>
                    <p:cNvPr id="29" name="TextBox 28">
                      <a:extLst>
                        <a:ext uri="{FF2B5EF4-FFF2-40B4-BE49-F238E27FC236}">
                          <a16:creationId xmlns:a16="http://schemas.microsoft.com/office/drawing/2014/main" id="{306CEBF4-CBBE-B516-A79A-978F62D262F7}"/>
                        </a:ext>
                      </a:extLst>
                    </p:cNvPr>
                    <p:cNvSpPr txBox="1">
                      <a:spLocks noRot="1" noChangeAspect="1" noMove="1" noResize="1" noEditPoints="1" noAdjustHandles="1" noChangeArrowheads="1" noChangeShapeType="1" noTextEdit="1"/>
                    </p:cNvSpPr>
                    <p:nvPr/>
                  </p:nvSpPr>
                  <p:spPr>
                    <a:xfrm>
                      <a:off x="7253211" y="5472139"/>
                      <a:ext cx="1061202" cy="545153"/>
                    </a:xfrm>
                    <a:prstGeom prst="rect">
                      <a:avLst/>
                    </a:prstGeom>
                    <a:blipFill>
                      <a:blip r:embed="rId19"/>
                      <a:stretch>
                        <a:fillRect r="-2444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FC7702-20B9-216B-66DB-708A4D8F801D}"/>
                        </a:ext>
                      </a:extLst>
                    </p:cNvPr>
                    <p:cNvSpPr txBox="1"/>
                    <p:nvPr/>
                  </p:nvSpPr>
                  <p:spPr>
                    <a:xfrm>
                      <a:off x="9009024" y="5490300"/>
                      <a:ext cx="1061202" cy="5629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1,</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Penguin</m:t>
                                </m:r>
                              </m:sub>
                            </m:sSub>
                          </m:oMath>
                        </m:oMathPara>
                      </a14:m>
                      <a:endParaRPr lang="en-US" sz="1200" dirty="0"/>
                    </a:p>
                  </p:txBody>
                </p:sp>
              </mc:Choice>
              <mc:Fallback xmlns="">
                <p:sp>
                  <p:nvSpPr>
                    <p:cNvPr id="30" name="TextBox 29">
                      <a:extLst>
                        <a:ext uri="{FF2B5EF4-FFF2-40B4-BE49-F238E27FC236}">
                          <a16:creationId xmlns:a16="http://schemas.microsoft.com/office/drawing/2014/main" id="{0BFC7702-20B9-216B-66DB-708A4D8F801D}"/>
                        </a:ext>
                      </a:extLst>
                    </p:cNvPr>
                    <p:cNvSpPr txBox="1">
                      <a:spLocks noRot="1" noChangeAspect="1" noMove="1" noResize="1" noEditPoints="1" noAdjustHandles="1" noChangeArrowheads="1" noChangeShapeType="1" noTextEdit="1"/>
                    </p:cNvSpPr>
                    <p:nvPr/>
                  </p:nvSpPr>
                  <p:spPr>
                    <a:xfrm>
                      <a:off x="9009024" y="5490300"/>
                      <a:ext cx="1061202" cy="562925"/>
                    </a:xfrm>
                    <a:prstGeom prst="rect">
                      <a:avLst/>
                    </a:prstGeom>
                    <a:blipFill>
                      <a:blip r:embed="rId20"/>
                      <a:stretch>
                        <a:fillRect r="-38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6886F2F-4189-1319-7BF1-8FF03C4616DF}"/>
                        </a:ext>
                      </a:extLst>
                    </p:cNvPr>
                    <p:cNvSpPr txBox="1"/>
                    <p:nvPr/>
                  </p:nvSpPr>
                  <p:spPr>
                    <a:xfrm>
                      <a:off x="10810155" y="5449171"/>
                      <a:ext cx="1061202" cy="5451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𝑌</m:t>
                                </m:r>
                              </m:e>
                              <m:sub>
                                <m:r>
                                  <a:rPr lang="en-US" sz="1200" b="0" i="1" smtClean="0">
                                    <a:solidFill>
                                      <a:schemeClr val="accent1"/>
                                    </a:solidFill>
                                    <a:latin typeface="Cambria Math" panose="02040503050406030204" pitchFamily="18" charset="0"/>
                                  </a:rPr>
                                  <m:t>1,</m:t>
                                </m:r>
                                <m:r>
                                  <a:rPr lang="en-US" sz="1200" b="0" i="0" smtClean="0">
                                    <a:solidFill>
                                      <a:schemeClr val="accent1"/>
                                    </a:solidFill>
                                    <a:latin typeface="Cambria Math" panose="02040503050406030204" pitchFamily="18" charset="0"/>
                                  </a:rPr>
                                  <m:t>   </m:t>
                                </m:r>
                                <m:r>
                                  <m:rPr>
                                    <m:sty m:val="p"/>
                                  </m:rPr>
                                  <a:rPr lang="en-US" sz="1200" b="0" i="0" smtClean="0">
                                    <a:solidFill>
                                      <a:schemeClr val="accent1"/>
                                    </a:solidFill>
                                    <a:latin typeface="Cambria Math" panose="02040503050406030204" pitchFamily="18" charset="0"/>
                                  </a:rPr>
                                  <m:t>AP</m:t>
                                </m:r>
                              </m:sub>
                            </m:sSub>
                          </m:oMath>
                        </m:oMathPara>
                      </a14:m>
                      <a:endParaRPr lang="en-US" sz="1200" dirty="0"/>
                    </a:p>
                  </p:txBody>
                </p:sp>
              </mc:Choice>
              <mc:Fallback xmlns="">
                <p:sp>
                  <p:nvSpPr>
                    <p:cNvPr id="31" name="TextBox 30">
                      <a:extLst>
                        <a:ext uri="{FF2B5EF4-FFF2-40B4-BE49-F238E27FC236}">
                          <a16:creationId xmlns:a16="http://schemas.microsoft.com/office/drawing/2014/main" id="{A6886F2F-4189-1319-7BF1-8FF03C4616DF}"/>
                        </a:ext>
                      </a:extLst>
                    </p:cNvPr>
                    <p:cNvSpPr txBox="1">
                      <a:spLocks noRot="1" noChangeAspect="1" noMove="1" noResize="1" noEditPoints="1" noAdjustHandles="1" noChangeArrowheads="1" noChangeShapeType="1" noTextEdit="1"/>
                    </p:cNvSpPr>
                    <p:nvPr/>
                  </p:nvSpPr>
                  <p:spPr>
                    <a:xfrm>
                      <a:off x="10810155" y="5449171"/>
                      <a:ext cx="1061202" cy="545153"/>
                    </a:xfrm>
                    <a:prstGeom prst="rect">
                      <a:avLst/>
                    </a:prstGeom>
                    <a:blipFill>
                      <a:blip r:embed="rId21"/>
                      <a:stretch>
                        <a:fillRect b="-4348"/>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93D8B846-122F-4829-DE01-1266F974D1AF}"/>
                  </a:ext>
                </a:extLst>
              </p:cNvPr>
              <p:cNvGrpSpPr/>
              <p:nvPr/>
            </p:nvGrpSpPr>
            <p:grpSpPr>
              <a:xfrm>
                <a:off x="2223051" y="4197975"/>
                <a:ext cx="9949308" cy="2128899"/>
                <a:chOff x="2287252" y="4295304"/>
                <a:chExt cx="9949308" cy="2128899"/>
              </a:xfrm>
            </p:grpSpPr>
            <p:sp>
              <p:nvSpPr>
                <p:cNvPr id="12" name="TextBox 11">
                  <a:extLst>
                    <a:ext uri="{FF2B5EF4-FFF2-40B4-BE49-F238E27FC236}">
                      <a16:creationId xmlns:a16="http://schemas.microsoft.com/office/drawing/2014/main" id="{DFBAB437-9E8A-FC3E-F6D5-B102FE96DF22}"/>
                    </a:ext>
                  </a:extLst>
                </p:cNvPr>
                <p:cNvSpPr txBox="1"/>
                <p:nvPr/>
              </p:nvSpPr>
              <p:spPr>
                <a:xfrm>
                  <a:off x="2287252" y="4314439"/>
                  <a:ext cx="1181199" cy="647124"/>
                </a:xfrm>
                <a:prstGeom prst="rect">
                  <a:avLst/>
                </a:prstGeom>
                <a:noFill/>
              </p:spPr>
              <p:txBody>
                <a:bodyPr wrap="square" rtlCol="0">
                  <a:spAutoFit/>
                </a:bodyPr>
                <a:lstStyle/>
                <a:p>
                  <a:r>
                    <a:rPr lang="en-US" sz="1600" dirty="0">
                      <a:solidFill>
                        <a:srgbClr val="FF0000"/>
                      </a:solidFill>
                    </a:rPr>
                    <a:t>????</a:t>
                  </a:r>
                  <a:endParaRPr lang="en-US" sz="1200" dirty="0">
                    <a:solidFill>
                      <a:srgbClr val="FF0000"/>
                    </a:solidFill>
                  </a:endParaRPr>
                </a:p>
              </p:txBody>
            </p:sp>
            <p:sp>
              <p:nvSpPr>
                <p:cNvPr id="13" name="TextBox 12">
                  <a:extLst>
                    <a:ext uri="{FF2B5EF4-FFF2-40B4-BE49-F238E27FC236}">
                      <a16:creationId xmlns:a16="http://schemas.microsoft.com/office/drawing/2014/main" id="{CB9F97D8-D855-B78E-9947-CF0F0C8C02AE}"/>
                    </a:ext>
                  </a:extLst>
                </p:cNvPr>
                <p:cNvSpPr txBox="1"/>
                <p:nvPr/>
              </p:nvSpPr>
              <p:spPr>
                <a:xfrm>
                  <a:off x="3865865" y="4295304"/>
                  <a:ext cx="1181199" cy="647124"/>
                </a:xfrm>
                <a:prstGeom prst="rect">
                  <a:avLst/>
                </a:prstGeom>
                <a:noFill/>
              </p:spPr>
              <p:txBody>
                <a:bodyPr wrap="square" rtlCol="0">
                  <a:spAutoFit/>
                </a:bodyPr>
                <a:lstStyle/>
                <a:p>
                  <a:r>
                    <a:rPr lang="en-US" sz="1600" dirty="0">
                      <a:solidFill>
                        <a:srgbClr val="FF0000"/>
                      </a:solidFill>
                    </a:rPr>
                    <a:t>????</a:t>
                  </a:r>
                  <a:endParaRPr lang="en-US" sz="1200" dirty="0">
                    <a:solidFill>
                      <a:srgbClr val="FF0000"/>
                    </a:solidFill>
                  </a:endParaRPr>
                </a:p>
              </p:txBody>
            </p:sp>
            <p:sp>
              <p:nvSpPr>
                <p:cNvPr id="14" name="TextBox 13">
                  <a:extLst>
                    <a:ext uri="{FF2B5EF4-FFF2-40B4-BE49-F238E27FC236}">
                      <a16:creationId xmlns:a16="http://schemas.microsoft.com/office/drawing/2014/main" id="{78A8C2F9-F0DD-9CA5-4F39-0D6120839102}"/>
                    </a:ext>
                  </a:extLst>
                </p:cNvPr>
                <p:cNvSpPr txBox="1"/>
                <p:nvPr/>
              </p:nvSpPr>
              <p:spPr>
                <a:xfrm>
                  <a:off x="5656822" y="4329800"/>
                  <a:ext cx="1181199" cy="647124"/>
                </a:xfrm>
                <a:prstGeom prst="rect">
                  <a:avLst/>
                </a:prstGeom>
                <a:noFill/>
              </p:spPr>
              <p:txBody>
                <a:bodyPr wrap="square" rtlCol="0">
                  <a:spAutoFit/>
                </a:bodyPr>
                <a:lstStyle/>
                <a:p>
                  <a:r>
                    <a:rPr lang="en-US" sz="1600" dirty="0">
                      <a:solidFill>
                        <a:srgbClr val="FF0000"/>
                      </a:solidFill>
                    </a:rPr>
                    <a:t>????</a:t>
                  </a:r>
                  <a:endParaRPr lang="en-US" sz="1200" dirty="0">
                    <a:solidFill>
                      <a:srgbClr val="FF0000"/>
                    </a:solidFill>
                  </a:endParaRPr>
                </a:p>
              </p:txBody>
            </p:sp>
            <p:sp>
              <p:nvSpPr>
                <p:cNvPr id="15" name="TextBox 14">
                  <a:extLst>
                    <a:ext uri="{FF2B5EF4-FFF2-40B4-BE49-F238E27FC236}">
                      <a16:creationId xmlns:a16="http://schemas.microsoft.com/office/drawing/2014/main" id="{39845CBB-F426-5785-559D-43CA4E46E2EB}"/>
                    </a:ext>
                  </a:extLst>
                </p:cNvPr>
                <p:cNvSpPr txBox="1"/>
                <p:nvPr/>
              </p:nvSpPr>
              <p:spPr>
                <a:xfrm>
                  <a:off x="9431364" y="5777079"/>
                  <a:ext cx="1181199" cy="647124"/>
                </a:xfrm>
                <a:prstGeom prst="rect">
                  <a:avLst/>
                </a:prstGeom>
                <a:noFill/>
              </p:spPr>
              <p:txBody>
                <a:bodyPr wrap="square" rtlCol="0">
                  <a:spAutoFit/>
                </a:bodyPr>
                <a:lstStyle/>
                <a:p>
                  <a:r>
                    <a:rPr lang="en-US" sz="1600" dirty="0">
                      <a:solidFill>
                        <a:srgbClr val="FF0000"/>
                      </a:solidFill>
                    </a:rPr>
                    <a:t>????</a:t>
                  </a:r>
                  <a:endParaRPr lang="en-US" sz="1200" dirty="0">
                    <a:solidFill>
                      <a:srgbClr val="FF0000"/>
                    </a:solidFill>
                  </a:endParaRPr>
                </a:p>
              </p:txBody>
            </p:sp>
            <p:sp>
              <p:nvSpPr>
                <p:cNvPr id="16" name="TextBox 15">
                  <a:extLst>
                    <a:ext uri="{FF2B5EF4-FFF2-40B4-BE49-F238E27FC236}">
                      <a16:creationId xmlns:a16="http://schemas.microsoft.com/office/drawing/2014/main" id="{DA0A3358-FFF3-0C90-E52E-8DB2A97D0E88}"/>
                    </a:ext>
                  </a:extLst>
                </p:cNvPr>
                <p:cNvSpPr txBox="1"/>
                <p:nvPr/>
              </p:nvSpPr>
              <p:spPr>
                <a:xfrm>
                  <a:off x="7681179" y="5751617"/>
                  <a:ext cx="1181199" cy="647124"/>
                </a:xfrm>
                <a:prstGeom prst="rect">
                  <a:avLst/>
                </a:prstGeom>
                <a:noFill/>
              </p:spPr>
              <p:txBody>
                <a:bodyPr wrap="square" rtlCol="0">
                  <a:spAutoFit/>
                </a:bodyPr>
                <a:lstStyle/>
                <a:p>
                  <a:r>
                    <a:rPr lang="en-US" sz="1600" dirty="0">
                      <a:solidFill>
                        <a:srgbClr val="FF0000"/>
                      </a:solidFill>
                    </a:rPr>
                    <a:t>????</a:t>
                  </a:r>
                  <a:endParaRPr lang="en-US" sz="1200" dirty="0">
                    <a:solidFill>
                      <a:srgbClr val="FF0000"/>
                    </a:solidFill>
                  </a:endParaRPr>
                </a:p>
              </p:txBody>
            </p:sp>
            <p:sp>
              <p:nvSpPr>
                <p:cNvPr id="17" name="TextBox 16">
                  <a:extLst>
                    <a:ext uri="{FF2B5EF4-FFF2-40B4-BE49-F238E27FC236}">
                      <a16:creationId xmlns:a16="http://schemas.microsoft.com/office/drawing/2014/main" id="{67D88288-B16E-9DB3-1543-8E20138C8248}"/>
                    </a:ext>
                  </a:extLst>
                </p:cNvPr>
                <p:cNvSpPr txBox="1"/>
                <p:nvPr/>
              </p:nvSpPr>
              <p:spPr>
                <a:xfrm>
                  <a:off x="10983721" y="5777079"/>
                  <a:ext cx="1181199" cy="647124"/>
                </a:xfrm>
                <a:prstGeom prst="rect">
                  <a:avLst/>
                </a:prstGeom>
                <a:noFill/>
              </p:spPr>
              <p:txBody>
                <a:bodyPr wrap="square" rtlCol="0">
                  <a:spAutoFit/>
                </a:bodyPr>
                <a:lstStyle/>
                <a:p>
                  <a:r>
                    <a:rPr lang="en-US" sz="1600" dirty="0">
                      <a:solidFill>
                        <a:srgbClr val="FF0000"/>
                      </a:solidFill>
                    </a:rPr>
                    <a:t>????</a:t>
                  </a:r>
                  <a:endParaRPr lang="en-US" sz="1200" dirty="0">
                    <a:solidFill>
                      <a:srgbClr val="FF0000"/>
                    </a:solidFill>
                  </a:endParaRPr>
                </a:p>
              </p:txBody>
            </p:sp>
            <p:sp>
              <p:nvSpPr>
                <p:cNvPr id="18" name="TextBox 17">
                  <a:extLst>
                    <a:ext uri="{FF2B5EF4-FFF2-40B4-BE49-F238E27FC236}">
                      <a16:creationId xmlns:a16="http://schemas.microsoft.com/office/drawing/2014/main" id="{30E37032-2D6C-A609-BF80-ED30A1C32C96}"/>
                    </a:ext>
                  </a:extLst>
                </p:cNvPr>
                <p:cNvSpPr txBox="1"/>
                <p:nvPr/>
              </p:nvSpPr>
              <p:spPr>
                <a:xfrm>
                  <a:off x="2351695" y="5760521"/>
                  <a:ext cx="1181199" cy="647123"/>
                </a:xfrm>
                <a:prstGeom prst="rect">
                  <a:avLst/>
                </a:prstGeom>
                <a:noFill/>
              </p:spPr>
              <p:txBody>
                <a:bodyPr wrap="square" rtlCol="0">
                  <a:spAutoFit/>
                </a:bodyPr>
                <a:lstStyle/>
                <a:p>
                  <a:r>
                    <a:rPr lang="en-US" sz="1600" dirty="0"/>
                    <a:t>$10</a:t>
                  </a:r>
                  <a:endParaRPr lang="en-US" sz="1200" dirty="0"/>
                </a:p>
              </p:txBody>
            </p:sp>
            <p:sp>
              <p:nvSpPr>
                <p:cNvPr id="19" name="TextBox 18">
                  <a:extLst>
                    <a:ext uri="{FF2B5EF4-FFF2-40B4-BE49-F238E27FC236}">
                      <a16:creationId xmlns:a16="http://schemas.microsoft.com/office/drawing/2014/main" id="{ADFB2346-7B47-66CA-E5DE-038B69AFA23E}"/>
                    </a:ext>
                  </a:extLst>
                </p:cNvPr>
                <p:cNvSpPr txBox="1"/>
                <p:nvPr/>
              </p:nvSpPr>
              <p:spPr>
                <a:xfrm>
                  <a:off x="3959607" y="5776911"/>
                  <a:ext cx="1181199" cy="647123"/>
                </a:xfrm>
                <a:prstGeom prst="rect">
                  <a:avLst/>
                </a:prstGeom>
                <a:noFill/>
              </p:spPr>
              <p:txBody>
                <a:bodyPr wrap="square" rtlCol="0">
                  <a:spAutoFit/>
                </a:bodyPr>
                <a:lstStyle/>
                <a:p>
                  <a:r>
                    <a:rPr lang="en-US" sz="1600" dirty="0"/>
                    <a:t>$15</a:t>
                  </a:r>
                  <a:endParaRPr lang="en-US" sz="1200" dirty="0"/>
                </a:p>
              </p:txBody>
            </p:sp>
            <p:sp>
              <p:nvSpPr>
                <p:cNvPr id="20" name="TextBox 19">
                  <a:extLst>
                    <a:ext uri="{FF2B5EF4-FFF2-40B4-BE49-F238E27FC236}">
                      <a16:creationId xmlns:a16="http://schemas.microsoft.com/office/drawing/2014/main" id="{91608318-1D96-BC9D-04AA-B1CAA1961B48}"/>
                    </a:ext>
                  </a:extLst>
                </p:cNvPr>
                <p:cNvSpPr txBox="1"/>
                <p:nvPr/>
              </p:nvSpPr>
              <p:spPr>
                <a:xfrm>
                  <a:off x="5684562" y="5766623"/>
                  <a:ext cx="1181199" cy="647124"/>
                </a:xfrm>
                <a:prstGeom prst="rect">
                  <a:avLst/>
                </a:prstGeom>
                <a:noFill/>
              </p:spPr>
              <p:txBody>
                <a:bodyPr wrap="square" rtlCol="0">
                  <a:spAutoFit/>
                </a:bodyPr>
                <a:lstStyle/>
                <a:p>
                  <a:r>
                    <a:rPr lang="en-US" sz="1600" dirty="0"/>
                    <a:t>$11</a:t>
                  </a:r>
                  <a:endParaRPr lang="en-US" sz="1200" dirty="0"/>
                </a:p>
              </p:txBody>
            </p:sp>
            <p:sp>
              <p:nvSpPr>
                <p:cNvPr id="21" name="TextBox 20">
                  <a:extLst>
                    <a:ext uri="{FF2B5EF4-FFF2-40B4-BE49-F238E27FC236}">
                      <a16:creationId xmlns:a16="http://schemas.microsoft.com/office/drawing/2014/main" id="{A65360AD-E762-7EC6-957D-16ED5B2DB7D6}"/>
                    </a:ext>
                  </a:extLst>
                </p:cNvPr>
                <p:cNvSpPr txBox="1"/>
                <p:nvPr/>
              </p:nvSpPr>
              <p:spPr>
                <a:xfrm>
                  <a:off x="7723811" y="4335683"/>
                  <a:ext cx="1181199" cy="647124"/>
                </a:xfrm>
                <a:prstGeom prst="rect">
                  <a:avLst/>
                </a:prstGeom>
                <a:noFill/>
              </p:spPr>
              <p:txBody>
                <a:bodyPr wrap="square" rtlCol="0">
                  <a:spAutoFit/>
                </a:bodyPr>
                <a:lstStyle/>
                <a:p>
                  <a:r>
                    <a:rPr lang="en-US" sz="1600" dirty="0"/>
                    <a:t>$10</a:t>
                  </a:r>
                  <a:endParaRPr lang="en-US" sz="1200" dirty="0"/>
                </a:p>
              </p:txBody>
            </p:sp>
            <p:sp>
              <p:nvSpPr>
                <p:cNvPr id="22" name="TextBox 21">
                  <a:extLst>
                    <a:ext uri="{FF2B5EF4-FFF2-40B4-BE49-F238E27FC236}">
                      <a16:creationId xmlns:a16="http://schemas.microsoft.com/office/drawing/2014/main" id="{70A12A7D-C5E5-0990-75E4-9ED04E161997}"/>
                    </a:ext>
                  </a:extLst>
                </p:cNvPr>
                <p:cNvSpPr txBox="1"/>
                <p:nvPr/>
              </p:nvSpPr>
              <p:spPr>
                <a:xfrm>
                  <a:off x="9525144" y="4347104"/>
                  <a:ext cx="1181199" cy="647124"/>
                </a:xfrm>
                <a:prstGeom prst="rect">
                  <a:avLst/>
                </a:prstGeom>
                <a:noFill/>
              </p:spPr>
              <p:txBody>
                <a:bodyPr wrap="square" rtlCol="0">
                  <a:spAutoFit/>
                </a:bodyPr>
                <a:lstStyle/>
                <a:p>
                  <a:r>
                    <a:rPr lang="en-US" sz="1600" dirty="0"/>
                    <a:t>$5</a:t>
                  </a:r>
                  <a:endParaRPr lang="en-US" sz="1200" dirty="0"/>
                </a:p>
              </p:txBody>
            </p:sp>
            <p:sp>
              <p:nvSpPr>
                <p:cNvPr id="23" name="TextBox 22">
                  <a:extLst>
                    <a:ext uri="{FF2B5EF4-FFF2-40B4-BE49-F238E27FC236}">
                      <a16:creationId xmlns:a16="http://schemas.microsoft.com/office/drawing/2014/main" id="{0B650965-F598-6C52-D59C-0DC9E51F5666}"/>
                    </a:ext>
                  </a:extLst>
                </p:cNvPr>
                <p:cNvSpPr txBox="1"/>
                <p:nvPr/>
              </p:nvSpPr>
              <p:spPr>
                <a:xfrm>
                  <a:off x="11055361" y="4341414"/>
                  <a:ext cx="1181199" cy="647124"/>
                </a:xfrm>
                <a:prstGeom prst="rect">
                  <a:avLst/>
                </a:prstGeom>
                <a:noFill/>
              </p:spPr>
              <p:txBody>
                <a:bodyPr wrap="square" rtlCol="0">
                  <a:spAutoFit/>
                </a:bodyPr>
                <a:lstStyle/>
                <a:p>
                  <a:r>
                    <a:rPr lang="en-US" sz="1600" dirty="0"/>
                    <a:t>$6</a:t>
                  </a:r>
                  <a:endParaRPr lang="en-US" sz="1200" dirty="0"/>
                </a:p>
              </p:txBody>
            </p:sp>
          </p:grpSp>
        </p:grpSp>
      </p:grpSp>
    </p:spTree>
    <p:extLst>
      <p:ext uri="{BB962C8B-B14F-4D97-AF65-F5344CB8AC3E}">
        <p14:creationId xmlns:p14="http://schemas.microsoft.com/office/powerpoint/2010/main" val="408140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504C-3981-D6E3-7B2F-467E301ECC6B}"/>
              </a:ext>
            </a:extLst>
          </p:cNvPr>
          <p:cNvSpPr>
            <a:spLocks noGrp="1"/>
          </p:cNvSpPr>
          <p:nvPr>
            <p:ph type="title"/>
          </p:nvPr>
        </p:nvSpPr>
        <p:spPr>
          <a:xfrm>
            <a:off x="79687" y="-69646"/>
            <a:ext cx="10515600" cy="1325563"/>
          </a:xfrm>
        </p:spPr>
        <p:txBody>
          <a:bodyPr/>
          <a:lstStyle/>
          <a:p>
            <a:r>
              <a:rPr lang="en-US" dirty="0"/>
              <a:t>Let’s think about this with notation!</a:t>
            </a:r>
            <a:br>
              <a:rPr lang="en-US" dirty="0"/>
            </a:br>
            <a:r>
              <a:rPr lang="en-US" sz="3200" dirty="0"/>
              <a:t>Yay notation!</a:t>
            </a:r>
            <a:endParaRPr lang="en-US" dirty="0"/>
          </a:p>
        </p:txBody>
      </p:sp>
      <p:sp>
        <p:nvSpPr>
          <p:cNvPr id="3" name="Content Placeholder 2">
            <a:extLst>
              <a:ext uri="{FF2B5EF4-FFF2-40B4-BE49-F238E27FC236}">
                <a16:creationId xmlns:a16="http://schemas.microsoft.com/office/drawing/2014/main" id="{AB82D912-7F75-840F-E523-854965EE33A0}"/>
              </a:ext>
            </a:extLst>
          </p:cNvPr>
          <p:cNvSpPr>
            <a:spLocks noGrp="1"/>
          </p:cNvSpPr>
          <p:nvPr>
            <p:ph idx="1"/>
          </p:nvPr>
        </p:nvSpPr>
        <p:spPr>
          <a:xfrm>
            <a:off x="447297" y="1273208"/>
            <a:ext cx="10515600" cy="4351338"/>
          </a:xfrm>
        </p:spPr>
        <p:txBody>
          <a:bodyPr/>
          <a:lstStyle/>
          <a:p>
            <a:r>
              <a:rPr lang="en-US" dirty="0"/>
              <a:t>What we just computed:</a:t>
            </a:r>
          </a:p>
          <a:p>
            <a:pPr marL="0" indent="0">
              <a:buNone/>
            </a:pPr>
            <a:endParaRPr lang="en-US" sz="3600" dirty="0"/>
          </a:p>
          <a:p>
            <a:r>
              <a:rPr lang="en-US" dirty="0"/>
              <a:t>What we </a:t>
            </a:r>
            <a:r>
              <a:rPr lang="en-US" b="1" dirty="0"/>
              <a:t>wanted</a:t>
            </a:r>
            <a:r>
              <a:rPr lang="en-US" dirty="0"/>
              <a:t> to compute: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D72160-1857-AF25-F639-4174FC5D64A1}"/>
                  </a:ext>
                </a:extLst>
              </p:cNvPr>
              <p:cNvSpPr txBox="1"/>
              <p:nvPr/>
            </p:nvSpPr>
            <p:spPr>
              <a:xfrm>
                <a:off x="1563953" y="1748687"/>
                <a:ext cx="9451299" cy="5887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went</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to</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college</m:t>
                      </m:r>
                      <m:r>
                        <a:rPr lang="en-US" sz="2800" b="0" i="0"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did</m:t>
                          </m:r>
                          <m:sSup>
                            <m:sSupPr>
                              <m:ctrlPr>
                                <a:rPr lang="en-US" sz="2800" b="0" i="1" smtClean="0">
                                  <a:latin typeface="Cambria Math" panose="02040503050406030204" pitchFamily="18" charset="0"/>
                                  <a:ea typeface="Cambria Math" panose="02040503050406030204" pitchFamily="18" charset="0"/>
                                </a:rPr>
                              </m:ctrlPr>
                            </m:sSupPr>
                            <m:e>
                              <m:r>
                                <m:rPr>
                                  <m:sty m:val="p"/>
                                </m:rPr>
                                <a:rPr lang="en-US" sz="2800" b="0" i="0" smtClean="0">
                                  <a:latin typeface="Cambria Math" panose="02040503050406030204" pitchFamily="18" charset="0"/>
                                  <a:ea typeface="Cambria Math" panose="02040503050406030204" pitchFamily="18" charset="0"/>
                                </a:rPr>
                                <m:t>n</m:t>
                              </m:r>
                            </m:e>
                            <m:sup>
                              <m:r>
                                <a:rPr lang="en-US" sz="2800" b="0" i="0" smtClean="0">
                                  <a:latin typeface="Cambria Math" panose="02040503050406030204" pitchFamily="18" charset="0"/>
                                  <a:ea typeface="Cambria Math" panose="02040503050406030204" pitchFamily="18" charset="0"/>
                                </a:rPr>
                                <m:t>′</m:t>
                              </m:r>
                            </m:sup>
                          </m:sSup>
                          <m:r>
                            <m:rPr>
                              <m:sty m:val="p"/>
                            </m:rPr>
                            <a:rPr lang="en-US" sz="2800" b="0" i="0" smtClean="0">
                              <a:latin typeface="Cambria Math" panose="02040503050406030204" pitchFamily="18" charset="0"/>
                              <a:ea typeface="Cambria Math" panose="02040503050406030204" pitchFamily="18" charset="0"/>
                            </a:rPr>
                            <m:t>t</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go</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to</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college</m:t>
                          </m:r>
                        </m:e>
                      </m:d>
                    </m:oMath>
                  </m:oMathPara>
                </a14:m>
                <a:endParaRPr lang="en-US" dirty="0"/>
              </a:p>
            </p:txBody>
          </p:sp>
        </mc:Choice>
        <mc:Fallback xmlns="">
          <p:sp>
            <p:nvSpPr>
              <p:cNvPr id="5" name="TextBox 4">
                <a:extLst>
                  <a:ext uri="{FF2B5EF4-FFF2-40B4-BE49-F238E27FC236}">
                    <a16:creationId xmlns:a16="http://schemas.microsoft.com/office/drawing/2014/main" id="{D4D72160-1857-AF25-F639-4174FC5D64A1}"/>
                  </a:ext>
                </a:extLst>
              </p:cNvPr>
              <p:cNvSpPr txBox="1">
                <a:spLocks noRot="1" noChangeAspect="1" noMove="1" noResize="1" noEditPoints="1" noAdjustHandles="1" noChangeArrowheads="1" noChangeShapeType="1" noTextEdit="1"/>
              </p:cNvSpPr>
              <p:nvPr/>
            </p:nvSpPr>
            <p:spPr>
              <a:xfrm>
                <a:off x="1563953" y="1748687"/>
                <a:ext cx="9451299" cy="588751"/>
              </a:xfrm>
              <a:prstGeom prst="rect">
                <a:avLst/>
              </a:prstGeom>
              <a:blipFill>
                <a:blip r:embed="rId2"/>
                <a:stretch>
                  <a:fillRect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0846FA-CFA7-A213-E7DE-FF1E61A8D781}"/>
                  </a:ext>
                </a:extLst>
              </p:cNvPr>
              <p:cNvSpPr txBox="1"/>
              <p:nvPr/>
            </p:nvSpPr>
            <p:spPr>
              <a:xfrm>
                <a:off x="-354432" y="2895331"/>
                <a:ext cx="9451299" cy="5887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solidFill>
                                <a:schemeClr val="tx1"/>
                              </a:solidFill>
                              <a:latin typeface="Cambria Math" panose="02040503050406030204" pitchFamily="18" charset="0"/>
                              <a:ea typeface="Cambria Math" panose="02040503050406030204" pitchFamily="18" charset="0"/>
                            </a:rPr>
                          </m:ctrlPr>
                        </m:dPr>
                        <m:e>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e>
                      </m:d>
                      <m:r>
                        <a:rPr lang="en-US" sz="2800" b="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e>
                      </m:d>
                      <m:r>
                        <a:rPr lang="en-US" sz="2800" b="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𝔼</m:t>
                      </m:r>
                      <m:r>
                        <a:rPr lang="en-US" sz="2800" b="0" i="0" smtClean="0">
                          <a:latin typeface="Cambria Math" panose="02040503050406030204" pitchFamily="18" charset="0"/>
                          <a:ea typeface="Cambria Math" panose="02040503050406030204" pitchFamily="18" charset="0"/>
                        </a:rPr>
                        <m:t>[</m:t>
                      </m:r>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r>
                        <a:rPr lang="en-US" sz="2800" b="0" i="0" smtClean="0">
                          <a:solidFill>
                            <a:schemeClr val="accent6"/>
                          </a:solidFill>
                          <a:latin typeface="Cambria Math" panose="02040503050406030204" pitchFamily="18" charset="0"/>
                          <a:ea typeface="Cambria Math" panose="02040503050406030204" pitchFamily="18" charset="0"/>
                        </a:rPr>
                        <m:t> </m:t>
                      </m:r>
                      <m:r>
                        <a:rPr lang="en-US" sz="2800" b="0" i="0"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00846FA-CFA7-A213-E7DE-FF1E61A8D781}"/>
                  </a:ext>
                </a:extLst>
              </p:cNvPr>
              <p:cNvSpPr txBox="1">
                <a:spLocks noRot="1" noChangeAspect="1" noMove="1" noResize="1" noEditPoints="1" noAdjustHandles="1" noChangeArrowheads="1" noChangeShapeType="1" noTextEdit="1"/>
              </p:cNvSpPr>
              <p:nvPr/>
            </p:nvSpPr>
            <p:spPr>
              <a:xfrm>
                <a:off x="-354432" y="2895331"/>
                <a:ext cx="9451299" cy="588751"/>
              </a:xfrm>
              <a:prstGeom prst="rect">
                <a:avLst/>
              </a:prstGeom>
              <a:blipFill>
                <a:blip r:embed="rId3"/>
                <a:stretch>
                  <a:fillRect b="-1276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2EDC396-5C6F-D32D-799E-93E953A1C94F}"/>
              </a:ext>
            </a:extLst>
          </p:cNvPr>
          <p:cNvGrpSpPr/>
          <p:nvPr/>
        </p:nvGrpSpPr>
        <p:grpSpPr>
          <a:xfrm>
            <a:off x="245561" y="3686433"/>
            <a:ext cx="7348537" cy="3000375"/>
            <a:chOff x="4843463" y="3714750"/>
            <a:chExt cx="7348537" cy="3000375"/>
          </a:xfrm>
        </p:grpSpPr>
        <p:sp>
          <p:nvSpPr>
            <p:cNvPr id="8" name="Rectangle 7">
              <a:extLst>
                <a:ext uri="{FF2B5EF4-FFF2-40B4-BE49-F238E27FC236}">
                  <a16:creationId xmlns:a16="http://schemas.microsoft.com/office/drawing/2014/main" id="{31EBD4E0-02F2-5BA2-B858-924250D78CCA}"/>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316382-4715-17CC-FDC2-B5F9132DEED6}"/>
                </a:ext>
              </a:extLst>
            </p:cNvPr>
            <p:cNvGrpSpPr/>
            <p:nvPr/>
          </p:nvGrpSpPr>
          <p:grpSpPr>
            <a:xfrm>
              <a:off x="5000625" y="3799458"/>
              <a:ext cx="7086008" cy="2843950"/>
              <a:chOff x="453329" y="1651946"/>
              <a:chExt cx="11719030" cy="4726627"/>
            </a:xfrm>
          </p:grpSpPr>
          <p:grpSp>
            <p:nvGrpSpPr>
              <p:cNvPr id="10" name="Group 9">
                <a:extLst>
                  <a:ext uri="{FF2B5EF4-FFF2-40B4-BE49-F238E27FC236}">
                    <a16:creationId xmlns:a16="http://schemas.microsoft.com/office/drawing/2014/main" id="{64E5EC53-1064-6D21-9302-4C1C3BF03AD6}"/>
                  </a:ext>
                </a:extLst>
              </p:cNvPr>
              <p:cNvGrpSpPr/>
              <p:nvPr/>
            </p:nvGrpSpPr>
            <p:grpSpPr>
              <a:xfrm>
                <a:off x="1917774" y="1779113"/>
                <a:ext cx="10042404" cy="2203691"/>
                <a:chOff x="1855778" y="2250797"/>
                <a:chExt cx="7791020" cy="1709651"/>
              </a:xfrm>
            </p:grpSpPr>
            <p:pic>
              <p:nvPicPr>
                <p:cNvPr id="45" name="Picture 44">
                  <a:extLst>
                    <a:ext uri="{FF2B5EF4-FFF2-40B4-BE49-F238E27FC236}">
                      <a16:creationId xmlns:a16="http://schemas.microsoft.com/office/drawing/2014/main" id="{20CD1CC6-CD5E-ED7D-84E2-BECC0CEE3B10}"/>
                    </a:ext>
                  </a:extLst>
                </p:cNvPr>
                <p:cNvPicPr>
                  <a:picLocks noChangeAspect="1"/>
                </p:cNvPicPr>
                <p:nvPr/>
              </p:nvPicPr>
              <p:blipFill>
                <a:blip r:embed="rId4"/>
                <a:stretch>
                  <a:fillRect/>
                </a:stretch>
              </p:blipFill>
              <p:spPr>
                <a:xfrm>
                  <a:off x="1978525" y="2439817"/>
                  <a:ext cx="710243" cy="1077686"/>
                </a:xfrm>
                <a:prstGeom prst="rect">
                  <a:avLst/>
                </a:prstGeom>
              </p:spPr>
            </p:pic>
            <p:pic>
              <p:nvPicPr>
                <p:cNvPr id="46" name="Picture 45">
                  <a:extLst>
                    <a:ext uri="{FF2B5EF4-FFF2-40B4-BE49-F238E27FC236}">
                      <a16:creationId xmlns:a16="http://schemas.microsoft.com/office/drawing/2014/main" id="{9E0838A7-A58D-EC76-D559-3876DD93EA57}"/>
                    </a:ext>
                  </a:extLst>
                </p:cNvPr>
                <p:cNvPicPr>
                  <a:picLocks noChangeAspect="1"/>
                </p:cNvPicPr>
                <p:nvPr/>
              </p:nvPicPr>
              <p:blipFill>
                <a:blip r:embed="rId5"/>
                <a:stretch>
                  <a:fillRect/>
                </a:stretch>
              </p:blipFill>
              <p:spPr>
                <a:xfrm>
                  <a:off x="3058813" y="2550660"/>
                  <a:ext cx="983274" cy="878340"/>
                </a:xfrm>
                <a:prstGeom prst="rect">
                  <a:avLst/>
                </a:prstGeom>
              </p:spPr>
            </p:pic>
            <p:pic>
              <p:nvPicPr>
                <p:cNvPr id="47" name="Picture 46">
                  <a:extLst>
                    <a:ext uri="{FF2B5EF4-FFF2-40B4-BE49-F238E27FC236}">
                      <a16:creationId xmlns:a16="http://schemas.microsoft.com/office/drawing/2014/main" id="{6F7DBA05-E733-E28A-17B2-B3FB5FFB3D7B}"/>
                    </a:ext>
                  </a:extLst>
                </p:cNvPr>
                <p:cNvPicPr>
                  <a:picLocks noChangeAspect="1"/>
                </p:cNvPicPr>
                <p:nvPr/>
              </p:nvPicPr>
              <p:blipFill>
                <a:blip r:embed="rId6"/>
                <a:stretch>
                  <a:fillRect/>
                </a:stretch>
              </p:blipFill>
              <p:spPr>
                <a:xfrm>
                  <a:off x="6073149" y="2351313"/>
                  <a:ext cx="767096" cy="1077687"/>
                </a:xfrm>
                <a:prstGeom prst="rect">
                  <a:avLst/>
                </a:prstGeom>
              </p:spPr>
            </p:pic>
            <p:sp>
              <p:nvSpPr>
                <p:cNvPr id="48" name="TextBox 47">
                  <a:extLst>
                    <a:ext uri="{FF2B5EF4-FFF2-40B4-BE49-F238E27FC236}">
                      <a16:creationId xmlns:a16="http://schemas.microsoft.com/office/drawing/2014/main" id="{BEF94E93-D267-7791-59FD-45755E4B1E66}"/>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9" name="TextBox 48">
                  <a:extLst>
                    <a:ext uri="{FF2B5EF4-FFF2-40B4-BE49-F238E27FC236}">
                      <a16:creationId xmlns:a16="http://schemas.microsoft.com/office/drawing/2014/main" id="{76F3D9A4-E7AA-EAE4-CBB4-75736E89B075}"/>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50" name="TextBox 49">
                  <a:extLst>
                    <a:ext uri="{FF2B5EF4-FFF2-40B4-BE49-F238E27FC236}">
                      <a16:creationId xmlns:a16="http://schemas.microsoft.com/office/drawing/2014/main" id="{D8B60230-7090-F682-C938-74C48DC8F269}"/>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51" name="TextBox 50">
                  <a:extLst>
                    <a:ext uri="{FF2B5EF4-FFF2-40B4-BE49-F238E27FC236}">
                      <a16:creationId xmlns:a16="http://schemas.microsoft.com/office/drawing/2014/main" id="{9E701CF6-2055-96DD-EA48-D621EE32F636}"/>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52" name="Picture 51">
                  <a:extLst>
                    <a:ext uri="{FF2B5EF4-FFF2-40B4-BE49-F238E27FC236}">
                      <a16:creationId xmlns:a16="http://schemas.microsoft.com/office/drawing/2014/main" id="{F3975BC7-BA9B-961A-A3C0-05977B98474A}"/>
                    </a:ext>
                  </a:extLst>
                </p:cNvPr>
                <p:cNvPicPr>
                  <a:picLocks noChangeAspect="1"/>
                </p:cNvPicPr>
                <p:nvPr/>
              </p:nvPicPr>
              <p:blipFill>
                <a:blip r:embed="rId7"/>
                <a:stretch>
                  <a:fillRect/>
                </a:stretch>
              </p:blipFill>
              <p:spPr>
                <a:xfrm>
                  <a:off x="7370070" y="2508487"/>
                  <a:ext cx="670641" cy="854526"/>
                </a:xfrm>
                <a:prstGeom prst="rect">
                  <a:avLst/>
                </a:prstGeom>
              </p:spPr>
            </p:pic>
            <p:sp>
              <p:nvSpPr>
                <p:cNvPr id="53" name="TextBox 52">
                  <a:extLst>
                    <a:ext uri="{FF2B5EF4-FFF2-40B4-BE49-F238E27FC236}">
                      <a16:creationId xmlns:a16="http://schemas.microsoft.com/office/drawing/2014/main" id="{353E38D2-65A5-D44F-9A38-A1994C6B6CCD}"/>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4" name="TextBox 53">
                  <a:extLst>
                    <a:ext uri="{FF2B5EF4-FFF2-40B4-BE49-F238E27FC236}">
                      <a16:creationId xmlns:a16="http://schemas.microsoft.com/office/drawing/2014/main" id="{974EC1CB-145D-79C0-E993-6FA1FB057C10}"/>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5" name="Picture 54">
                  <a:extLst>
                    <a:ext uri="{FF2B5EF4-FFF2-40B4-BE49-F238E27FC236}">
                      <a16:creationId xmlns:a16="http://schemas.microsoft.com/office/drawing/2014/main" id="{FFC6652D-B07D-92D0-A2ED-AFD6EB17F1E3}"/>
                    </a:ext>
                  </a:extLst>
                </p:cNvPr>
                <p:cNvPicPr>
                  <a:picLocks noChangeAspect="1"/>
                </p:cNvPicPr>
                <p:nvPr/>
              </p:nvPicPr>
              <p:blipFill>
                <a:blip r:embed="rId8"/>
                <a:stretch>
                  <a:fillRect/>
                </a:stretch>
              </p:blipFill>
              <p:spPr>
                <a:xfrm>
                  <a:off x="8821195" y="2330336"/>
                  <a:ext cx="825603" cy="1044641"/>
                </a:xfrm>
                <a:prstGeom prst="rect">
                  <a:avLst/>
                </a:prstGeom>
              </p:spPr>
            </p:pic>
            <p:pic>
              <p:nvPicPr>
                <p:cNvPr id="56" name="Picture 7" descr="Adoptable Rabbits | morabbit">
                  <a:extLst>
                    <a:ext uri="{FF2B5EF4-FFF2-40B4-BE49-F238E27FC236}">
                      <a16:creationId xmlns:a16="http://schemas.microsoft.com/office/drawing/2014/main" id="{61AEFE83-A951-301B-FB5A-DF71E0C4C7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5870D749-81C1-1D5D-56F3-683C39CB69EA}"/>
                  </a:ext>
                </a:extLst>
              </p:cNvPr>
              <p:cNvGrpSpPr/>
              <p:nvPr/>
            </p:nvGrpSpPr>
            <p:grpSpPr>
              <a:xfrm>
                <a:off x="2298999" y="1651946"/>
                <a:ext cx="4145728" cy="898422"/>
                <a:chOff x="2298999" y="1651946"/>
                <a:chExt cx="4145728" cy="898422"/>
              </a:xfrm>
            </p:grpSpPr>
            <p:pic>
              <p:nvPicPr>
                <p:cNvPr id="42" name="Picture 4" descr="Page 12 | Mortarboard Cap Images - Free Download on Freepik">
                  <a:extLst>
                    <a:ext uri="{FF2B5EF4-FFF2-40B4-BE49-F238E27FC236}">
                      <a16:creationId xmlns:a16="http://schemas.microsoft.com/office/drawing/2014/main" id="{40AD9D9C-CA6A-D014-69DF-587BEDA0C6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Page 12 | Mortarboard Cap Images - Free Download on Freepik">
                  <a:extLst>
                    <a:ext uri="{FF2B5EF4-FFF2-40B4-BE49-F238E27FC236}">
                      <a16:creationId xmlns:a16="http://schemas.microsoft.com/office/drawing/2014/main" id="{6430FAE7-27A7-F0E7-903D-26E30FD5CA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age 12 | Mortarboard Cap Images - Free Download on Freepik">
                  <a:extLst>
                    <a:ext uri="{FF2B5EF4-FFF2-40B4-BE49-F238E27FC236}">
                      <a16:creationId xmlns:a16="http://schemas.microsoft.com/office/drawing/2014/main" id="{743AD430-A80D-D9A0-7A0B-7A6D17CA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942C70EF-8095-4A75-F47B-56E619831A16}"/>
                  </a:ext>
                </a:extLst>
              </p:cNvPr>
              <p:cNvGrpSpPr/>
              <p:nvPr/>
            </p:nvGrpSpPr>
            <p:grpSpPr>
              <a:xfrm>
                <a:off x="496191" y="3750566"/>
                <a:ext cx="11366155" cy="1087424"/>
                <a:chOff x="496191" y="4136336"/>
                <a:chExt cx="11366155" cy="1087424"/>
              </a:xfrm>
            </p:grpSpPr>
            <p:pic>
              <p:nvPicPr>
                <p:cNvPr id="35" name="Picture 2" descr="Money Stack | Totally Accurate BattleGrounds Wiki | Fandom">
                  <a:extLst>
                    <a:ext uri="{FF2B5EF4-FFF2-40B4-BE49-F238E27FC236}">
                      <a16:creationId xmlns:a16="http://schemas.microsoft.com/office/drawing/2014/main" id="{1BF1A8CD-E413-B232-5591-9C36633147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10901A0-5C84-836E-92AA-B46A674FF9B2}"/>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6" name="TextBox 35">
                      <a:extLst>
                        <a:ext uri="{FF2B5EF4-FFF2-40B4-BE49-F238E27FC236}">
                          <a16:creationId xmlns:a16="http://schemas.microsoft.com/office/drawing/2014/main" id="{610901A0-5C84-836E-92AA-B46A674FF9B2}"/>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45C1A9D-6EFD-166E-16C3-78CB2985FDBC}"/>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7" name="TextBox 36">
                      <a:extLst>
                        <a:ext uri="{FF2B5EF4-FFF2-40B4-BE49-F238E27FC236}">
                          <a16:creationId xmlns:a16="http://schemas.microsoft.com/office/drawing/2014/main" id="{445C1A9D-6EFD-166E-16C3-78CB2985FDB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3137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DE5C151-35F9-4981-5E11-CBC47DE9BE5A}"/>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8" name="TextBox 37">
                      <a:extLst>
                        <a:ext uri="{FF2B5EF4-FFF2-40B4-BE49-F238E27FC236}">
                          <a16:creationId xmlns:a16="http://schemas.microsoft.com/office/drawing/2014/main" id="{FDE5C151-35F9-4981-5E11-CBC47DE9BE5A}"/>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461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7079D31-4256-9B6B-60B1-267C46E13B1E}"/>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9" name="TextBox 38">
                      <a:extLst>
                        <a:ext uri="{FF2B5EF4-FFF2-40B4-BE49-F238E27FC236}">
                          <a16:creationId xmlns:a16="http://schemas.microsoft.com/office/drawing/2014/main" id="{97079D31-4256-9B6B-60B1-267C46E13B1E}"/>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038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F45ADA3-DEAF-FC4C-AB8A-3E21298372E2}"/>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40" name="TextBox 39">
                      <a:extLst>
                        <a:ext uri="{FF2B5EF4-FFF2-40B4-BE49-F238E27FC236}">
                          <a16:creationId xmlns:a16="http://schemas.microsoft.com/office/drawing/2014/main" id="{5F45ADA3-DEAF-FC4C-AB8A-3E21298372E2}"/>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192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9E7473F-24CE-31E1-1119-EE85A3F6F7C6}"/>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41" name="TextBox 40">
                      <a:extLst>
                        <a:ext uri="{FF2B5EF4-FFF2-40B4-BE49-F238E27FC236}">
                          <a16:creationId xmlns:a16="http://schemas.microsoft.com/office/drawing/2014/main" id="{19E7473F-24CE-31E1-1119-EE85A3F6F7C6}"/>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A78B19FA-6F37-52DD-D263-3E913B62869B}"/>
                  </a:ext>
                </a:extLst>
              </p:cNvPr>
              <p:cNvGrpSpPr/>
              <p:nvPr/>
            </p:nvGrpSpPr>
            <p:grpSpPr>
              <a:xfrm>
                <a:off x="453329" y="5137614"/>
                <a:ext cx="11418028" cy="1240959"/>
                <a:chOff x="453329" y="5423369"/>
                <a:chExt cx="11418028" cy="1240959"/>
              </a:xfrm>
            </p:grpSpPr>
            <p:pic>
              <p:nvPicPr>
                <p:cNvPr id="27" name="Picture 2" descr="Money Stack | Totally Accurate BattleGrounds Wiki | Fandom">
                  <a:extLst>
                    <a:ext uri="{FF2B5EF4-FFF2-40B4-BE49-F238E27FC236}">
                      <a16:creationId xmlns:a16="http://schemas.microsoft.com/office/drawing/2014/main" id="{FAEE5CCA-5680-3BB5-67DF-8C74412873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age 12 | Mortarboard Cap Images - Free Download on Freepik">
                  <a:extLst>
                    <a:ext uri="{FF2B5EF4-FFF2-40B4-BE49-F238E27FC236}">
                      <a16:creationId xmlns:a16="http://schemas.microsoft.com/office/drawing/2014/main" id="{2AD75EED-7E95-944A-5FF3-5281FE2A0F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A91C30-AF65-DDDA-62AC-B95CAAD19A68}"/>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9" name="TextBox 28">
                      <a:extLst>
                        <a:ext uri="{FF2B5EF4-FFF2-40B4-BE49-F238E27FC236}">
                          <a16:creationId xmlns:a16="http://schemas.microsoft.com/office/drawing/2014/main" id="{E3A91C30-AF65-DDDA-62AC-B95CAAD19A68}"/>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B75FAAA-843A-7411-573A-E914F0688E72}"/>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0" name="TextBox 29">
                      <a:extLst>
                        <a:ext uri="{FF2B5EF4-FFF2-40B4-BE49-F238E27FC236}">
                          <a16:creationId xmlns:a16="http://schemas.microsoft.com/office/drawing/2014/main" id="{EB75FAAA-843A-7411-573A-E914F0688E72}"/>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F40EBC1-81B9-A303-2745-77A88E6BEC6B}"/>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1" name="TextBox 30">
                      <a:extLst>
                        <a:ext uri="{FF2B5EF4-FFF2-40B4-BE49-F238E27FC236}">
                          <a16:creationId xmlns:a16="http://schemas.microsoft.com/office/drawing/2014/main" id="{1F40EBC1-81B9-A303-2745-77A88E6BEC6B}"/>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2692"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37083A3-D849-F411-26BD-AFFBB18F8BD3}"/>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2" name="TextBox 31">
                      <a:extLst>
                        <a:ext uri="{FF2B5EF4-FFF2-40B4-BE49-F238E27FC236}">
                          <a16:creationId xmlns:a16="http://schemas.microsoft.com/office/drawing/2014/main" id="{C37083A3-D849-F411-26BD-AFFBB18F8BD3}"/>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038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42E25EA-31E2-1E04-8BFA-0FAC80DEB31D}"/>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3" name="TextBox 32">
                      <a:extLst>
                        <a:ext uri="{FF2B5EF4-FFF2-40B4-BE49-F238E27FC236}">
                          <a16:creationId xmlns:a16="http://schemas.microsoft.com/office/drawing/2014/main" id="{F42E25EA-31E2-1E04-8BFA-0FAC80DEB31D}"/>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C89F0EF-C5AD-3F5E-3341-3B0B5A980F34}"/>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4" name="TextBox 33">
                      <a:extLst>
                        <a:ext uri="{FF2B5EF4-FFF2-40B4-BE49-F238E27FC236}">
                          <a16:creationId xmlns:a16="http://schemas.microsoft.com/office/drawing/2014/main" id="{5C89F0EF-C5AD-3F5E-3341-3B0B5A980F34}"/>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6897"/>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BEAE992E-CA44-EADC-FE8C-7DAF2FE5CF0F}"/>
                  </a:ext>
                </a:extLst>
              </p:cNvPr>
              <p:cNvGrpSpPr/>
              <p:nvPr/>
            </p:nvGrpSpPr>
            <p:grpSpPr>
              <a:xfrm>
                <a:off x="2223051" y="4197975"/>
                <a:ext cx="9949308" cy="2146756"/>
                <a:chOff x="2287252" y="4295304"/>
                <a:chExt cx="9949308" cy="2146756"/>
              </a:xfrm>
            </p:grpSpPr>
            <p:sp>
              <p:nvSpPr>
                <p:cNvPr id="15" name="TextBox 14">
                  <a:extLst>
                    <a:ext uri="{FF2B5EF4-FFF2-40B4-BE49-F238E27FC236}">
                      <a16:creationId xmlns:a16="http://schemas.microsoft.com/office/drawing/2014/main" id="{A2C5A4CC-F8C9-2FE6-1F0A-15118ED810D7}"/>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A736DF85-3BAB-A4CE-3B50-E6611FC6B575}"/>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9032D6F4-8FBC-28AB-F261-DF7812EA1C62}"/>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26DC810A-4FE4-02AA-3396-956583FCE628}"/>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9" name="TextBox 18">
                  <a:extLst>
                    <a:ext uri="{FF2B5EF4-FFF2-40B4-BE49-F238E27FC236}">
                      <a16:creationId xmlns:a16="http://schemas.microsoft.com/office/drawing/2014/main" id="{4B7CB399-2F3D-8040-B5E2-0A7A4479DF9E}"/>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0" name="TextBox 19">
                  <a:extLst>
                    <a:ext uri="{FF2B5EF4-FFF2-40B4-BE49-F238E27FC236}">
                      <a16:creationId xmlns:a16="http://schemas.microsoft.com/office/drawing/2014/main" id="{D91C97CA-6B62-5902-C61C-CDAE9E58DD22}"/>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1" name="TextBox 20">
                  <a:extLst>
                    <a:ext uri="{FF2B5EF4-FFF2-40B4-BE49-F238E27FC236}">
                      <a16:creationId xmlns:a16="http://schemas.microsoft.com/office/drawing/2014/main" id="{0A035847-8005-BA89-F482-ABFA2997C643}"/>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E05AC54F-E13D-A48B-277B-89BEB0C59E87}"/>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3" name="TextBox 22">
                  <a:extLst>
                    <a:ext uri="{FF2B5EF4-FFF2-40B4-BE49-F238E27FC236}">
                      <a16:creationId xmlns:a16="http://schemas.microsoft.com/office/drawing/2014/main" id="{8095364D-8DEF-A371-BB93-4B8652726786}"/>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4" name="TextBox 23">
                  <a:extLst>
                    <a:ext uri="{FF2B5EF4-FFF2-40B4-BE49-F238E27FC236}">
                      <a16:creationId xmlns:a16="http://schemas.microsoft.com/office/drawing/2014/main" id="{CC6AA7DF-59DF-FA24-DB1A-0475E0B64C10}"/>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5" name="TextBox 24">
                  <a:extLst>
                    <a:ext uri="{FF2B5EF4-FFF2-40B4-BE49-F238E27FC236}">
                      <a16:creationId xmlns:a16="http://schemas.microsoft.com/office/drawing/2014/main" id="{BA47FEBE-6642-9647-0803-9CF7F99B83BD}"/>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6" name="TextBox 25">
                  <a:extLst>
                    <a:ext uri="{FF2B5EF4-FFF2-40B4-BE49-F238E27FC236}">
                      <a16:creationId xmlns:a16="http://schemas.microsoft.com/office/drawing/2014/main" id="{43BBD6E0-F2B9-F9F9-8844-1ECA02D8A3EA}"/>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grpSp>
        <p:nvGrpSpPr>
          <p:cNvPr id="4" name="Group 3">
            <a:extLst>
              <a:ext uri="{FF2B5EF4-FFF2-40B4-BE49-F238E27FC236}">
                <a16:creationId xmlns:a16="http://schemas.microsoft.com/office/drawing/2014/main" id="{9598DFAE-3736-E981-19C3-56533D6FF920}"/>
              </a:ext>
            </a:extLst>
          </p:cNvPr>
          <p:cNvGrpSpPr/>
          <p:nvPr/>
        </p:nvGrpSpPr>
        <p:grpSpPr>
          <a:xfrm>
            <a:off x="784201" y="5047568"/>
            <a:ext cx="6809897" cy="1785017"/>
            <a:chOff x="784201" y="5047568"/>
            <a:chExt cx="6809897" cy="1785017"/>
          </a:xfrm>
        </p:grpSpPr>
        <p:sp>
          <p:nvSpPr>
            <p:cNvPr id="57" name="Oval 56">
              <a:extLst>
                <a:ext uri="{FF2B5EF4-FFF2-40B4-BE49-F238E27FC236}">
                  <a16:creationId xmlns:a16="http://schemas.microsoft.com/office/drawing/2014/main" id="{3BA303BD-D44C-47C8-1262-9F1D5CD1EB56}"/>
                </a:ext>
              </a:extLst>
            </p:cNvPr>
            <p:cNvSpPr/>
            <p:nvPr/>
          </p:nvSpPr>
          <p:spPr>
            <a:xfrm>
              <a:off x="4166916" y="5047568"/>
              <a:ext cx="3427182" cy="8101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1CB4659-D4DC-8B92-AAFD-4DFC396E898C}"/>
                </a:ext>
              </a:extLst>
            </p:cNvPr>
            <p:cNvSpPr/>
            <p:nvPr/>
          </p:nvSpPr>
          <p:spPr>
            <a:xfrm>
              <a:off x="784201" y="5912855"/>
              <a:ext cx="3749557" cy="91973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167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504C-3981-D6E3-7B2F-467E301ECC6B}"/>
              </a:ext>
            </a:extLst>
          </p:cNvPr>
          <p:cNvSpPr>
            <a:spLocks noGrp="1"/>
          </p:cNvSpPr>
          <p:nvPr>
            <p:ph type="title"/>
          </p:nvPr>
        </p:nvSpPr>
        <p:spPr>
          <a:xfrm>
            <a:off x="79687" y="-69646"/>
            <a:ext cx="10515600" cy="1325563"/>
          </a:xfrm>
        </p:spPr>
        <p:txBody>
          <a:bodyPr/>
          <a:lstStyle/>
          <a:p>
            <a:r>
              <a:rPr lang="en-US" dirty="0"/>
              <a:t>Let’s think about this with notation!</a:t>
            </a:r>
            <a:br>
              <a:rPr lang="en-US" dirty="0"/>
            </a:br>
            <a:r>
              <a:rPr lang="en-US" sz="3200" dirty="0"/>
              <a:t>Yay notation!</a:t>
            </a:r>
            <a:endParaRPr lang="en-US" dirty="0"/>
          </a:p>
        </p:txBody>
      </p:sp>
      <p:sp>
        <p:nvSpPr>
          <p:cNvPr id="3" name="Content Placeholder 2">
            <a:extLst>
              <a:ext uri="{FF2B5EF4-FFF2-40B4-BE49-F238E27FC236}">
                <a16:creationId xmlns:a16="http://schemas.microsoft.com/office/drawing/2014/main" id="{AB82D912-7F75-840F-E523-854965EE33A0}"/>
              </a:ext>
            </a:extLst>
          </p:cNvPr>
          <p:cNvSpPr>
            <a:spLocks noGrp="1"/>
          </p:cNvSpPr>
          <p:nvPr>
            <p:ph idx="1"/>
          </p:nvPr>
        </p:nvSpPr>
        <p:spPr>
          <a:xfrm>
            <a:off x="447297" y="1273208"/>
            <a:ext cx="10515600" cy="4351338"/>
          </a:xfrm>
        </p:spPr>
        <p:txBody>
          <a:bodyPr/>
          <a:lstStyle/>
          <a:p>
            <a:r>
              <a:rPr lang="en-US" dirty="0"/>
              <a:t>What we just computed:</a:t>
            </a:r>
          </a:p>
          <a:p>
            <a:pPr marL="0" indent="0">
              <a:buNone/>
            </a:pPr>
            <a:endParaRPr lang="en-US" sz="3600" dirty="0"/>
          </a:p>
          <a:p>
            <a:r>
              <a:rPr lang="en-US" dirty="0"/>
              <a:t>What we </a:t>
            </a:r>
            <a:r>
              <a:rPr lang="en-US" b="1" dirty="0"/>
              <a:t>wanted</a:t>
            </a:r>
            <a:r>
              <a:rPr lang="en-US" dirty="0"/>
              <a:t> to compute: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D72160-1857-AF25-F639-4174FC5D64A1}"/>
                  </a:ext>
                </a:extLst>
              </p:cNvPr>
              <p:cNvSpPr txBox="1"/>
              <p:nvPr/>
            </p:nvSpPr>
            <p:spPr>
              <a:xfrm>
                <a:off x="1563953" y="1748687"/>
                <a:ext cx="9451299" cy="5887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went</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to</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college</m:t>
                      </m:r>
                      <m:r>
                        <a:rPr lang="en-US" sz="2800" b="0" i="0"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did</m:t>
                          </m:r>
                          <m:sSup>
                            <m:sSupPr>
                              <m:ctrlPr>
                                <a:rPr lang="en-US" sz="2800" b="0" i="1" smtClean="0">
                                  <a:latin typeface="Cambria Math" panose="02040503050406030204" pitchFamily="18" charset="0"/>
                                  <a:ea typeface="Cambria Math" panose="02040503050406030204" pitchFamily="18" charset="0"/>
                                </a:rPr>
                              </m:ctrlPr>
                            </m:sSupPr>
                            <m:e>
                              <m:r>
                                <m:rPr>
                                  <m:sty m:val="p"/>
                                </m:rPr>
                                <a:rPr lang="en-US" sz="2800" b="0" i="0" smtClean="0">
                                  <a:latin typeface="Cambria Math" panose="02040503050406030204" pitchFamily="18" charset="0"/>
                                  <a:ea typeface="Cambria Math" panose="02040503050406030204" pitchFamily="18" charset="0"/>
                                </a:rPr>
                                <m:t>n</m:t>
                              </m:r>
                            </m:e>
                            <m:sup>
                              <m:r>
                                <a:rPr lang="en-US" sz="2800" b="0" i="0" smtClean="0">
                                  <a:latin typeface="Cambria Math" panose="02040503050406030204" pitchFamily="18" charset="0"/>
                                  <a:ea typeface="Cambria Math" panose="02040503050406030204" pitchFamily="18" charset="0"/>
                                </a:rPr>
                                <m:t>′</m:t>
                              </m:r>
                            </m:sup>
                          </m:sSup>
                          <m:r>
                            <m:rPr>
                              <m:sty m:val="p"/>
                            </m:rPr>
                            <a:rPr lang="en-US" sz="2800" b="0" i="0" smtClean="0">
                              <a:latin typeface="Cambria Math" panose="02040503050406030204" pitchFamily="18" charset="0"/>
                              <a:ea typeface="Cambria Math" panose="02040503050406030204" pitchFamily="18" charset="0"/>
                            </a:rPr>
                            <m:t>t</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go</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to</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college</m:t>
                          </m:r>
                        </m:e>
                      </m:d>
                    </m:oMath>
                  </m:oMathPara>
                </a14:m>
                <a:endParaRPr lang="en-US" dirty="0"/>
              </a:p>
            </p:txBody>
          </p:sp>
        </mc:Choice>
        <mc:Fallback xmlns="">
          <p:sp>
            <p:nvSpPr>
              <p:cNvPr id="5" name="TextBox 4">
                <a:extLst>
                  <a:ext uri="{FF2B5EF4-FFF2-40B4-BE49-F238E27FC236}">
                    <a16:creationId xmlns:a16="http://schemas.microsoft.com/office/drawing/2014/main" id="{D4D72160-1857-AF25-F639-4174FC5D64A1}"/>
                  </a:ext>
                </a:extLst>
              </p:cNvPr>
              <p:cNvSpPr txBox="1">
                <a:spLocks noRot="1" noChangeAspect="1" noMove="1" noResize="1" noEditPoints="1" noAdjustHandles="1" noChangeArrowheads="1" noChangeShapeType="1" noTextEdit="1"/>
              </p:cNvSpPr>
              <p:nvPr/>
            </p:nvSpPr>
            <p:spPr>
              <a:xfrm>
                <a:off x="1563953" y="1748687"/>
                <a:ext cx="9451299" cy="588751"/>
              </a:xfrm>
              <a:prstGeom prst="rect">
                <a:avLst/>
              </a:prstGeom>
              <a:blipFill>
                <a:blip r:embed="rId2"/>
                <a:stretch>
                  <a:fillRect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0846FA-CFA7-A213-E7DE-FF1E61A8D781}"/>
                  </a:ext>
                </a:extLst>
              </p:cNvPr>
              <p:cNvSpPr txBox="1"/>
              <p:nvPr/>
            </p:nvSpPr>
            <p:spPr>
              <a:xfrm>
                <a:off x="-354432" y="2895331"/>
                <a:ext cx="9451299" cy="5887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solidFill>
                                <a:schemeClr val="tx1"/>
                              </a:solidFill>
                              <a:latin typeface="Cambria Math" panose="02040503050406030204" pitchFamily="18" charset="0"/>
                              <a:ea typeface="Cambria Math" panose="02040503050406030204" pitchFamily="18" charset="0"/>
                            </a:rPr>
                          </m:ctrlPr>
                        </m:dPr>
                        <m:e>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e>
                      </m:d>
                      <m:r>
                        <a:rPr lang="en-US" sz="2800" b="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e>
                      </m:d>
                      <m:r>
                        <a:rPr lang="en-US" sz="2800" b="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𝔼</m:t>
                      </m:r>
                      <m:r>
                        <a:rPr lang="en-US" sz="2800" b="0" i="0" smtClean="0">
                          <a:latin typeface="Cambria Math" panose="02040503050406030204" pitchFamily="18" charset="0"/>
                          <a:ea typeface="Cambria Math" panose="02040503050406030204" pitchFamily="18" charset="0"/>
                        </a:rPr>
                        <m:t>[</m:t>
                      </m:r>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r>
                        <a:rPr lang="en-US" sz="2800" b="0" i="0" smtClean="0">
                          <a:solidFill>
                            <a:schemeClr val="accent6"/>
                          </a:solidFill>
                          <a:latin typeface="Cambria Math" panose="02040503050406030204" pitchFamily="18" charset="0"/>
                          <a:ea typeface="Cambria Math" panose="02040503050406030204" pitchFamily="18" charset="0"/>
                        </a:rPr>
                        <m:t> </m:t>
                      </m:r>
                      <m:r>
                        <a:rPr lang="en-US" sz="2800" b="0" i="0"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00846FA-CFA7-A213-E7DE-FF1E61A8D781}"/>
                  </a:ext>
                </a:extLst>
              </p:cNvPr>
              <p:cNvSpPr txBox="1">
                <a:spLocks noRot="1" noChangeAspect="1" noMove="1" noResize="1" noEditPoints="1" noAdjustHandles="1" noChangeArrowheads="1" noChangeShapeType="1" noTextEdit="1"/>
              </p:cNvSpPr>
              <p:nvPr/>
            </p:nvSpPr>
            <p:spPr>
              <a:xfrm>
                <a:off x="-354432" y="2895331"/>
                <a:ext cx="9451299" cy="588751"/>
              </a:xfrm>
              <a:prstGeom prst="rect">
                <a:avLst/>
              </a:prstGeom>
              <a:blipFill>
                <a:blip r:embed="rId3"/>
                <a:stretch>
                  <a:fillRect b="-1276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2EDC396-5C6F-D32D-799E-93E953A1C94F}"/>
              </a:ext>
            </a:extLst>
          </p:cNvPr>
          <p:cNvGrpSpPr/>
          <p:nvPr/>
        </p:nvGrpSpPr>
        <p:grpSpPr>
          <a:xfrm>
            <a:off x="245561" y="3686433"/>
            <a:ext cx="7348537" cy="3000375"/>
            <a:chOff x="4843463" y="3714750"/>
            <a:chExt cx="7348537" cy="3000375"/>
          </a:xfrm>
        </p:grpSpPr>
        <p:sp>
          <p:nvSpPr>
            <p:cNvPr id="8" name="Rectangle 7">
              <a:extLst>
                <a:ext uri="{FF2B5EF4-FFF2-40B4-BE49-F238E27FC236}">
                  <a16:creationId xmlns:a16="http://schemas.microsoft.com/office/drawing/2014/main" id="{31EBD4E0-02F2-5BA2-B858-924250D78CCA}"/>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316382-4715-17CC-FDC2-B5F9132DEED6}"/>
                </a:ext>
              </a:extLst>
            </p:cNvPr>
            <p:cNvGrpSpPr/>
            <p:nvPr/>
          </p:nvGrpSpPr>
          <p:grpSpPr>
            <a:xfrm>
              <a:off x="5000625" y="3799458"/>
              <a:ext cx="7086008" cy="2843950"/>
              <a:chOff x="453329" y="1651946"/>
              <a:chExt cx="11719030" cy="4726627"/>
            </a:xfrm>
          </p:grpSpPr>
          <p:grpSp>
            <p:nvGrpSpPr>
              <p:cNvPr id="10" name="Group 9">
                <a:extLst>
                  <a:ext uri="{FF2B5EF4-FFF2-40B4-BE49-F238E27FC236}">
                    <a16:creationId xmlns:a16="http://schemas.microsoft.com/office/drawing/2014/main" id="{64E5EC53-1064-6D21-9302-4C1C3BF03AD6}"/>
                  </a:ext>
                </a:extLst>
              </p:cNvPr>
              <p:cNvGrpSpPr/>
              <p:nvPr/>
            </p:nvGrpSpPr>
            <p:grpSpPr>
              <a:xfrm>
                <a:off x="1917774" y="1779113"/>
                <a:ext cx="10042404" cy="2203691"/>
                <a:chOff x="1855778" y="2250797"/>
                <a:chExt cx="7791020" cy="1709651"/>
              </a:xfrm>
            </p:grpSpPr>
            <p:pic>
              <p:nvPicPr>
                <p:cNvPr id="45" name="Picture 44">
                  <a:extLst>
                    <a:ext uri="{FF2B5EF4-FFF2-40B4-BE49-F238E27FC236}">
                      <a16:creationId xmlns:a16="http://schemas.microsoft.com/office/drawing/2014/main" id="{20CD1CC6-CD5E-ED7D-84E2-BECC0CEE3B10}"/>
                    </a:ext>
                  </a:extLst>
                </p:cNvPr>
                <p:cNvPicPr>
                  <a:picLocks noChangeAspect="1"/>
                </p:cNvPicPr>
                <p:nvPr/>
              </p:nvPicPr>
              <p:blipFill>
                <a:blip r:embed="rId4"/>
                <a:stretch>
                  <a:fillRect/>
                </a:stretch>
              </p:blipFill>
              <p:spPr>
                <a:xfrm>
                  <a:off x="1978525" y="2439817"/>
                  <a:ext cx="710243" cy="1077686"/>
                </a:xfrm>
                <a:prstGeom prst="rect">
                  <a:avLst/>
                </a:prstGeom>
              </p:spPr>
            </p:pic>
            <p:pic>
              <p:nvPicPr>
                <p:cNvPr id="46" name="Picture 45">
                  <a:extLst>
                    <a:ext uri="{FF2B5EF4-FFF2-40B4-BE49-F238E27FC236}">
                      <a16:creationId xmlns:a16="http://schemas.microsoft.com/office/drawing/2014/main" id="{9E0838A7-A58D-EC76-D559-3876DD93EA57}"/>
                    </a:ext>
                  </a:extLst>
                </p:cNvPr>
                <p:cNvPicPr>
                  <a:picLocks noChangeAspect="1"/>
                </p:cNvPicPr>
                <p:nvPr/>
              </p:nvPicPr>
              <p:blipFill>
                <a:blip r:embed="rId5"/>
                <a:stretch>
                  <a:fillRect/>
                </a:stretch>
              </p:blipFill>
              <p:spPr>
                <a:xfrm>
                  <a:off x="3058813" y="2550660"/>
                  <a:ext cx="983274" cy="878340"/>
                </a:xfrm>
                <a:prstGeom prst="rect">
                  <a:avLst/>
                </a:prstGeom>
              </p:spPr>
            </p:pic>
            <p:pic>
              <p:nvPicPr>
                <p:cNvPr id="47" name="Picture 46">
                  <a:extLst>
                    <a:ext uri="{FF2B5EF4-FFF2-40B4-BE49-F238E27FC236}">
                      <a16:creationId xmlns:a16="http://schemas.microsoft.com/office/drawing/2014/main" id="{6F7DBA05-E733-E28A-17B2-B3FB5FFB3D7B}"/>
                    </a:ext>
                  </a:extLst>
                </p:cNvPr>
                <p:cNvPicPr>
                  <a:picLocks noChangeAspect="1"/>
                </p:cNvPicPr>
                <p:nvPr/>
              </p:nvPicPr>
              <p:blipFill>
                <a:blip r:embed="rId6"/>
                <a:stretch>
                  <a:fillRect/>
                </a:stretch>
              </p:blipFill>
              <p:spPr>
                <a:xfrm>
                  <a:off x="6073149" y="2351313"/>
                  <a:ext cx="767096" cy="1077687"/>
                </a:xfrm>
                <a:prstGeom prst="rect">
                  <a:avLst/>
                </a:prstGeom>
              </p:spPr>
            </p:pic>
            <p:sp>
              <p:nvSpPr>
                <p:cNvPr id="48" name="TextBox 47">
                  <a:extLst>
                    <a:ext uri="{FF2B5EF4-FFF2-40B4-BE49-F238E27FC236}">
                      <a16:creationId xmlns:a16="http://schemas.microsoft.com/office/drawing/2014/main" id="{BEF94E93-D267-7791-59FD-45755E4B1E66}"/>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9" name="TextBox 48">
                  <a:extLst>
                    <a:ext uri="{FF2B5EF4-FFF2-40B4-BE49-F238E27FC236}">
                      <a16:creationId xmlns:a16="http://schemas.microsoft.com/office/drawing/2014/main" id="{76F3D9A4-E7AA-EAE4-CBB4-75736E89B075}"/>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50" name="TextBox 49">
                  <a:extLst>
                    <a:ext uri="{FF2B5EF4-FFF2-40B4-BE49-F238E27FC236}">
                      <a16:creationId xmlns:a16="http://schemas.microsoft.com/office/drawing/2014/main" id="{D8B60230-7090-F682-C938-74C48DC8F269}"/>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51" name="TextBox 50">
                  <a:extLst>
                    <a:ext uri="{FF2B5EF4-FFF2-40B4-BE49-F238E27FC236}">
                      <a16:creationId xmlns:a16="http://schemas.microsoft.com/office/drawing/2014/main" id="{9E701CF6-2055-96DD-EA48-D621EE32F636}"/>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52" name="Picture 51">
                  <a:extLst>
                    <a:ext uri="{FF2B5EF4-FFF2-40B4-BE49-F238E27FC236}">
                      <a16:creationId xmlns:a16="http://schemas.microsoft.com/office/drawing/2014/main" id="{F3975BC7-BA9B-961A-A3C0-05977B98474A}"/>
                    </a:ext>
                  </a:extLst>
                </p:cNvPr>
                <p:cNvPicPr>
                  <a:picLocks noChangeAspect="1"/>
                </p:cNvPicPr>
                <p:nvPr/>
              </p:nvPicPr>
              <p:blipFill>
                <a:blip r:embed="rId7"/>
                <a:stretch>
                  <a:fillRect/>
                </a:stretch>
              </p:blipFill>
              <p:spPr>
                <a:xfrm>
                  <a:off x="7370070" y="2508487"/>
                  <a:ext cx="670641" cy="854526"/>
                </a:xfrm>
                <a:prstGeom prst="rect">
                  <a:avLst/>
                </a:prstGeom>
              </p:spPr>
            </p:pic>
            <p:sp>
              <p:nvSpPr>
                <p:cNvPr id="53" name="TextBox 52">
                  <a:extLst>
                    <a:ext uri="{FF2B5EF4-FFF2-40B4-BE49-F238E27FC236}">
                      <a16:creationId xmlns:a16="http://schemas.microsoft.com/office/drawing/2014/main" id="{353E38D2-65A5-D44F-9A38-A1994C6B6CCD}"/>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4" name="TextBox 53">
                  <a:extLst>
                    <a:ext uri="{FF2B5EF4-FFF2-40B4-BE49-F238E27FC236}">
                      <a16:creationId xmlns:a16="http://schemas.microsoft.com/office/drawing/2014/main" id="{974EC1CB-145D-79C0-E993-6FA1FB057C10}"/>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5" name="Picture 54">
                  <a:extLst>
                    <a:ext uri="{FF2B5EF4-FFF2-40B4-BE49-F238E27FC236}">
                      <a16:creationId xmlns:a16="http://schemas.microsoft.com/office/drawing/2014/main" id="{FFC6652D-B07D-92D0-A2ED-AFD6EB17F1E3}"/>
                    </a:ext>
                  </a:extLst>
                </p:cNvPr>
                <p:cNvPicPr>
                  <a:picLocks noChangeAspect="1"/>
                </p:cNvPicPr>
                <p:nvPr/>
              </p:nvPicPr>
              <p:blipFill>
                <a:blip r:embed="rId8"/>
                <a:stretch>
                  <a:fillRect/>
                </a:stretch>
              </p:blipFill>
              <p:spPr>
                <a:xfrm>
                  <a:off x="8821195" y="2330336"/>
                  <a:ext cx="825603" cy="1044641"/>
                </a:xfrm>
                <a:prstGeom prst="rect">
                  <a:avLst/>
                </a:prstGeom>
              </p:spPr>
            </p:pic>
            <p:pic>
              <p:nvPicPr>
                <p:cNvPr id="56" name="Picture 7" descr="Adoptable Rabbits | morabbit">
                  <a:extLst>
                    <a:ext uri="{FF2B5EF4-FFF2-40B4-BE49-F238E27FC236}">
                      <a16:creationId xmlns:a16="http://schemas.microsoft.com/office/drawing/2014/main" id="{61AEFE83-A951-301B-FB5A-DF71E0C4C7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5870D749-81C1-1D5D-56F3-683C39CB69EA}"/>
                  </a:ext>
                </a:extLst>
              </p:cNvPr>
              <p:cNvGrpSpPr/>
              <p:nvPr/>
            </p:nvGrpSpPr>
            <p:grpSpPr>
              <a:xfrm>
                <a:off x="2298999" y="1651946"/>
                <a:ext cx="4145728" cy="898422"/>
                <a:chOff x="2298999" y="1651946"/>
                <a:chExt cx="4145728" cy="898422"/>
              </a:xfrm>
            </p:grpSpPr>
            <p:pic>
              <p:nvPicPr>
                <p:cNvPr id="42" name="Picture 4" descr="Page 12 | Mortarboard Cap Images - Free Download on Freepik">
                  <a:extLst>
                    <a:ext uri="{FF2B5EF4-FFF2-40B4-BE49-F238E27FC236}">
                      <a16:creationId xmlns:a16="http://schemas.microsoft.com/office/drawing/2014/main" id="{40AD9D9C-CA6A-D014-69DF-587BEDA0C6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Page 12 | Mortarboard Cap Images - Free Download on Freepik">
                  <a:extLst>
                    <a:ext uri="{FF2B5EF4-FFF2-40B4-BE49-F238E27FC236}">
                      <a16:creationId xmlns:a16="http://schemas.microsoft.com/office/drawing/2014/main" id="{6430FAE7-27A7-F0E7-903D-26E30FD5CA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age 12 | Mortarboard Cap Images - Free Download on Freepik">
                  <a:extLst>
                    <a:ext uri="{FF2B5EF4-FFF2-40B4-BE49-F238E27FC236}">
                      <a16:creationId xmlns:a16="http://schemas.microsoft.com/office/drawing/2014/main" id="{743AD430-A80D-D9A0-7A0B-7A6D17CACA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942C70EF-8095-4A75-F47B-56E619831A16}"/>
                  </a:ext>
                </a:extLst>
              </p:cNvPr>
              <p:cNvGrpSpPr/>
              <p:nvPr/>
            </p:nvGrpSpPr>
            <p:grpSpPr>
              <a:xfrm>
                <a:off x="496191" y="3750566"/>
                <a:ext cx="11366155" cy="1087424"/>
                <a:chOff x="496191" y="4136336"/>
                <a:chExt cx="11366155" cy="1087424"/>
              </a:xfrm>
            </p:grpSpPr>
            <p:pic>
              <p:nvPicPr>
                <p:cNvPr id="35" name="Picture 2" descr="Money Stack | Totally Accurate BattleGrounds Wiki | Fandom">
                  <a:extLst>
                    <a:ext uri="{FF2B5EF4-FFF2-40B4-BE49-F238E27FC236}">
                      <a16:creationId xmlns:a16="http://schemas.microsoft.com/office/drawing/2014/main" id="{1BF1A8CD-E413-B232-5591-9C36633147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10901A0-5C84-836E-92AA-B46A674FF9B2}"/>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6" name="TextBox 35">
                      <a:extLst>
                        <a:ext uri="{FF2B5EF4-FFF2-40B4-BE49-F238E27FC236}">
                          <a16:creationId xmlns:a16="http://schemas.microsoft.com/office/drawing/2014/main" id="{610901A0-5C84-836E-92AA-B46A674FF9B2}"/>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45C1A9D-6EFD-166E-16C3-78CB2985FDBC}"/>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7" name="TextBox 36">
                      <a:extLst>
                        <a:ext uri="{FF2B5EF4-FFF2-40B4-BE49-F238E27FC236}">
                          <a16:creationId xmlns:a16="http://schemas.microsoft.com/office/drawing/2014/main" id="{445C1A9D-6EFD-166E-16C3-78CB2985FDB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3137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DE5C151-35F9-4981-5E11-CBC47DE9BE5A}"/>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8" name="TextBox 37">
                      <a:extLst>
                        <a:ext uri="{FF2B5EF4-FFF2-40B4-BE49-F238E27FC236}">
                          <a16:creationId xmlns:a16="http://schemas.microsoft.com/office/drawing/2014/main" id="{FDE5C151-35F9-4981-5E11-CBC47DE9BE5A}"/>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461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7079D31-4256-9B6B-60B1-267C46E13B1E}"/>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9" name="TextBox 38">
                      <a:extLst>
                        <a:ext uri="{FF2B5EF4-FFF2-40B4-BE49-F238E27FC236}">
                          <a16:creationId xmlns:a16="http://schemas.microsoft.com/office/drawing/2014/main" id="{97079D31-4256-9B6B-60B1-267C46E13B1E}"/>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038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F45ADA3-DEAF-FC4C-AB8A-3E21298372E2}"/>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40" name="TextBox 39">
                      <a:extLst>
                        <a:ext uri="{FF2B5EF4-FFF2-40B4-BE49-F238E27FC236}">
                          <a16:creationId xmlns:a16="http://schemas.microsoft.com/office/drawing/2014/main" id="{5F45ADA3-DEAF-FC4C-AB8A-3E21298372E2}"/>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192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9E7473F-24CE-31E1-1119-EE85A3F6F7C6}"/>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41" name="TextBox 40">
                      <a:extLst>
                        <a:ext uri="{FF2B5EF4-FFF2-40B4-BE49-F238E27FC236}">
                          <a16:creationId xmlns:a16="http://schemas.microsoft.com/office/drawing/2014/main" id="{19E7473F-24CE-31E1-1119-EE85A3F6F7C6}"/>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A78B19FA-6F37-52DD-D263-3E913B62869B}"/>
                  </a:ext>
                </a:extLst>
              </p:cNvPr>
              <p:cNvGrpSpPr/>
              <p:nvPr/>
            </p:nvGrpSpPr>
            <p:grpSpPr>
              <a:xfrm>
                <a:off x="453329" y="5137614"/>
                <a:ext cx="11418028" cy="1240959"/>
                <a:chOff x="453329" y="5423369"/>
                <a:chExt cx="11418028" cy="1240959"/>
              </a:xfrm>
            </p:grpSpPr>
            <p:pic>
              <p:nvPicPr>
                <p:cNvPr id="27" name="Picture 2" descr="Money Stack | Totally Accurate BattleGrounds Wiki | Fandom">
                  <a:extLst>
                    <a:ext uri="{FF2B5EF4-FFF2-40B4-BE49-F238E27FC236}">
                      <a16:creationId xmlns:a16="http://schemas.microsoft.com/office/drawing/2014/main" id="{FAEE5CCA-5680-3BB5-67DF-8C74412873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age 12 | Mortarboard Cap Images - Free Download on Freepik">
                  <a:extLst>
                    <a:ext uri="{FF2B5EF4-FFF2-40B4-BE49-F238E27FC236}">
                      <a16:creationId xmlns:a16="http://schemas.microsoft.com/office/drawing/2014/main" id="{2AD75EED-7E95-944A-5FF3-5281FE2A0F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A91C30-AF65-DDDA-62AC-B95CAAD19A68}"/>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9" name="TextBox 28">
                      <a:extLst>
                        <a:ext uri="{FF2B5EF4-FFF2-40B4-BE49-F238E27FC236}">
                          <a16:creationId xmlns:a16="http://schemas.microsoft.com/office/drawing/2014/main" id="{E3A91C30-AF65-DDDA-62AC-B95CAAD19A68}"/>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B75FAAA-843A-7411-573A-E914F0688E72}"/>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0" name="TextBox 29">
                      <a:extLst>
                        <a:ext uri="{FF2B5EF4-FFF2-40B4-BE49-F238E27FC236}">
                          <a16:creationId xmlns:a16="http://schemas.microsoft.com/office/drawing/2014/main" id="{EB75FAAA-843A-7411-573A-E914F0688E72}"/>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F40EBC1-81B9-A303-2745-77A88E6BEC6B}"/>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1" name="TextBox 30">
                      <a:extLst>
                        <a:ext uri="{FF2B5EF4-FFF2-40B4-BE49-F238E27FC236}">
                          <a16:creationId xmlns:a16="http://schemas.microsoft.com/office/drawing/2014/main" id="{1F40EBC1-81B9-A303-2745-77A88E6BEC6B}"/>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2692"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37083A3-D849-F411-26BD-AFFBB18F8BD3}"/>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2" name="TextBox 31">
                      <a:extLst>
                        <a:ext uri="{FF2B5EF4-FFF2-40B4-BE49-F238E27FC236}">
                          <a16:creationId xmlns:a16="http://schemas.microsoft.com/office/drawing/2014/main" id="{C37083A3-D849-F411-26BD-AFFBB18F8BD3}"/>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038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42E25EA-31E2-1E04-8BFA-0FAC80DEB31D}"/>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3" name="TextBox 32">
                      <a:extLst>
                        <a:ext uri="{FF2B5EF4-FFF2-40B4-BE49-F238E27FC236}">
                          <a16:creationId xmlns:a16="http://schemas.microsoft.com/office/drawing/2014/main" id="{F42E25EA-31E2-1E04-8BFA-0FAC80DEB31D}"/>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C89F0EF-C5AD-3F5E-3341-3B0B5A980F34}"/>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4" name="TextBox 33">
                      <a:extLst>
                        <a:ext uri="{FF2B5EF4-FFF2-40B4-BE49-F238E27FC236}">
                          <a16:creationId xmlns:a16="http://schemas.microsoft.com/office/drawing/2014/main" id="{5C89F0EF-C5AD-3F5E-3341-3B0B5A980F34}"/>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6897"/>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BEAE992E-CA44-EADC-FE8C-7DAF2FE5CF0F}"/>
                  </a:ext>
                </a:extLst>
              </p:cNvPr>
              <p:cNvGrpSpPr/>
              <p:nvPr/>
            </p:nvGrpSpPr>
            <p:grpSpPr>
              <a:xfrm>
                <a:off x="2223051" y="4197975"/>
                <a:ext cx="9949308" cy="2146756"/>
                <a:chOff x="2287252" y="4295304"/>
                <a:chExt cx="9949308" cy="2146756"/>
              </a:xfrm>
            </p:grpSpPr>
            <p:sp>
              <p:nvSpPr>
                <p:cNvPr id="15" name="TextBox 14">
                  <a:extLst>
                    <a:ext uri="{FF2B5EF4-FFF2-40B4-BE49-F238E27FC236}">
                      <a16:creationId xmlns:a16="http://schemas.microsoft.com/office/drawing/2014/main" id="{A2C5A4CC-F8C9-2FE6-1F0A-15118ED810D7}"/>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A736DF85-3BAB-A4CE-3B50-E6611FC6B575}"/>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9032D6F4-8FBC-28AB-F261-DF7812EA1C62}"/>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26DC810A-4FE4-02AA-3396-956583FCE628}"/>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9" name="TextBox 18">
                  <a:extLst>
                    <a:ext uri="{FF2B5EF4-FFF2-40B4-BE49-F238E27FC236}">
                      <a16:creationId xmlns:a16="http://schemas.microsoft.com/office/drawing/2014/main" id="{4B7CB399-2F3D-8040-B5E2-0A7A4479DF9E}"/>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0" name="TextBox 19">
                  <a:extLst>
                    <a:ext uri="{FF2B5EF4-FFF2-40B4-BE49-F238E27FC236}">
                      <a16:creationId xmlns:a16="http://schemas.microsoft.com/office/drawing/2014/main" id="{D91C97CA-6B62-5902-C61C-CDAE9E58DD22}"/>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1" name="TextBox 20">
                  <a:extLst>
                    <a:ext uri="{FF2B5EF4-FFF2-40B4-BE49-F238E27FC236}">
                      <a16:creationId xmlns:a16="http://schemas.microsoft.com/office/drawing/2014/main" id="{0A035847-8005-BA89-F482-ABFA2997C643}"/>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E05AC54F-E13D-A48B-277B-89BEB0C59E87}"/>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3" name="TextBox 22">
                  <a:extLst>
                    <a:ext uri="{FF2B5EF4-FFF2-40B4-BE49-F238E27FC236}">
                      <a16:creationId xmlns:a16="http://schemas.microsoft.com/office/drawing/2014/main" id="{8095364D-8DEF-A371-BB93-4B8652726786}"/>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4" name="TextBox 23">
                  <a:extLst>
                    <a:ext uri="{FF2B5EF4-FFF2-40B4-BE49-F238E27FC236}">
                      <a16:creationId xmlns:a16="http://schemas.microsoft.com/office/drawing/2014/main" id="{CC6AA7DF-59DF-FA24-DB1A-0475E0B64C10}"/>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5" name="TextBox 24">
                  <a:extLst>
                    <a:ext uri="{FF2B5EF4-FFF2-40B4-BE49-F238E27FC236}">
                      <a16:creationId xmlns:a16="http://schemas.microsoft.com/office/drawing/2014/main" id="{BA47FEBE-6642-9647-0803-9CF7F99B83BD}"/>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6" name="TextBox 25">
                  <a:extLst>
                    <a:ext uri="{FF2B5EF4-FFF2-40B4-BE49-F238E27FC236}">
                      <a16:creationId xmlns:a16="http://schemas.microsoft.com/office/drawing/2014/main" id="{43BBD6E0-F2B9-F9F9-8844-1ECA02D8A3EA}"/>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sp>
        <p:nvSpPr>
          <p:cNvPr id="57" name="Oval 56">
            <a:extLst>
              <a:ext uri="{FF2B5EF4-FFF2-40B4-BE49-F238E27FC236}">
                <a16:creationId xmlns:a16="http://schemas.microsoft.com/office/drawing/2014/main" id="{3BA303BD-D44C-47C8-1262-9F1D5CD1EB56}"/>
              </a:ext>
            </a:extLst>
          </p:cNvPr>
          <p:cNvSpPr/>
          <p:nvPr/>
        </p:nvSpPr>
        <p:spPr>
          <a:xfrm>
            <a:off x="742749" y="5047568"/>
            <a:ext cx="6851349" cy="810179"/>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1CB4659-D4DC-8B92-AAFD-4DFC396E898C}"/>
              </a:ext>
            </a:extLst>
          </p:cNvPr>
          <p:cNvSpPr/>
          <p:nvPr/>
        </p:nvSpPr>
        <p:spPr>
          <a:xfrm>
            <a:off x="784201" y="5912855"/>
            <a:ext cx="6967059" cy="91973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B58398D-2289-0138-9271-3CF1BD45E357}"/>
              </a:ext>
            </a:extLst>
          </p:cNvPr>
          <p:cNvGrpSpPr/>
          <p:nvPr/>
        </p:nvGrpSpPr>
        <p:grpSpPr>
          <a:xfrm>
            <a:off x="7038702" y="2713628"/>
            <a:ext cx="4765110" cy="2677656"/>
            <a:chOff x="7038702" y="2713628"/>
            <a:chExt cx="4765110" cy="2677656"/>
          </a:xfrm>
        </p:grpSpPr>
        <p:sp>
          <p:nvSpPr>
            <p:cNvPr id="59" name="TextBox 58">
              <a:extLst>
                <a:ext uri="{FF2B5EF4-FFF2-40B4-BE49-F238E27FC236}">
                  <a16:creationId xmlns:a16="http://schemas.microsoft.com/office/drawing/2014/main" id="{9F17363A-7919-EBB3-7D28-28A547615F40}"/>
                </a:ext>
              </a:extLst>
            </p:cNvPr>
            <p:cNvSpPr txBox="1"/>
            <p:nvPr/>
          </p:nvSpPr>
          <p:spPr>
            <a:xfrm>
              <a:off x="8315680" y="2713628"/>
              <a:ext cx="3488132" cy="2677656"/>
            </a:xfrm>
            <a:prstGeom prst="rect">
              <a:avLst/>
            </a:prstGeom>
            <a:noFill/>
          </p:spPr>
          <p:txBody>
            <a:bodyPr wrap="square" rtlCol="0">
              <a:spAutoFit/>
            </a:bodyPr>
            <a:lstStyle/>
            <a:p>
              <a:r>
                <a:rPr lang="en-US" sz="2800" dirty="0">
                  <a:solidFill>
                    <a:schemeClr val="accent1"/>
                  </a:solidFill>
                </a:rPr>
                <a:t>This is called the </a:t>
              </a:r>
              <a:r>
                <a:rPr lang="en-US" sz="2800" b="1" dirty="0">
                  <a:solidFill>
                    <a:schemeClr val="accent1"/>
                  </a:solidFill>
                </a:rPr>
                <a:t>Average Treatment Effect (ATE).</a:t>
              </a:r>
            </a:p>
            <a:p>
              <a:r>
                <a:rPr lang="en-US" sz="2000" dirty="0">
                  <a:solidFill>
                    <a:schemeClr val="accent1"/>
                  </a:solidFill>
                </a:rPr>
                <a:t>It is the effect of college on earnings on the </a:t>
              </a:r>
              <a:r>
                <a:rPr lang="en-US" sz="2000" i="1" dirty="0">
                  <a:solidFill>
                    <a:schemeClr val="accent1"/>
                  </a:solidFill>
                </a:rPr>
                <a:t>average</a:t>
              </a:r>
              <a:r>
                <a:rPr lang="en-US" sz="2000" dirty="0">
                  <a:solidFill>
                    <a:schemeClr val="accent1"/>
                  </a:solidFill>
                </a:rPr>
                <a:t> person in the population.</a:t>
              </a:r>
            </a:p>
            <a:p>
              <a:pPr algn="ctr"/>
              <a:endParaRPr lang="en-US" sz="2400" dirty="0">
                <a:solidFill>
                  <a:schemeClr val="accent1"/>
                </a:solidFill>
              </a:endParaRPr>
            </a:p>
          </p:txBody>
        </p:sp>
        <p:cxnSp>
          <p:nvCxnSpPr>
            <p:cNvPr id="61" name="Straight Arrow Connector 60">
              <a:extLst>
                <a:ext uri="{FF2B5EF4-FFF2-40B4-BE49-F238E27FC236}">
                  <a16:creationId xmlns:a16="http://schemas.microsoft.com/office/drawing/2014/main" id="{5EFB020A-7E3A-51FD-84A7-E42875C1CB12}"/>
                </a:ext>
              </a:extLst>
            </p:cNvPr>
            <p:cNvCxnSpPr/>
            <p:nvPr/>
          </p:nvCxnSpPr>
          <p:spPr>
            <a:xfrm flipH="1">
              <a:off x="7038702" y="3283461"/>
              <a:ext cx="125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7AEDD72E-57CB-A225-7136-150313ACCBBC}"/>
              </a:ext>
            </a:extLst>
          </p:cNvPr>
          <p:cNvSpPr txBox="1"/>
          <p:nvPr/>
        </p:nvSpPr>
        <p:spPr>
          <a:xfrm>
            <a:off x="8142188" y="5503109"/>
            <a:ext cx="3835115" cy="1200329"/>
          </a:xfrm>
          <a:prstGeom prst="rect">
            <a:avLst/>
          </a:prstGeom>
          <a:noFill/>
        </p:spPr>
        <p:txBody>
          <a:bodyPr wrap="square">
            <a:spAutoFit/>
          </a:bodyPr>
          <a:lstStyle/>
          <a:p>
            <a:pPr algn="ctr"/>
            <a:r>
              <a:rPr lang="en-US" sz="2400" dirty="0">
                <a:solidFill>
                  <a:schemeClr val="accent1"/>
                </a:solidFill>
              </a:rPr>
              <a:t>We can’t compute ATE on the whole population, since we don’t know the </a:t>
            </a:r>
            <a:r>
              <a:rPr lang="en-US" sz="2400" dirty="0">
                <a:solidFill>
                  <a:srgbClr val="FF0000"/>
                </a:solidFill>
              </a:rPr>
              <a:t>????</a:t>
            </a:r>
            <a:r>
              <a:rPr lang="en-US" sz="2400" dirty="0">
                <a:solidFill>
                  <a:schemeClr val="accent1"/>
                </a:solidFill>
              </a:rPr>
              <a:t> values.</a:t>
            </a:r>
          </a:p>
        </p:txBody>
      </p:sp>
    </p:spTree>
    <p:extLst>
      <p:ext uri="{BB962C8B-B14F-4D97-AF65-F5344CB8AC3E}">
        <p14:creationId xmlns:p14="http://schemas.microsoft.com/office/powerpoint/2010/main" val="64404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A239-48BC-2D6A-59B8-8E0348DDF54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DE406BD-8E15-EBDD-971E-BB8238FDFE9D}"/>
              </a:ext>
            </a:extLst>
          </p:cNvPr>
          <p:cNvSpPr>
            <a:spLocks noGrp="1"/>
          </p:cNvSpPr>
          <p:nvPr>
            <p:ph idx="1"/>
          </p:nvPr>
        </p:nvSpPr>
        <p:spPr/>
        <p:txBody>
          <a:bodyPr/>
          <a:lstStyle/>
          <a:p>
            <a:r>
              <a:rPr lang="en-US" dirty="0"/>
              <a:t>Recap</a:t>
            </a:r>
          </a:p>
          <a:p>
            <a:r>
              <a:rPr lang="en-US" dirty="0"/>
              <a:t>Observational comparisons vs. Average Treatment Effect</a:t>
            </a:r>
          </a:p>
          <a:p>
            <a:r>
              <a:rPr lang="en-US" dirty="0"/>
              <a:t>The magic of randomized control trials (RCTs)</a:t>
            </a:r>
          </a:p>
          <a:p>
            <a:r>
              <a:rPr lang="en-US" dirty="0"/>
              <a:t>Example</a:t>
            </a:r>
          </a:p>
        </p:txBody>
      </p:sp>
    </p:spTree>
    <p:extLst>
      <p:ext uri="{BB962C8B-B14F-4D97-AF65-F5344CB8AC3E}">
        <p14:creationId xmlns:p14="http://schemas.microsoft.com/office/powerpoint/2010/main" val="2471018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3FCC-4745-42A4-A6FE-92B632D9AEB0}"/>
              </a:ext>
            </a:extLst>
          </p:cNvPr>
          <p:cNvSpPr>
            <a:spLocks noGrp="1"/>
          </p:cNvSpPr>
          <p:nvPr>
            <p:ph type="title"/>
          </p:nvPr>
        </p:nvSpPr>
        <p:spPr/>
        <p:txBody>
          <a:bodyPr/>
          <a:lstStyle/>
          <a:p>
            <a:r>
              <a:rPr lang="en-US" dirty="0"/>
              <a:t>Observational comparison vs. ATE</a:t>
            </a:r>
          </a:p>
        </p:txBody>
      </p:sp>
      <p:sp>
        <p:nvSpPr>
          <p:cNvPr id="3" name="Content Placeholder 2">
            <a:extLst>
              <a:ext uri="{FF2B5EF4-FFF2-40B4-BE49-F238E27FC236}">
                <a16:creationId xmlns:a16="http://schemas.microsoft.com/office/drawing/2014/main" id="{3CA27CAA-CEE0-6722-F3A3-8CB61BFDECD9}"/>
              </a:ext>
            </a:extLst>
          </p:cNvPr>
          <p:cNvSpPr>
            <a:spLocks noGrp="1"/>
          </p:cNvSpPr>
          <p:nvPr>
            <p:ph idx="1"/>
          </p:nvPr>
        </p:nvSpPr>
        <p:spPr/>
        <p:txBody>
          <a:bodyPr/>
          <a:lstStyle/>
          <a:p>
            <a:r>
              <a:rPr lang="en-US" dirty="0"/>
              <a:t>Observational comparison:</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180980-9680-2A01-CDFE-1D75445C09AF}"/>
                  </a:ext>
                </a:extLst>
              </p:cNvPr>
              <p:cNvSpPr txBox="1"/>
              <p:nvPr/>
            </p:nvSpPr>
            <p:spPr>
              <a:xfrm>
                <a:off x="1370350" y="2348293"/>
                <a:ext cx="9451299" cy="5887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solidFill>
                            <a:schemeClr val="accent2"/>
                          </a:solidFill>
                          <a:latin typeface="Cambria Math" panose="02040503050406030204" pitchFamily="18" charset="0"/>
                          <a:ea typeface="Cambria Math" panose="02040503050406030204" pitchFamily="18" charset="0"/>
                        </a:rPr>
                        <m:t>𝑗</m:t>
                      </m:r>
                      <m:r>
                        <a:rPr lang="en-US" sz="2800" b="0" i="1"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went</m:t>
                      </m:r>
                      <m:r>
                        <a:rPr lang="en-US" sz="2800" b="0" i="0"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to</m:t>
                      </m:r>
                      <m:r>
                        <a:rPr lang="en-US" sz="2800" b="0" i="0"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college</m:t>
                      </m:r>
                      <m:r>
                        <a:rPr lang="en-US" sz="2800" b="0" i="0" smtClean="0">
                          <a:solidFill>
                            <a:schemeClr val="accent2"/>
                          </a:solidFill>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r>
                            <a:rPr lang="en-US" sz="2800" b="0" i="1" smtClean="0">
                              <a:solidFill>
                                <a:srgbClr val="7030A0"/>
                              </a:solidFill>
                              <a:latin typeface="Cambria Math" panose="02040503050406030204" pitchFamily="18" charset="0"/>
                              <a:ea typeface="Cambria Math" panose="02040503050406030204" pitchFamily="18" charset="0"/>
                            </a:rPr>
                            <m:t>𝑗</m:t>
                          </m:r>
                          <m:r>
                            <a:rPr lang="en-US" sz="2800" b="0" i="1"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did</m:t>
                          </m:r>
                          <m:sSup>
                            <m:sSupPr>
                              <m:ctrlPr>
                                <a:rPr lang="en-US" sz="2800" b="0" i="1" smtClean="0">
                                  <a:solidFill>
                                    <a:srgbClr val="7030A0"/>
                                  </a:solidFill>
                                  <a:latin typeface="Cambria Math" panose="02040503050406030204" pitchFamily="18" charset="0"/>
                                  <a:ea typeface="Cambria Math" panose="02040503050406030204" pitchFamily="18" charset="0"/>
                                </a:rPr>
                              </m:ctrlPr>
                            </m:sSupPr>
                            <m:e>
                              <m:r>
                                <m:rPr>
                                  <m:sty m:val="p"/>
                                </m:rPr>
                                <a:rPr lang="en-US" sz="2800" b="0" i="0" smtClean="0">
                                  <a:solidFill>
                                    <a:srgbClr val="7030A0"/>
                                  </a:solidFill>
                                  <a:latin typeface="Cambria Math" panose="02040503050406030204" pitchFamily="18" charset="0"/>
                                  <a:ea typeface="Cambria Math" panose="02040503050406030204" pitchFamily="18" charset="0"/>
                                </a:rPr>
                                <m:t>n</m:t>
                              </m:r>
                            </m:e>
                            <m:sup>
                              <m:r>
                                <a:rPr lang="en-US" sz="2800" b="0" i="0" smtClean="0">
                                  <a:solidFill>
                                    <a:srgbClr val="7030A0"/>
                                  </a:solidFill>
                                  <a:latin typeface="Cambria Math" panose="02040503050406030204" pitchFamily="18" charset="0"/>
                                  <a:ea typeface="Cambria Math" panose="02040503050406030204" pitchFamily="18" charset="0"/>
                                </a:rPr>
                                <m:t>′</m:t>
                              </m:r>
                            </m:sup>
                          </m:sSup>
                          <m:r>
                            <m:rPr>
                              <m:sty m:val="p"/>
                            </m:rPr>
                            <a:rPr lang="en-US" sz="2800" b="0" i="0" smtClean="0">
                              <a:solidFill>
                                <a:srgbClr val="7030A0"/>
                              </a:solidFill>
                              <a:latin typeface="Cambria Math" panose="02040503050406030204" pitchFamily="18" charset="0"/>
                              <a:ea typeface="Cambria Math" panose="02040503050406030204" pitchFamily="18" charset="0"/>
                            </a:rPr>
                            <m:t>t</m:t>
                          </m:r>
                          <m:r>
                            <a:rPr lang="en-US" sz="2800" b="0" i="0"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go</m:t>
                          </m:r>
                          <m:r>
                            <a:rPr lang="en-US" sz="2800" b="0" i="0"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to</m:t>
                          </m:r>
                          <m:r>
                            <a:rPr lang="en-US" sz="2800" b="0" i="0"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dirty="0"/>
              </a:p>
            </p:txBody>
          </p:sp>
        </mc:Choice>
        <mc:Fallback xmlns="">
          <p:sp>
            <p:nvSpPr>
              <p:cNvPr id="4" name="TextBox 3">
                <a:extLst>
                  <a:ext uri="{FF2B5EF4-FFF2-40B4-BE49-F238E27FC236}">
                    <a16:creationId xmlns:a16="http://schemas.microsoft.com/office/drawing/2014/main" id="{A6180980-9680-2A01-CDFE-1D75445C09AF}"/>
                  </a:ext>
                </a:extLst>
              </p:cNvPr>
              <p:cNvSpPr txBox="1">
                <a:spLocks noRot="1" noChangeAspect="1" noMove="1" noResize="1" noEditPoints="1" noAdjustHandles="1" noChangeArrowheads="1" noChangeShapeType="1" noTextEdit="1"/>
              </p:cNvSpPr>
              <p:nvPr/>
            </p:nvSpPr>
            <p:spPr>
              <a:xfrm>
                <a:off x="1370350" y="2348293"/>
                <a:ext cx="9451299" cy="588751"/>
              </a:xfrm>
              <a:prstGeom prst="rect">
                <a:avLst/>
              </a:prstGeom>
              <a:blipFill>
                <a:blip r:embed="rId2"/>
                <a:stretch>
                  <a:fillRect b="-14583"/>
                </a:stretch>
              </a:blipFill>
            </p:spPr>
            <p:txBody>
              <a:bodyPr/>
              <a:lstStyle/>
              <a:p>
                <a:r>
                  <a:rPr lang="en-US">
                    <a:noFill/>
                  </a:rPr>
                  <a:t> </a:t>
                </a:r>
              </a:p>
            </p:txBody>
          </p:sp>
        </mc:Fallback>
      </mc:AlternateContent>
    </p:spTree>
    <p:extLst>
      <p:ext uri="{BB962C8B-B14F-4D97-AF65-F5344CB8AC3E}">
        <p14:creationId xmlns:p14="http://schemas.microsoft.com/office/powerpoint/2010/main" val="2629545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3FCC-4745-42A4-A6FE-92B632D9AEB0}"/>
              </a:ext>
            </a:extLst>
          </p:cNvPr>
          <p:cNvSpPr>
            <a:spLocks noGrp="1"/>
          </p:cNvSpPr>
          <p:nvPr>
            <p:ph type="title"/>
          </p:nvPr>
        </p:nvSpPr>
        <p:spPr/>
        <p:txBody>
          <a:bodyPr/>
          <a:lstStyle/>
          <a:p>
            <a:r>
              <a:rPr lang="en-US" dirty="0"/>
              <a:t>Observational comparison vs. ATE</a:t>
            </a:r>
          </a:p>
        </p:txBody>
      </p:sp>
      <p:sp>
        <p:nvSpPr>
          <p:cNvPr id="3" name="Content Placeholder 2">
            <a:extLst>
              <a:ext uri="{FF2B5EF4-FFF2-40B4-BE49-F238E27FC236}">
                <a16:creationId xmlns:a16="http://schemas.microsoft.com/office/drawing/2014/main" id="{3CA27CAA-CEE0-6722-F3A3-8CB61BFDECD9}"/>
              </a:ext>
            </a:extLst>
          </p:cNvPr>
          <p:cNvSpPr>
            <a:spLocks noGrp="1"/>
          </p:cNvSpPr>
          <p:nvPr>
            <p:ph idx="1"/>
          </p:nvPr>
        </p:nvSpPr>
        <p:spPr/>
        <p:txBody>
          <a:bodyPr/>
          <a:lstStyle/>
          <a:p>
            <a:r>
              <a:rPr lang="en-US" dirty="0"/>
              <a:t>Observational comparison:</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180980-9680-2A01-CDFE-1D75445C09AF}"/>
                  </a:ext>
                </a:extLst>
              </p:cNvPr>
              <p:cNvSpPr txBox="1"/>
              <p:nvPr/>
            </p:nvSpPr>
            <p:spPr>
              <a:xfrm>
                <a:off x="0" y="2348293"/>
                <a:ext cx="9451299" cy="5887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solidFill>
                            <a:schemeClr val="accent2"/>
                          </a:solidFill>
                          <a:latin typeface="Cambria Math" panose="02040503050406030204" pitchFamily="18" charset="0"/>
                          <a:ea typeface="Cambria Math" panose="02040503050406030204" pitchFamily="18" charset="0"/>
                        </a:rPr>
                        <m:t>𝑗</m:t>
                      </m:r>
                      <m:r>
                        <a:rPr lang="en-US" sz="2800" b="0" i="1"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college</m:t>
                      </m:r>
                      <m:r>
                        <a:rPr lang="en-US" sz="2800" b="0" i="0" smtClean="0">
                          <a:solidFill>
                            <a:schemeClr val="accent2"/>
                          </a:solidFill>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r>
                            <a:rPr lang="en-US" sz="2800" b="0" i="1" smtClean="0">
                              <a:solidFill>
                                <a:srgbClr val="7030A0"/>
                              </a:solidFill>
                              <a:latin typeface="Cambria Math" panose="02040503050406030204" pitchFamily="18" charset="0"/>
                              <a:ea typeface="Cambria Math" panose="02040503050406030204" pitchFamily="18" charset="0"/>
                            </a:rPr>
                            <m:t>𝑗</m:t>
                          </m:r>
                          <m:r>
                            <a:rPr lang="en-US" sz="2800" b="0" i="1"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no</m:t>
                          </m:r>
                          <m:r>
                            <a:rPr lang="en-US" sz="2800" b="0" i="0"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dirty="0"/>
              </a:p>
            </p:txBody>
          </p:sp>
        </mc:Choice>
        <mc:Fallback xmlns="">
          <p:sp>
            <p:nvSpPr>
              <p:cNvPr id="4" name="TextBox 3">
                <a:extLst>
                  <a:ext uri="{FF2B5EF4-FFF2-40B4-BE49-F238E27FC236}">
                    <a16:creationId xmlns:a16="http://schemas.microsoft.com/office/drawing/2014/main" id="{A6180980-9680-2A01-CDFE-1D75445C09AF}"/>
                  </a:ext>
                </a:extLst>
              </p:cNvPr>
              <p:cNvSpPr txBox="1">
                <a:spLocks noRot="1" noChangeAspect="1" noMove="1" noResize="1" noEditPoints="1" noAdjustHandles="1" noChangeArrowheads="1" noChangeShapeType="1" noTextEdit="1"/>
              </p:cNvSpPr>
              <p:nvPr/>
            </p:nvSpPr>
            <p:spPr>
              <a:xfrm>
                <a:off x="0" y="2348293"/>
                <a:ext cx="9451299" cy="588751"/>
              </a:xfrm>
              <a:prstGeom prst="rect">
                <a:avLst/>
              </a:prstGeom>
              <a:blipFill>
                <a:blip r:embed="rId2"/>
                <a:stretch>
                  <a:fillRect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CF0BBC-09D3-B890-9360-C665090C9DF6}"/>
                  </a:ext>
                </a:extLst>
              </p:cNvPr>
              <p:cNvSpPr txBox="1"/>
              <p:nvPr/>
            </p:nvSpPr>
            <p:spPr>
              <a:xfrm>
                <a:off x="-2976797" y="3155329"/>
                <a:ext cx="14789046" cy="10851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solidFill>
                            <a:schemeClr val="accent2"/>
                          </a:solidFill>
                          <a:latin typeface="Cambria Math" panose="02040503050406030204" pitchFamily="18" charset="0"/>
                          <a:ea typeface="Cambria Math" panose="02040503050406030204" pitchFamily="18" charset="0"/>
                        </a:rPr>
                        <m:t>𝑗</m:t>
                      </m:r>
                      <m:r>
                        <a:rPr lang="en-US" sz="2800" b="0" i="1"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college</m:t>
                      </m:r>
                      <m:r>
                        <a:rPr lang="en-US" sz="2800" b="0" i="0" smtClean="0">
                          <a:solidFill>
                            <a:schemeClr val="accent2"/>
                          </a:solidFill>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solidFill>
                            <a:schemeClr val="accent2"/>
                          </a:solidFill>
                          <a:latin typeface="Cambria Math" panose="02040503050406030204" pitchFamily="18" charset="0"/>
                          <a:ea typeface="Cambria Math" panose="02040503050406030204" pitchFamily="18" charset="0"/>
                        </a:rPr>
                        <m:t>𝑗</m:t>
                      </m:r>
                      <m:r>
                        <a:rPr lang="en-US" sz="2800" b="0" i="1"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college</m:t>
                      </m:r>
                      <m:r>
                        <a:rPr lang="en-US" sz="2800" b="0" i="0" smtClean="0">
                          <a:solidFill>
                            <a:schemeClr val="accent2"/>
                          </a:solidFill>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oMath>
                  </m:oMathPara>
                </a14:m>
                <a:endParaRPr lang="en-US" sz="2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0" smtClean="0">
                          <a:latin typeface="Cambria Math" panose="02040503050406030204" pitchFamily="18" charset="0"/>
                          <a:ea typeface="Cambria Math" panose="02040503050406030204" pitchFamily="18" charset="0"/>
                        </a:rPr>
                        <m:t>                                                                                         + </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solidFill>
                            <a:schemeClr val="accent2"/>
                          </a:solidFill>
                          <a:latin typeface="Cambria Math" panose="02040503050406030204" pitchFamily="18" charset="0"/>
                          <a:ea typeface="Cambria Math" panose="02040503050406030204" pitchFamily="18" charset="0"/>
                        </a:rPr>
                        <m:t>𝑗</m:t>
                      </m:r>
                      <m:r>
                        <a:rPr lang="en-US" sz="2800" b="0" i="1"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college</m:t>
                      </m:r>
                      <m:r>
                        <a:rPr lang="en-US" sz="2800" b="0" i="0" smtClean="0">
                          <a:solidFill>
                            <a:schemeClr val="accent2"/>
                          </a:solidFill>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 − </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r>
                            <a:rPr lang="en-US" sz="2800" b="0" i="1" smtClean="0">
                              <a:solidFill>
                                <a:srgbClr val="7030A0"/>
                              </a:solidFill>
                              <a:latin typeface="Cambria Math" panose="02040503050406030204" pitchFamily="18" charset="0"/>
                              <a:ea typeface="Cambria Math" panose="02040503050406030204" pitchFamily="18" charset="0"/>
                            </a:rPr>
                            <m:t>𝑗</m:t>
                          </m:r>
                          <m:r>
                            <a:rPr lang="en-US" sz="2800" b="0" i="1"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no</m:t>
                          </m:r>
                          <m:r>
                            <a:rPr lang="en-US" sz="2800" b="0" i="0"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dirty="0"/>
              </a:p>
            </p:txBody>
          </p:sp>
        </mc:Choice>
        <mc:Fallback xmlns="">
          <p:sp>
            <p:nvSpPr>
              <p:cNvPr id="5" name="TextBox 4">
                <a:extLst>
                  <a:ext uri="{FF2B5EF4-FFF2-40B4-BE49-F238E27FC236}">
                    <a16:creationId xmlns:a16="http://schemas.microsoft.com/office/drawing/2014/main" id="{A4CF0BBC-09D3-B890-9360-C665090C9DF6}"/>
                  </a:ext>
                </a:extLst>
              </p:cNvPr>
              <p:cNvSpPr txBox="1">
                <a:spLocks noRot="1" noChangeAspect="1" noMove="1" noResize="1" noEditPoints="1" noAdjustHandles="1" noChangeArrowheads="1" noChangeShapeType="1" noTextEdit="1"/>
              </p:cNvSpPr>
              <p:nvPr/>
            </p:nvSpPr>
            <p:spPr>
              <a:xfrm>
                <a:off x="-2976797" y="3155329"/>
                <a:ext cx="14789046" cy="1085169"/>
              </a:xfrm>
              <a:prstGeom prst="rect">
                <a:avLst/>
              </a:prstGeom>
              <a:blipFill>
                <a:blip r:embed="rId3"/>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A63CBD-09BC-4641-278D-80E618F7C856}"/>
                  </a:ext>
                </a:extLst>
              </p:cNvPr>
              <p:cNvSpPr txBox="1"/>
              <p:nvPr/>
            </p:nvSpPr>
            <p:spPr>
              <a:xfrm>
                <a:off x="738265" y="4907758"/>
                <a:ext cx="7974767" cy="1946943"/>
              </a:xfrm>
              <a:prstGeom prst="rect">
                <a:avLst/>
              </a:prstGeom>
              <a:noFill/>
            </p:spPr>
            <p:txBody>
              <a:bodyPr wrap="square" rtlCol="0">
                <a:spAutoFit/>
              </a:bodyPr>
              <a:lstStyle/>
              <a:p>
                <a:pPr marL="457200" indent="-457200">
                  <a:buFont typeface="Arial" panose="020B0604020202020204" pitchFamily="34" charset="0"/>
                  <a:buChar char="•"/>
                </a:pPr>
                <a:r>
                  <a:rPr lang="en-US" sz="2800" dirty="0"/>
                  <a:t>We will interpret each of these two terms:</a:t>
                </a:r>
              </a:p>
              <a:p>
                <a:pPr marL="1200150" lvl="2"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solidFill>
                          <a:schemeClr val="accent2"/>
                        </a:solidFill>
                        <a:latin typeface="Cambria Math" panose="02040503050406030204" pitchFamily="18" charset="0"/>
                        <a:ea typeface="Cambria Math" panose="02040503050406030204" pitchFamily="18" charset="0"/>
                      </a:rPr>
                      <m:t>𝑗</m:t>
                    </m:r>
                    <m:r>
                      <a:rPr lang="en-US" sz="2800" b="0" i="1"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college</m:t>
                    </m:r>
                    <m:r>
                      <a:rPr lang="en-US" sz="2800" b="0" i="0" smtClean="0">
                        <a:solidFill>
                          <a:schemeClr val="accent2"/>
                        </a:solidFill>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solidFill>
                          <a:schemeClr val="accent2"/>
                        </a:solidFill>
                        <a:latin typeface="Cambria Math" panose="02040503050406030204" pitchFamily="18" charset="0"/>
                        <a:ea typeface="Cambria Math" panose="02040503050406030204" pitchFamily="18" charset="0"/>
                      </a:rPr>
                      <m:t>𝑗</m:t>
                    </m:r>
                    <m:r>
                      <a:rPr lang="en-US" sz="2800" b="0" i="1"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college</m:t>
                    </m:r>
                    <m:r>
                      <a:rPr lang="en-US" sz="2800" b="0" i="0" smtClean="0">
                        <a:solidFill>
                          <a:schemeClr val="accent2"/>
                        </a:solidFill>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oMath>
                </a14:m>
                <a:endParaRPr lang="en-US" sz="2800" b="0" i="1" dirty="0">
                  <a:latin typeface="Cambria Math" panose="02040503050406030204" pitchFamily="18" charset="0"/>
                  <a:ea typeface="Cambria Math" panose="02040503050406030204" pitchFamily="18" charset="0"/>
                </a:endParaRPr>
              </a:p>
              <a:p>
                <a:pPr marL="1200150" lvl="2"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e>
                    </m:d>
                    <m:r>
                      <a:rPr lang="en-US" sz="2800" b="0" i="1" smtClean="0">
                        <a:latin typeface="Cambria Math" panose="02040503050406030204" pitchFamily="18" charset="0"/>
                        <a:ea typeface="Cambria Math" panose="02040503050406030204" pitchFamily="18" charset="0"/>
                      </a:rPr>
                      <m:t> </m:t>
                    </m:r>
                    <m:r>
                      <a:rPr lang="en-US" sz="2800" b="0" i="1" smtClean="0">
                        <a:solidFill>
                          <a:schemeClr val="accent2"/>
                        </a:solidFill>
                        <a:latin typeface="Cambria Math" panose="02040503050406030204" pitchFamily="18" charset="0"/>
                        <a:ea typeface="Cambria Math" panose="02040503050406030204" pitchFamily="18" charset="0"/>
                      </a:rPr>
                      <m:t>𝑗</m:t>
                    </m:r>
                    <m:r>
                      <a:rPr lang="en-US" sz="2800" b="0" i="1" smtClean="0">
                        <a:solidFill>
                          <a:schemeClr val="accent2"/>
                        </a:solidFill>
                        <a:latin typeface="Cambria Math" panose="02040503050406030204" pitchFamily="18" charset="0"/>
                        <a:ea typeface="Cambria Math" panose="02040503050406030204" pitchFamily="18" charset="0"/>
                      </a:rPr>
                      <m:t> </m:t>
                    </m:r>
                    <m:r>
                      <m:rPr>
                        <m:sty m:val="p"/>
                      </m:rPr>
                      <a:rPr lang="en-US" sz="2800" b="0" i="0" smtClean="0">
                        <a:solidFill>
                          <a:schemeClr val="accent2"/>
                        </a:solidFill>
                        <a:latin typeface="Cambria Math" panose="02040503050406030204" pitchFamily="18" charset="0"/>
                        <a:ea typeface="Cambria Math" panose="02040503050406030204" pitchFamily="18" charset="0"/>
                      </a:rPr>
                      <m:t>college</m:t>
                    </m:r>
                    <m:r>
                      <a:rPr lang="en-US" sz="2800" b="0" i="0" smtClean="0">
                        <a:solidFill>
                          <a:schemeClr val="accent2"/>
                        </a:solidFill>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𝔼</m:t>
                    </m:r>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latin typeface="Cambria Math" panose="02040503050406030204" pitchFamily="18" charset="0"/>
                            <a:ea typeface="Cambria Math" panose="02040503050406030204" pitchFamily="18" charset="0"/>
                          </a:rPr>
                          <m:t>| </m:t>
                        </m:r>
                        <m:r>
                          <a:rPr lang="en-US" sz="2800" b="0" i="1" smtClean="0">
                            <a:solidFill>
                              <a:srgbClr val="7030A0"/>
                            </a:solidFill>
                            <a:latin typeface="Cambria Math" panose="02040503050406030204" pitchFamily="18" charset="0"/>
                            <a:ea typeface="Cambria Math" panose="02040503050406030204" pitchFamily="18" charset="0"/>
                          </a:rPr>
                          <m:t>𝑗</m:t>
                        </m:r>
                        <m:r>
                          <a:rPr lang="en-US" sz="2800" b="0" i="1"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no</m:t>
                        </m:r>
                        <m:r>
                          <a:rPr lang="en-US" sz="2800" b="0" i="0" smtClean="0">
                            <a:solidFill>
                              <a:srgbClr val="7030A0"/>
                            </a:solidFill>
                            <a:latin typeface="Cambria Math" panose="02040503050406030204" pitchFamily="18" charset="0"/>
                            <a:ea typeface="Cambria Math" panose="02040503050406030204" pitchFamily="18" charset="0"/>
                          </a:rPr>
                          <m:t> </m:t>
                        </m:r>
                        <m:r>
                          <m:rPr>
                            <m:sty m:val="p"/>
                          </m:rPr>
                          <a:rPr lang="en-US" sz="2800" b="0" i="0" smtClean="0">
                            <a:solidFill>
                              <a:srgbClr val="7030A0"/>
                            </a:solidFill>
                            <a:latin typeface="Cambria Math" panose="02040503050406030204" pitchFamily="18" charset="0"/>
                            <a:ea typeface="Cambria Math" panose="02040503050406030204" pitchFamily="18" charset="0"/>
                          </a:rPr>
                          <m:t>college</m:t>
                        </m:r>
                      </m:e>
                    </m:d>
                  </m:oMath>
                </a14:m>
                <a:endParaRPr lang="en-US" sz="2800" b="0"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sz="2800" b="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FBA63CBD-09BC-4641-278D-80E618F7C856}"/>
                  </a:ext>
                </a:extLst>
              </p:cNvPr>
              <p:cNvSpPr txBox="1">
                <a:spLocks noRot="1" noChangeAspect="1" noMove="1" noResize="1" noEditPoints="1" noAdjustHandles="1" noChangeArrowheads="1" noChangeShapeType="1" noTextEdit="1"/>
              </p:cNvSpPr>
              <p:nvPr/>
            </p:nvSpPr>
            <p:spPr>
              <a:xfrm>
                <a:off x="738265" y="4907758"/>
                <a:ext cx="7974767" cy="1946943"/>
              </a:xfrm>
              <a:prstGeom prst="rect">
                <a:avLst/>
              </a:prstGeom>
              <a:blipFill>
                <a:blip r:embed="rId4"/>
                <a:stretch>
                  <a:fillRect l="-1433" t="-3247"/>
                </a:stretch>
              </a:blipFill>
            </p:spPr>
            <p:txBody>
              <a:bodyPr/>
              <a:lstStyle/>
              <a:p>
                <a:r>
                  <a:rPr lang="en-US">
                    <a:noFill/>
                  </a:rPr>
                  <a:t> </a:t>
                </a:r>
              </a:p>
            </p:txBody>
          </p:sp>
        </mc:Fallback>
      </mc:AlternateContent>
    </p:spTree>
    <p:extLst>
      <p:ext uri="{BB962C8B-B14F-4D97-AF65-F5344CB8AC3E}">
        <p14:creationId xmlns:p14="http://schemas.microsoft.com/office/powerpoint/2010/main" val="212966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1F-6A97-2152-DB74-3EF47FF424E4}"/>
              </a:ext>
            </a:extLst>
          </p:cNvPr>
          <p:cNvSpPr>
            <a:spLocks noGrp="1"/>
          </p:cNvSpPr>
          <p:nvPr>
            <p:ph type="title"/>
          </p:nvPr>
        </p:nvSpPr>
        <p:spPr/>
        <p:txBody>
          <a:bodyPr/>
          <a:lstStyle/>
          <a:p>
            <a:r>
              <a:rPr lang="en-US" dirty="0"/>
              <a:t>Observational comparison vs. ATE </a:t>
            </a:r>
            <a:r>
              <a:rPr lang="en-US" dirty="0" err="1"/>
              <a:t>ctd</a:t>
            </a:r>
            <a:r>
              <a:rPr lang="en-US" dirty="0"/>
              <a:t>.</a:t>
            </a:r>
          </a:p>
        </p:txBody>
      </p:sp>
      <p:sp>
        <p:nvSpPr>
          <p:cNvPr id="3" name="Content Placeholder 2">
            <a:extLst>
              <a:ext uri="{FF2B5EF4-FFF2-40B4-BE49-F238E27FC236}">
                <a16:creationId xmlns:a16="http://schemas.microsoft.com/office/drawing/2014/main" id="{05E1E829-322C-7CEB-B730-FFF56D3A1DBA}"/>
              </a:ext>
            </a:extLst>
          </p:cNvPr>
          <p:cNvSpPr>
            <a:spLocks noGrp="1"/>
          </p:cNvSpPr>
          <p:nvPr>
            <p:ph idx="1"/>
          </p:nvPr>
        </p:nvSpPr>
        <p:spPr>
          <a:xfrm>
            <a:off x="838200" y="1915539"/>
            <a:ext cx="4640704" cy="926024"/>
          </a:xfrm>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BD249A-5E02-31E8-A01F-A76E95CE51E7}"/>
                  </a:ext>
                </a:extLst>
              </p:cNvPr>
              <p:cNvSpPr txBox="1"/>
              <p:nvPr/>
            </p:nvSpPr>
            <p:spPr>
              <a:xfrm>
                <a:off x="4914274" y="1690688"/>
                <a:ext cx="7277726" cy="94333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𝑌</m:t>
                              </m:r>
                            </m:e>
                            <m:sub>
                              <m:r>
                                <a:rPr lang="en-US" sz="2400" b="0" i="1" smtClean="0">
                                  <a:solidFill>
                                    <a:schemeClr val="accent2"/>
                                  </a:solidFill>
                                  <a:latin typeface="Cambria Math" panose="02040503050406030204" pitchFamily="18" charset="0"/>
                                  <a:ea typeface="Cambria Math" panose="02040503050406030204" pitchFamily="18" charset="0"/>
                                </a:rPr>
                                <m:t>1,</m:t>
                              </m:r>
                              <m:r>
                                <a:rPr lang="en-US" sz="2400" b="0" i="1" smtClean="0">
                                  <a:solidFill>
                                    <a:schemeClr val="accent2"/>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b="0" i="1" dirty="0">
                  <a:latin typeface="Cambria Math" panose="02040503050406030204" pitchFamily="18" charset="0"/>
                  <a:ea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𝑗</m:t>
                          </m:r>
                          <m:r>
                            <a:rPr lang="en-US" sz="2400" b="0" i="1"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no</m:t>
                          </m:r>
                          <m:r>
                            <a:rPr lang="en-US" sz="2400" b="0" i="0"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sz="2400" b="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1BD249A-5E02-31E8-A01F-A76E95CE51E7}"/>
                  </a:ext>
                </a:extLst>
              </p:cNvPr>
              <p:cNvSpPr txBox="1">
                <a:spLocks noRot="1" noChangeAspect="1" noMove="1" noResize="1" noEditPoints="1" noAdjustHandles="1" noChangeArrowheads="1" noChangeShapeType="1" noTextEdit="1"/>
              </p:cNvSpPr>
              <p:nvPr/>
            </p:nvSpPr>
            <p:spPr>
              <a:xfrm>
                <a:off x="4914274" y="1690688"/>
                <a:ext cx="7277726" cy="943335"/>
              </a:xfrm>
              <a:prstGeom prst="rect">
                <a:avLst/>
              </a:prstGeom>
              <a:blipFill>
                <a:blip r:embed="rId2"/>
                <a:stretch>
                  <a:fillRect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DCCBAE-168D-F4D3-0EAD-F0A86B4E1EE5}"/>
                  </a:ext>
                </a:extLst>
              </p:cNvPr>
              <p:cNvSpPr txBox="1"/>
              <p:nvPr/>
            </p:nvSpPr>
            <p:spPr>
              <a:xfrm>
                <a:off x="5478904" y="191553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99DCCBAE-168D-F4D3-0EAD-F0A86B4E1EE5}"/>
                  </a:ext>
                </a:extLst>
              </p:cNvPr>
              <p:cNvSpPr txBox="1">
                <a:spLocks noRot="1" noChangeAspect="1" noMove="1" noResize="1" noEditPoints="1" noAdjustHandles="1" noChangeArrowheads="1" noChangeShapeType="1" noTextEdit="1"/>
              </p:cNvSpPr>
              <p:nvPr/>
            </p:nvSpPr>
            <p:spPr>
              <a:xfrm>
                <a:off x="5478904" y="1915539"/>
                <a:ext cx="349455" cy="430887"/>
              </a:xfrm>
              <a:prstGeom prst="rect">
                <a:avLst/>
              </a:prstGeom>
              <a:blipFill>
                <a:blip r:embed="rId3"/>
                <a:stretch>
                  <a:fillRect l="-21429" r="-21429" b="-857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472B21FD-36DD-2466-1A67-35720FE7762D}"/>
              </a:ext>
            </a:extLst>
          </p:cNvPr>
          <p:cNvGrpSpPr/>
          <p:nvPr/>
        </p:nvGrpSpPr>
        <p:grpSpPr>
          <a:xfrm>
            <a:off x="245561" y="3429000"/>
            <a:ext cx="7348537" cy="3000375"/>
            <a:chOff x="4843463" y="3714750"/>
            <a:chExt cx="7348537" cy="3000375"/>
          </a:xfrm>
        </p:grpSpPr>
        <p:sp>
          <p:nvSpPr>
            <p:cNvPr id="8" name="Rectangle 7">
              <a:extLst>
                <a:ext uri="{FF2B5EF4-FFF2-40B4-BE49-F238E27FC236}">
                  <a16:creationId xmlns:a16="http://schemas.microsoft.com/office/drawing/2014/main" id="{050841B3-9149-FFF6-236D-353D7C42A87C}"/>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B8E1856-D8A0-3CFE-5B9D-335800FB502C}"/>
                </a:ext>
              </a:extLst>
            </p:cNvPr>
            <p:cNvGrpSpPr/>
            <p:nvPr/>
          </p:nvGrpSpPr>
          <p:grpSpPr>
            <a:xfrm>
              <a:off x="5000625" y="3799458"/>
              <a:ext cx="7086008" cy="2843950"/>
              <a:chOff x="453329" y="1651946"/>
              <a:chExt cx="11719030" cy="4726627"/>
            </a:xfrm>
          </p:grpSpPr>
          <p:grpSp>
            <p:nvGrpSpPr>
              <p:cNvPr id="10" name="Group 9">
                <a:extLst>
                  <a:ext uri="{FF2B5EF4-FFF2-40B4-BE49-F238E27FC236}">
                    <a16:creationId xmlns:a16="http://schemas.microsoft.com/office/drawing/2014/main" id="{F3FBEEFD-AF0E-EE04-E8A9-5F235EC74973}"/>
                  </a:ext>
                </a:extLst>
              </p:cNvPr>
              <p:cNvGrpSpPr/>
              <p:nvPr/>
            </p:nvGrpSpPr>
            <p:grpSpPr>
              <a:xfrm>
                <a:off x="1917774" y="1779113"/>
                <a:ext cx="10042404" cy="2203691"/>
                <a:chOff x="1855778" y="2250797"/>
                <a:chExt cx="7791020" cy="1709651"/>
              </a:xfrm>
            </p:grpSpPr>
            <p:pic>
              <p:nvPicPr>
                <p:cNvPr id="45" name="Picture 44">
                  <a:extLst>
                    <a:ext uri="{FF2B5EF4-FFF2-40B4-BE49-F238E27FC236}">
                      <a16:creationId xmlns:a16="http://schemas.microsoft.com/office/drawing/2014/main" id="{959F3D6D-5F22-ED91-842B-9AB9877B5357}"/>
                    </a:ext>
                  </a:extLst>
                </p:cNvPr>
                <p:cNvPicPr>
                  <a:picLocks noChangeAspect="1"/>
                </p:cNvPicPr>
                <p:nvPr/>
              </p:nvPicPr>
              <p:blipFill>
                <a:blip r:embed="rId4"/>
                <a:stretch>
                  <a:fillRect/>
                </a:stretch>
              </p:blipFill>
              <p:spPr>
                <a:xfrm>
                  <a:off x="1978525" y="2439817"/>
                  <a:ext cx="710243" cy="1077686"/>
                </a:xfrm>
                <a:prstGeom prst="rect">
                  <a:avLst/>
                </a:prstGeom>
              </p:spPr>
            </p:pic>
            <p:pic>
              <p:nvPicPr>
                <p:cNvPr id="46" name="Picture 45">
                  <a:extLst>
                    <a:ext uri="{FF2B5EF4-FFF2-40B4-BE49-F238E27FC236}">
                      <a16:creationId xmlns:a16="http://schemas.microsoft.com/office/drawing/2014/main" id="{ABBAFCEF-3D94-9990-B066-4A0B76551E18}"/>
                    </a:ext>
                  </a:extLst>
                </p:cNvPr>
                <p:cNvPicPr>
                  <a:picLocks noChangeAspect="1"/>
                </p:cNvPicPr>
                <p:nvPr/>
              </p:nvPicPr>
              <p:blipFill>
                <a:blip r:embed="rId5"/>
                <a:stretch>
                  <a:fillRect/>
                </a:stretch>
              </p:blipFill>
              <p:spPr>
                <a:xfrm>
                  <a:off x="3058813" y="2550660"/>
                  <a:ext cx="983274" cy="878340"/>
                </a:xfrm>
                <a:prstGeom prst="rect">
                  <a:avLst/>
                </a:prstGeom>
              </p:spPr>
            </p:pic>
            <p:pic>
              <p:nvPicPr>
                <p:cNvPr id="47" name="Picture 46">
                  <a:extLst>
                    <a:ext uri="{FF2B5EF4-FFF2-40B4-BE49-F238E27FC236}">
                      <a16:creationId xmlns:a16="http://schemas.microsoft.com/office/drawing/2014/main" id="{32404B4F-8F40-C8ED-B2D5-A2C0D9425F65}"/>
                    </a:ext>
                  </a:extLst>
                </p:cNvPr>
                <p:cNvPicPr>
                  <a:picLocks noChangeAspect="1"/>
                </p:cNvPicPr>
                <p:nvPr/>
              </p:nvPicPr>
              <p:blipFill>
                <a:blip r:embed="rId6"/>
                <a:stretch>
                  <a:fillRect/>
                </a:stretch>
              </p:blipFill>
              <p:spPr>
                <a:xfrm>
                  <a:off x="6073149" y="2351313"/>
                  <a:ext cx="767096" cy="1077687"/>
                </a:xfrm>
                <a:prstGeom prst="rect">
                  <a:avLst/>
                </a:prstGeom>
              </p:spPr>
            </p:pic>
            <p:sp>
              <p:nvSpPr>
                <p:cNvPr id="48" name="TextBox 47">
                  <a:extLst>
                    <a:ext uri="{FF2B5EF4-FFF2-40B4-BE49-F238E27FC236}">
                      <a16:creationId xmlns:a16="http://schemas.microsoft.com/office/drawing/2014/main" id="{00D777A8-8464-E4FE-A8E2-2C215DAD88C4}"/>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9" name="TextBox 48">
                  <a:extLst>
                    <a:ext uri="{FF2B5EF4-FFF2-40B4-BE49-F238E27FC236}">
                      <a16:creationId xmlns:a16="http://schemas.microsoft.com/office/drawing/2014/main" id="{F70E1727-6A76-B5D4-DE1C-0AE7B827D987}"/>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50" name="TextBox 49">
                  <a:extLst>
                    <a:ext uri="{FF2B5EF4-FFF2-40B4-BE49-F238E27FC236}">
                      <a16:creationId xmlns:a16="http://schemas.microsoft.com/office/drawing/2014/main" id="{153265DD-C128-F3A5-740A-5FB89ED0FFD0}"/>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51" name="TextBox 50">
                  <a:extLst>
                    <a:ext uri="{FF2B5EF4-FFF2-40B4-BE49-F238E27FC236}">
                      <a16:creationId xmlns:a16="http://schemas.microsoft.com/office/drawing/2014/main" id="{1B86EAA2-51A8-14AF-F80C-5CA8F1D90A19}"/>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52" name="Picture 51">
                  <a:extLst>
                    <a:ext uri="{FF2B5EF4-FFF2-40B4-BE49-F238E27FC236}">
                      <a16:creationId xmlns:a16="http://schemas.microsoft.com/office/drawing/2014/main" id="{DFF447A9-F75F-16AC-BBF8-6441D0D71B13}"/>
                    </a:ext>
                  </a:extLst>
                </p:cNvPr>
                <p:cNvPicPr>
                  <a:picLocks noChangeAspect="1"/>
                </p:cNvPicPr>
                <p:nvPr/>
              </p:nvPicPr>
              <p:blipFill>
                <a:blip r:embed="rId7"/>
                <a:stretch>
                  <a:fillRect/>
                </a:stretch>
              </p:blipFill>
              <p:spPr>
                <a:xfrm>
                  <a:off x="7370070" y="2508487"/>
                  <a:ext cx="670641" cy="854526"/>
                </a:xfrm>
                <a:prstGeom prst="rect">
                  <a:avLst/>
                </a:prstGeom>
              </p:spPr>
            </p:pic>
            <p:sp>
              <p:nvSpPr>
                <p:cNvPr id="53" name="TextBox 52">
                  <a:extLst>
                    <a:ext uri="{FF2B5EF4-FFF2-40B4-BE49-F238E27FC236}">
                      <a16:creationId xmlns:a16="http://schemas.microsoft.com/office/drawing/2014/main" id="{EDD051D4-F143-B209-D5C6-F848BE9085FB}"/>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4" name="TextBox 53">
                  <a:extLst>
                    <a:ext uri="{FF2B5EF4-FFF2-40B4-BE49-F238E27FC236}">
                      <a16:creationId xmlns:a16="http://schemas.microsoft.com/office/drawing/2014/main" id="{3E2A1383-C935-F887-DFE7-3B073A741682}"/>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5" name="Picture 54">
                  <a:extLst>
                    <a:ext uri="{FF2B5EF4-FFF2-40B4-BE49-F238E27FC236}">
                      <a16:creationId xmlns:a16="http://schemas.microsoft.com/office/drawing/2014/main" id="{6848FCCC-00DB-D360-4E45-6C0221D82890}"/>
                    </a:ext>
                  </a:extLst>
                </p:cNvPr>
                <p:cNvPicPr>
                  <a:picLocks noChangeAspect="1"/>
                </p:cNvPicPr>
                <p:nvPr/>
              </p:nvPicPr>
              <p:blipFill>
                <a:blip r:embed="rId8"/>
                <a:stretch>
                  <a:fillRect/>
                </a:stretch>
              </p:blipFill>
              <p:spPr>
                <a:xfrm>
                  <a:off x="8821195" y="2330336"/>
                  <a:ext cx="825603" cy="1044641"/>
                </a:xfrm>
                <a:prstGeom prst="rect">
                  <a:avLst/>
                </a:prstGeom>
              </p:spPr>
            </p:pic>
            <p:pic>
              <p:nvPicPr>
                <p:cNvPr id="56" name="Picture 7" descr="Adoptable Rabbits | morabbit">
                  <a:extLst>
                    <a:ext uri="{FF2B5EF4-FFF2-40B4-BE49-F238E27FC236}">
                      <a16:creationId xmlns:a16="http://schemas.microsoft.com/office/drawing/2014/main" id="{9BDBB293-0E73-3B62-F5C2-A0F3E38515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9017339-93FF-CCDF-AB1A-61779AA8CD64}"/>
                  </a:ext>
                </a:extLst>
              </p:cNvPr>
              <p:cNvGrpSpPr/>
              <p:nvPr/>
            </p:nvGrpSpPr>
            <p:grpSpPr>
              <a:xfrm>
                <a:off x="2298999" y="1651946"/>
                <a:ext cx="4145728" cy="898422"/>
                <a:chOff x="2298999" y="1651946"/>
                <a:chExt cx="4145728" cy="898422"/>
              </a:xfrm>
            </p:grpSpPr>
            <p:pic>
              <p:nvPicPr>
                <p:cNvPr id="42" name="Picture 4" descr="Page 12 | Mortarboard Cap Images - Free Download on Freepik">
                  <a:extLst>
                    <a:ext uri="{FF2B5EF4-FFF2-40B4-BE49-F238E27FC236}">
                      <a16:creationId xmlns:a16="http://schemas.microsoft.com/office/drawing/2014/main" id="{0F1C84D3-F4F3-5A73-F9E1-CF29DED5F5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Page 12 | Mortarboard Cap Images - Free Download on Freepik">
                  <a:extLst>
                    <a:ext uri="{FF2B5EF4-FFF2-40B4-BE49-F238E27FC236}">
                      <a16:creationId xmlns:a16="http://schemas.microsoft.com/office/drawing/2014/main" id="{D9960668-9B48-9E7A-FDBB-88140B37B9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age 12 | Mortarboard Cap Images - Free Download on Freepik">
                  <a:extLst>
                    <a:ext uri="{FF2B5EF4-FFF2-40B4-BE49-F238E27FC236}">
                      <a16:creationId xmlns:a16="http://schemas.microsoft.com/office/drawing/2014/main" id="{9A731EBE-4494-82EF-40CB-9FBD9A314E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2466145-7F9B-B50A-6ED4-BD0241D80193}"/>
                  </a:ext>
                </a:extLst>
              </p:cNvPr>
              <p:cNvGrpSpPr/>
              <p:nvPr/>
            </p:nvGrpSpPr>
            <p:grpSpPr>
              <a:xfrm>
                <a:off x="496191" y="3750566"/>
                <a:ext cx="11366155" cy="1087424"/>
                <a:chOff x="496191" y="4136336"/>
                <a:chExt cx="11366155" cy="1087424"/>
              </a:xfrm>
            </p:grpSpPr>
            <p:pic>
              <p:nvPicPr>
                <p:cNvPr id="35" name="Picture 2" descr="Money Stack | Totally Accurate BattleGrounds Wiki | Fandom">
                  <a:extLst>
                    <a:ext uri="{FF2B5EF4-FFF2-40B4-BE49-F238E27FC236}">
                      <a16:creationId xmlns:a16="http://schemas.microsoft.com/office/drawing/2014/main" id="{1AD2DC66-C3FF-0CC7-EBDF-D0161EE5B2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1451EA7-41AB-3434-2E1E-0BF2D14E2D5C}"/>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6" name="TextBox 35">
                      <a:extLst>
                        <a:ext uri="{FF2B5EF4-FFF2-40B4-BE49-F238E27FC236}">
                          <a16:creationId xmlns:a16="http://schemas.microsoft.com/office/drawing/2014/main" id="{61451EA7-41AB-3434-2E1E-0BF2D14E2D5C}"/>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EC5C59-EA32-0C05-EC96-C58C6081870C}"/>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7" name="TextBox 36">
                      <a:extLst>
                        <a:ext uri="{FF2B5EF4-FFF2-40B4-BE49-F238E27FC236}">
                          <a16:creationId xmlns:a16="http://schemas.microsoft.com/office/drawing/2014/main" id="{4EEC5C59-EA32-0C05-EC96-C58C6081870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3137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51AFA38-2F64-5B0E-BFE3-A8262340EFB0}"/>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8" name="TextBox 37">
                      <a:extLst>
                        <a:ext uri="{FF2B5EF4-FFF2-40B4-BE49-F238E27FC236}">
                          <a16:creationId xmlns:a16="http://schemas.microsoft.com/office/drawing/2014/main" id="{451AFA38-2F64-5B0E-BFE3-A8262340EFB0}"/>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461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77768A-6ECD-2C94-64DF-BAA9556F3901}"/>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9" name="TextBox 38">
                      <a:extLst>
                        <a:ext uri="{FF2B5EF4-FFF2-40B4-BE49-F238E27FC236}">
                          <a16:creationId xmlns:a16="http://schemas.microsoft.com/office/drawing/2014/main" id="{BE77768A-6ECD-2C94-64DF-BAA9556F3901}"/>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038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632A0D-3E51-763C-2885-6CB101AD91A0}"/>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40" name="TextBox 39">
                      <a:extLst>
                        <a:ext uri="{FF2B5EF4-FFF2-40B4-BE49-F238E27FC236}">
                          <a16:creationId xmlns:a16="http://schemas.microsoft.com/office/drawing/2014/main" id="{A1632A0D-3E51-763C-2885-6CB101AD91A0}"/>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192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466EE9-0E88-87D7-35B5-25FDF6416110}"/>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41" name="TextBox 40">
                      <a:extLst>
                        <a:ext uri="{FF2B5EF4-FFF2-40B4-BE49-F238E27FC236}">
                          <a16:creationId xmlns:a16="http://schemas.microsoft.com/office/drawing/2014/main" id="{D9466EE9-0E88-87D7-35B5-25FDF6416110}"/>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445A8893-6885-70DD-7268-1C6C89EFC719}"/>
                  </a:ext>
                </a:extLst>
              </p:cNvPr>
              <p:cNvGrpSpPr/>
              <p:nvPr/>
            </p:nvGrpSpPr>
            <p:grpSpPr>
              <a:xfrm>
                <a:off x="453329" y="5137614"/>
                <a:ext cx="11418028" cy="1240959"/>
                <a:chOff x="453329" y="5423369"/>
                <a:chExt cx="11418028" cy="1240959"/>
              </a:xfrm>
            </p:grpSpPr>
            <p:pic>
              <p:nvPicPr>
                <p:cNvPr id="27" name="Picture 2" descr="Money Stack | Totally Accurate BattleGrounds Wiki | Fandom">
                  <a:extLst>
                    <a:ext uri="{FF2B5EF4-FFF2-40B4-BE49-F238E27FC236}">
                      <a16:creationId xmlns:a16="http://schemas.microsoft.com/office/drawing/2014/main" id="{9CA0162F-8B8F-CB5D-DA08-3A79550339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age 12 | Mortarboard Cap Images - Free Download on Freepik">
                  <a:extLst>
                    <a:ext uri="{FF2B5EF4-FFF2-40B4-BE49-F238E27FC236}">
                      <a16:creationId xmlns:a16="http://schemas.microsoft.com/office/drawing/2014/main" id="{644425C7-B969-0C5E-D5FC-B8647B1A4F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316F4-69C0-529B-193E-389606C72D70}"/>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9" name="TextBox 28">
                      <a:extLst>
                        <a:ext uri="{FF2B5EF4-FFF2-40B4-BE49-F238E27FC236}">
                          <a16:creationId xmlns:a16="http://schemas.microsoft.com/office/drawing/2014/main" id="{9A8316F4-69C0-529B-193E-389606C72D70}"/>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072EBE3-06B2-1FA3-1C89-4877E149F49F}"/>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0" name="TextBox 29">
                      <a:extLst>
                        <a:ext uri="{FF2B5EF4-FFF2-40B4-BE49-F238E27FC236}">
                          <a16:creationId xmlns:a16="http://schemas.microsoft.com/office/drawing/2014/main" id="{2072EBE3-06B2-1FA3-1C89-4877E149F49F}"/>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7698D-73D5-71B3-7C94-79747B6F9650}"/>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1" name="TextBox 30">
                      <a:extLst>
                        <a:ext uri="{FF2B5EF4-FFF2-40B4-BE49-F238E27FC236}">
                          <a16:creationId xmlns:a16="http://schemas.microsoft.com/office/drawing/2014/main" id="{B137698D-73D5-71B3-7C94-79747B6F9650}"/>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269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936A9DF-90A9-118E-B71F-192C683124AF}"/>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2" name="TextBox 31">
                      <a:extLst>
                        <a:ext uri="{FF2B5EF4-FFF2-40B4-BE49-F238E27FC236}">
                          <a16:creationId xmlns:a16="http://schemas.microsoft.com/office/drawing/2014/main" id="{B936A9DF-90A9-118E-B71F-192C683124AF}"/>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038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49A23B-C625-62C9-54CA-CE9848CC8CB2}"/>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3" name="TextBox 32">
                      <a:extLst>
                        <a:ext uri="{FF2B5EF4-FFF2-40B4-BE49-F238E27FC236}">
                          <a16:creationId xmlns:a16="http://schemas.microsoft.com/office/drawing/2014/main" id="{6D49A23B-C625-62C9-54CA-CE9848CC8CB2}"/>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C4E134A-D1A0-E09A-C34B-76F2AD93E362}"/>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4" name="TextBox 33">
                      <a:extLst>
                        <a:ext uri="{FF2B5EF4-FFF2-40B4-BE49-F238E27FC236}">
                          <a16:creationId xmlns:a16="http://schemas.microsoft.com/office/drawing/2014/main" id="{2C4E134A-D1A0-E09A-C34B-76F2AD93E362}"/>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10714"/>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352A6836-D076-3BC5-230C-3434FF5574DD}"/>
                  </a:ext>
                </a:extLst>
              </p:cNvPr>
              <p:cNvGrpSpPr/>
              <p:nvPr/>
            </p:nvGrpSpPr>
            <p:grpSpPr>
              <a:xfrm>
                <a:off x="2223051" y="4197975"/>
                <a:ext cx="9949308" cy="2146756"/>
                <a:chOff x="2287252" y="4295304"/>
                <a:chExt cx="9949308" cy="2146756"/>
              </a:xfrm>
            </p:grpSpPr>
            <p:sp>
              <p:nvSpPr>
                <p:cNvPr id="15" name="TextBox 14">
                  <a:extLst>
                    <a:ext uri="{FF2B5EF4-FFF2-40B4-BE49-F238E27FC236}">
                      <a16:creationId xmlns:a16="http://schemas.microsoft.com/office/drawing/2014/main" id="{679E1A30-0992-1967-15C0-2F816E1B7D4F}"/>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B3691FAA-61B4-3CE9-5F31-8F0CF73E98EC}"/>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1F4CE228-E294-A0B1-54D3-35C2C8863071}"/>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5F16B463-1393-A519-145B-4E0F15CFE02D}"/>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9" name="TextBox 18">
                  <a:extLst>
                    <a:ext uri="{FF2B5EF4-FFF2-40B4-BE49-F238E27FC236}">
                      <a16:creationId xmlns:a16="http://schemas.microsoft.com/office/drawing/2014/main" id="{78EB965A-FD62-9C8E-EA54-A305FACE8DD4}"/>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0" name="TextBox 19">
                  <a:extLst>
                    <a:ext uri="{FF2B5EF4-FFF2-40B4-BE49-F238E27FC236}">
                      <a16:creationId xmlns:a16="http://schemas.microsoft.com/office/drawing/2014/main" id="{E1307D07-7C26-A4F5-14FF-2958A168A1FB}"/>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1" name="TextBox 20">
                  <a:extLst>
                    <a:ext uri="{FF2B5EF4-FFF2-40B4-BE49-F238E27FC236}">
                      <a16:creationId xmlns:a16="http://schemas.microsoft.com/office/drawing/2014/main" id="{45289243-EE79-7CD4-5FE4-8B5B1939D77F}"/>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796D2794-A472-AC30-0F1E-4F5612BAD84D}"/>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3" name="TextBox 22">
                  <a:extLst>
                    <a:ext uri="{FF2B5EF4-FFF2-40B4-BE49-F238E27FC236}">
                      <a16:creationId xmlns:a16="http://schemas.microsoft.com/office/drawing/2014/main" id="{3ACEAB6B-05A0-357D-7C3E-0DE30A1A3DF7}"/>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4" name="TextBox 23">
                  <a:extLst>
                    <a:ext uri="{FF2B5EF4-FFF2-40B4-BE49-F238E27FC236}">
                      <a16:creationId xmlns:a16="http://schemas.microsoft.com/office/drawing/2014/main" id="{97A7ADFD-AB19-0787-0554-BE4F6634ACEE}"/>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5" name="TextBox 24">
                  <a:extLst>
                    <a:ext uri="{FF2B5EF4-FFF2-40B4-BE49-F238E27FC236}">
                      <a16:creationId xmlns:a16="http://schemas.microsoft.com/office/drawing/2014/main" id="{381109C5-A710-0A0B-23DD-A530076A7F9A}"/>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6" name="TextBox 25">
                  <a:extLst>
                    <a:ext uri="{FF2B5EF4-FFF2-40B4-BE49-F238E27FC236}">
                      <a16:creationId xmlns:a16="http://schemas.microsoft.com/office/drawing/2014/main" id="{36D1C73E-DFF9-7F04-92AE-A9FF80FA7035}"/>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sp>
        <p:nvSpPr>
          <p:cNvPr id="59" name="TextBox 58">
            <a:extLst>
              <a:ext uri="{FF2B5EF4-FFF2-40B4-BE49-F238E27FC236}">
                <a16:creationId xmlns:a16="http://schemas.microsoft.com/office/drawing/2014/main" id="{B5C404A5-0903-683B-E081-C60A78E7CAC3}"/>
              </a:ext>
            </a:extLst>
          </p:cNvPr>
          <p:cNvSpPr txBox="1"/>
          <p:nvPr/>
        </p:nvSpPr>
        <p:spPr>
          <a:xfrm>
            <a:off x="7871385" y="3126293"/>
            <a:ext cx="3577866" cy="3785652"/>
          </a:xfrm>
          <a:prstGeom prst="rect">
            <a:avLst/>
          </a:prstGeom>
          <a:noFill/>
        </p:spPr>
        <p:txBody>
          <a:bodyPr wrap="square" rtlCol="0">
            <a:spAutoFit/>
          </a:bodyPr>
          <a:lstStyle/>
          <a:p>
            <a:r>
              <a:rPr lang="en-US" sz="2400" dirty="0"/>
              <a:t>First term:</a:t>
            </a:r>
          </a:p>
          <a:p>
            <a:endParaRPr lang="en-US" sz="2400" dirty="0"/>
          </a:p>
          <a:p>
            <a:endParaRPr lang="en-US" sz="2400" dirty="0"/>
          </a:p>
          <a:p>
            <a:endParaRPr lang="en-US" sz="2400" dirty="0"/>
          </a:p>
          <a:p>
            <a:r>
              <a:rPr lang="en-US" sz="2400" b="1" dirty="0"/>
              <a:t>Discuss: </a:t>
            </a:r>
            <a:r>
              <a:rPr lang="en-US" sz="2400" dirty="0"/>
              <a:t>how should we interpret this?  </a:t>
            </a:r>
          </a:p>
          <a:p>
            <a:r>
              <a:rPr lang="en-US" sz="2400" dirty="0"/>
              <a:t>How does it compare to the ATE?</a:t>
            </a:r>
          </a:p>
          <a:p>
            <a:endParaRPr lang="en-US" sz="2400" dirty="0"/>
          </a:p>
          <a:p>
            <a:endParaRPr lang="en-US" sz="2400" dirty="0"/>
          </a:p>
        </p:txBody>
      </p:sp>
      <p:grpSp>
        <p:nvGrpSpPr>
          <p:cNvPr id="4" name="Group 3">
            <a:extLst>
              <a:ext uri="{FF2B5EF4-FFF2-40B4-BE49-F238E27FC236}">
                <a16:creationId xmlns:a16="http://schemas.microsoft.com/office/drawing/2014/main" id="{53155A2E-4618-68B0-B4D0-8FEB3CE51260}"/>
              </a:ext>
            </a:extLst>
          </p:cNvPr>
          <p:cNvGrpSpPr/>
          <p:nvPr/>
        </p:nvGrpSpPr>
        <p:grpSpPr>
          <a:xfrm>
            <a:off x="887654" y="3615870"/>
            <a:ext cx="10126419" cy="2916537"/>
            <a:chOff x="887654" y="3615870"/>
            <a:chExt cx="10126419" cy="2916537"/>
          </a:xfrm>
        </p:grpSpPr>
        <p:sp>
          <p:nvSpPr>
            <p:cNvPr id="57" name="Oval 56">
              <a:extLst>
                <a:ext uri="{FF2B5EF4-FFF2-40B4-BE49-F238E27FC236}">
                  <a16:creationId xmlns:a16="http://schemas.microsoft.com/office/drawing/2014/main" id="{93BADD65-B45A-E50F-B3CF-B620B2928FE5}"/>
                </a:ext>
              </a:extLst>
            </p:cNvPr>
            <p:cNvSpPr/>
            <p:nvPr/>
          </p:nvSpPr>
          <p:spPr>
            <a:xfrm>
              <a:off x="917370" y="5516495"/>
              <a:ext cx="3716291" cy="1015912"/>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8" name="Plaque 57">
              <a:extLst>
                <a:ext uri="{FF2B5EF4-FFF2-40B4-BE49-F238E27FC236}">
                  <a16:creationId xmlns:a16="http://schemas.microsoft.com/office/drawing/2014/main" id="{0E6DCA4B-56E7-86C4-531B-FBE13A7553B8}"/>
                </a:ext>
              </a:extLst>
            </p:cNvPr>
            <p:cNvSpPr/>
            <p:nvPr/>
          </p:nvSpPr>
          <p:spPr>
            <a:xfrm>
              <a:off x="887654" y="4737327"/>
              <a:ext cx="3689376" cy="837600"/>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0" name="Oval 59">
              <a:extLst>
                <a:ext uri="{FF2B5EF4-FFF2-40B4-BE49-F238E27FC236}">
                  <a16:creationId xmlns:a16="http://schemas.microsoft.com/office/drawing/2014/main" id="{8DC24F2F-B43D-0AF9-F97F-DC41E1583F12}"/>
                </a:ext>
              </a:extLst>
            </p:cNvPr>
            <p:cNvSpPr/>
            <p:nvPr/>
          </p:nvSpPr>
          <p:spPr>
            <a:xfrm>
              <a:off x="8042894" y="3749130"/>
              <a:ext cx="1165250" cy="410169"/>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8CFBD2-A851-4348-54DB-8E2B708BD4BA}"/>
                    </a:ext>
                  </a:extLst>
                </p:cNvPr>
                <p:cNvSpPr txBox="1"/>
                <p:nvPr/>
              </p:nvSpPr>
              <p:spPr>
                <a:xfrm>
                  <a:off x="8535846" y="3615870"/>
                  <a:ext cx="211981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2" name="TextBox 61">
                  <a:extLst>
                    <a:ext uri="{FF2B5EF4-FFF2-40B4-BE49-F238E27FC236}">
                      <a16:creationId xmlns:a16="http://schemas.microsoft.com/office/drawing/2014/main" id="{708CFBD2-A851-4348-54DB-8E2B708BD4BA}"/>
                    </a:ext>
                  </a:extLst>
                </p:cNvPr>
                <p:cNvSpPr txBox="1">
                  <a:spLocks noRot="1" noChangeAspect="1" noMove="1" noResize="1" noEditPoints="1" noAdjustHandles="1" noChangeArrowheads="1" noChangeShapeType="1" noTextEdit="1"/>
                </p:cNvSpPr>
                <p:nvPr/>
              </p:nvSpPr>
              <p:spPr>
                <a:xfrm>
                  <a:off x="8535846" y="3615870"/>
                  <a:ext cx="2119815" cy="584775"/>
                </a:xfrm>
                <a:prstGeom prst="rect">
                  <a:avLst/>
                </a:prstGeom>
                <a:blipFill>
                  <a:blip r:embed="rId24"/>
                  <a:stretch>
                    <a:fillRect/>
                  </a:stretch>
                </a:blipFill>
              </p:spPr>
              <p:txBody>
                <a:bodyPr/>
                <a:lstStyle/>
                <a:p>
                  <a:r>
                    <a:rPr lang="en-US">
                      <a:noFill/>
                    </a:rPr>
                    <a:t> </a:t>
                  </a:r>
                </a:p>
              </p:txBody>
            </p:sp>
          </mc:Fallback>
        </mc:AlternateContent>
        <p:sp>
          <p:nvSpPr>
            <p:cNvPr id="63" name="Plaque 62">
              <a:extLst>
                <a:ext uri="{FF2B5EF4-FFF2-40B4-BE49-F238E27FC236}">
                  <a16:creationId xmlns:a16="http://schemas.microsoft.com/office/drawing/2014/main" id="{F003A779-6ACF-E95D-327F-1932D2BED432}"/>
                </a:ext>
              </a:extLst>
            </p:cNvPr>
            <p:cNvSpPr/>
            <p:nvPr/>
          </p:nvSpPr>
          <p:spPr>
            <a:xfrm>
              <a:off x="9966158" y="3704550"/>
              <a:ext cx="1047915" cy="458887"/>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grpSp>
    </p:spTree>
    <p:extLst>
      <p:ext uri="{BB962C8B-B14F-4D97-AF65-F5344CB8AC3E}">
        <p14:creationId xmlns:p14="http://schemas.microsoft.com/office/powerpoint/2010/main" val="9371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1F-6A97-2152-DB74-3EF47FF424E4}"/>
              </a:ext>
            </a:extLst>
          </p:cNvPr>
          <p:cNvSpPr>
            <a:spLocks noGrp="1"/>
          </p:cNvSpPr>
          <p:nvPr>
            <p:ph type="title"/>
          </p:nvPr>
        </p:nvSpPr>
        <p:spPr/>
        <p:txBody>
          <a:bodyPr/>
          <a:lstStyle/>
          <a:p>
            <a:r>
              <a:rPr lang="en-US" dirty="0"/>
              <a:t>Observational comparison vs. ATE </a:t>
            </a:r>
            <a:r>
              <a:rPr lang="en-US" dirty="0" err="1"/>
              <a:t>ctd</a:t>
            </a:r>
            <a:r>
              <a:rPr lang="en-US" dirty="0"/>
              <a:t>.</a:t>
            </a:r>
          </a:p>
        </p:txBody>
      </p:sp>
      <p:sp>
        <p:nvSpPr>
          <p:cNvPr id="3" name="Content Placeholder 2">
            <a:extLst>
              <a:ext uri="{FF2B5EF4-FFF2-40B4-BE49-F238E27FC236}">
                <a16:creationId xmlns:a16="http://schemas.microsoft.com/office/drawing/2014/main" id="{05E1E829-322C-7CEB-B730-FFF56D3A1DBA}"/>
              </a:ext>
            </a:extLst>
          </p:cNvPr>
          <p:cNvSpPr>
            <a:spLocks noGrp="1"/>
          </p:cNvSpPr>
          <p:nvPr>
            <p:ph idx="1"/>
          </p:nvPr>
        </p:nvSpPr>
        <p:spPr>
          <a:xfrm>
            <a:off x="838200" y="1915539"/>
            <a:ext cx="4640704" cy="926024"/>
          </a:xfrm>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BD249A-5E02-31E8-A01F-A76E95CE51E7}"/>
                  </a:ext>
                </a:extLst>
              </p:cNvPr>
              <p:cNvSpPr txBox="1"/>
              <p:nvPr/>
            </p:nvSpPr>
            <p:spPr>
              <a:xfrm>
                <a:off x="4914274" y="1690688"/>
                <a:ext cx="7277726" cy="94333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𝑌</m:t>
                              </m:r>
                            </m:e>
                            <m:sub>
                              <m:r>
                                <a:rPr lang="en-US" sz="2400" b="0" i="1" smtClean="0">
                                  <a:solidFill>
                                    <a:schemeClr val="accent2"/>
                                  </a:solidFill>
                                  <a:latin typeface="Cambria Math" panose="02040503050406030204" pitchFamily="18" charset="0"/>
                                  <a:ea typeface="Cambria Math" panose="02040503050406030204" pitchFamily="18" charset="0"/>
                                </a:rPr>
                                <m:t>1,</m:t>
                              </m:r>
                              <m:r>
                                <a:rPr lang="en-US" sz="2400" b="0" i="1" smtClean="0">
                                  <a:solidFill>
                                    <a:schemeClr val="accent2"/>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b="0" i="1" dirty="0">
                  <a:latin typeface="Cambria Math" panose="02040503050406030204" pitchFamily="18" charset="0"/>
                  <a:ea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𝑗</m:t>
                          </m:r>
                          <m:r>
                            <a:rPr lang="en-US" sz="2400" b="0" i="1"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no</m:t>
                          </m:r>
                          <m:r>
                            <a:rPr lang="en-US" sz="2400" b="0" i="0"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sz="2400" b="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1BD249A-5E02-31E8-A01F-A76E95CE51E7}"/>
                  </a:ext>
                </a:extLst>
              </p:cNvPr>
              <p:cNvSpPr txBox="1">
                <a:spLocks noRot="1" noChangeAspect="1" noMove="1" noResize="1" noEditPoints="1" noAdjustHandles="1" noChangeArrowheads="1" noChangeShapeType="1" noTextEdit="1"/>
              </p:cNvSpPr>
              <p:nvPr/>
            </p:nvSpPr>
            <p:spPr>
              <a:xfrm>
                <a:off x="4914274" y="1690688"/>
                <a:ext cx="7277726" cy="943335"/>
              </a:xfrm>
              <a:prstGeom prst="rect">
                <a:avLst/>
              </a:prstGeom>
              <a:blipFill>
                <a:blip r:embed="rId2"/>
                <a:stretch>
                  <a:fillRect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DCCBAE-168D-F4D3-0EAD-F0A86B4E1EE5}"/>
                  </a:ext>
                </a:extLst>
              </p:cNvPr>
              <p:cNvSpPr txBox="1"/>
              <p:nvPr/>
            </p:nvSpPr>
            <p:spPr>
              <a:xfrm>
                <a:off x="5478904" y="191553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99DCCBAE-168D-F4D3-0EAD-F0A86B4E1EE5}"/>
                  </a:ext>
                </a:extLst>
              </p:cNvPr>
              <p:cNvSpPr txBox="1">
                <a:spLocks noRot="1" noChangeAspect="1" noMove="1" noResize="1" noEditPoints="1" noAdjustHandles="1" noChangeArrowheads="1" noChangeShapeType="1" noTextEdit="1"/>
              </p:cNvSpPr>
              <p:nvPr/>
            </p:nvSpPr>
            <p:spPr>
              <a:xfrm>
                <a:off x="5478904" y="1915539"/>
                <a:ext cx="349455" cy="430887"/>
              </a:xfrm>
              <a:prstGeom prst="rect">
                <a:avLst/>
              </a:prstGeom>
              <a:blipFill>
                <a:blip r:embed="rId3"/>
                <a:stretch>
                  <a:fillRect l="-21429" r="-21429" b="-857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472B21FD-36DD-2466-1A67-35720FE7762D}"/>
              </a:ext>
            </a:extLst>
          </p:cNvPr>
          <p:cNvGrpSpPr/>
          <p:nvPr/>
        </p:nvGrpSpPr>
        <p:grpSpPr>
          <a:xfrm>
            <a:off x="245561" y="3429000"/>
            <a:ext cx="7348537" cy="3000375"/>
            <a:chOff x="4843463" y="3714750"/>
            <a:chExt cx="7348537" cy="3000375"/>
          </a:xfrm>
        </p:grpSpPr>
        <p:sp>
          <p:nvSpPr>
            <p:cNvPr id="8" name="Rectangle 7">
              <a:extLst>
                <a:ext uri="{FF2B5EF4-FFF2-40B4-BE49-F238E27FC236}">
                  <a16:creationId xmlns:a16="http://schemas.microsoft.com/office/drawing/2014/main" id="{050841B3-9149-FFF6-236D-353D7C42A87C}"/>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B8E1856-D8A0-3CFE-5B9D-335800FB502C}"/>
                </a:ext>
              </a:extLst>
            </p:cNvPr>
            <p:cNvGrpSpPr/>
            <p:nvPr/>
          </p:nvGrpSpPr>
          <p:grpSpPr>
            <a:xfrm>
              <a:off x="5000625" y="3799458"/>
              <a:ext cx="7086008" cy="2843950"/>
              <a:chOff x="453329" y="1651946"/>
              <a:chExt cx="11719030" cy="4726627"/>
            </a:xfrm>
          </p:grpSpPr>
          <p:grpSp>
            <p:nvGrpSpPr>
              <p:cNvPr id="10" name="Group 9">
                <a:extLst>
                  <a:ext uri="{FF2B5EF4-FFF2-40B4-BE49-F238E27FC236}">
                    <a16:creationId xmlns:a16="http://schemas.microsoft.com/office/drawing/2014/main" id="{F3FBEEFD-AF0E-EE04-E8A9-5F235EC74973}"/>
                  </a:ext>
                </a:extLst>
              </p:cNvPr>
              <p:cNvGrpSpPr/>
              <p:nvPr/>
            </p:nvGrpSpPr>
            <p:grpSpPr>
              <a:xfrm>
                <a:off x="1917774" y="1779113"/>
                <a:ext cx="10042404" cy="2203691"/>
                <a:chOff x="1855778" y="2250797"/>
                <a:chExt cx="7791020" cy="1709651"/>
              </a:xfrm>
            </p:grpSpPr>
            <p:pic>
              <p:nvPicPr>
                <p:cNvPr id="45" name="Picture 44">
                  <a:extLst>
                    <a:ext uri="{FF2B5EF4-FFF2-40B4-BE49-F238E27FC236}">
                      <a16:creationId xmlns:a16="http://schemas.microsoft.com/office/drawing/2014/main" id="{959F3D6D-5F22-ED91-842B-9AB9877B5357}"/>
                    </a:ext>
                  </a:extLst>
                </p:cNvPr>
                <p:cNvPicPr>
                  <a:picLocks noChangeAspect="1"/>
                </p:cNvPicPr>
                <p:nvPr/>
              </p:nvPicPr>
              <p:blipFill>
                <a:blip r:embed="rId4"/>
                <a:stretch>
                  <a:fillRect/>
                </a:stretch>
              </p:blipFill>
              <p:spPr>
                <a:xfrm>
                  <a:off x="1978525" y="2439817"/>
                  <a:ext cx="710243" cy="1077686"/>
                </a:xfrm>
                <a:prstGeom prst="rect">
                  <a:avLst/>
                </a:prstGeom>
              </p:spPr>
            </p:pic>
            <p:pic>
              <p:nvPicPr>
                <p:cNvPr id="46" name="Picture 45">
                  <a:extLst>
                    <a:ext uri="{FF2B5EF4-FFF2-40B4-BE49-F238E27FC236}">
                      <a16:creationId xmlns:a16="http://schemas.microsoft.com/office/drawing/2014/main" id="{ABBAFCEF-3D94-9990-B066-4A0B76551E18}"/>
                    </a:ext>
                  </a:extLst>
                </p:cNvPr>
                <p:cNvPicPr>
                  <a:picLocks noChangeAspect="1"/>
                </p:cNvPicPr>
                <p:nvPr/>
              </p:nvPicPr>
              <p:blipFill>
                <a:blip r:embed="rId5"/>
                <a:stretch>
                  <a:fillRect/>
                </a:stretch>
              </p:blipFill>
              <p:spPr>
                <a:xfrm>
                  <a:off x="3058813" y="2550660"/>
                  <a:ext cx="983274" cy="878340"/>
                </a:xfrm>
                <a:prstGeom prst="rect">
                  <a:avLst/>
                </a:prstGeom>
              </p:spPr>
            </p:pic>
            <p:pic>
              <p:nvPicPr>
                <p:cNvPr id="47" name="Picture 46">
                  <a:extLst>
                    <a:ext uri="{FF2B5EF4-FFF2-40B4-BE49-F238E27FC236}">
                      <a16:creationId xmlns:a16="http://schemas.microsoft.com/office/drawing/2014/main" id="{32404B4F-8F40-C8ED-B2D5-A2C0D9425F65}"/>
                    </a:ext>
                  </a:extLst>
                </p:cNvPr>
                <p:cNvPicPr>
                  <a:picLocks noChangeAspect="1"/>
                </p:cNvPicPr>
                <p:nvPr/>
              </p:nvPicPr>
              <p:blipFill>
                <a:blip r:embed="rId6"/>
                <a:stretch>
                  <a:fillRect/>
                </a:stretch>
              </p:blipFill>
              <p:spPr>
                <a:xfrm>
                  <a:off x="6073149" y="2351313"/>
                  <a:ext cx="767096" cy="1077687"/>
                </a:xfrm>
                <a:prstGeom prst="rect">
                  <a:avLst/>
                </a:prstGeom>
              </p:spPr>
            </p:pic>
            <p:sp>
              <p:nvSpPr>
                <p:cNvPr id="48" name="TextBox 47">
                  <a:extLst>
                    <a:ext uri="{FF2B5EF4-FFF2-40B4-BE49-F238E27FC236}">
                      <a16:creationId xmlns:a16="http://schemas.microsoft.com/office/drawing/2014/main" id="{00D777A8-8464-E4FE-A8E2-2C215DAD88C4}"/>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9" name="TextBox 48">
                  <a:extLst>
                    <a:ext uri="{FF2B5EF4-FFF2-40B4-BE49-F238E27FC236}">
                      <a16:creationId xmlns:a16="http://schemas.microsoft.com/office/drawing/2014/main" id="{F70E1727-6A76-B5D4-DE1C-0AE7B827D987}"/>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50" name="TextBox 49">
                  <a:extLst>
                    <a:ext uri="{FF2B5EF4-FFF2-40B4-BE49-F238E27FC236}">
                      <a16:creationId xmlns:a16="http://schemas.microsoft.com/office/drawing/2014/main" id="{153265DD-C128-F3A5-740A-5FB89ED0FFD0}"/>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51" name="TextBox 50">
                  <a:extLst>
                    <a:ext uri="{FF2B5EF4-FFF2-40B4-BE49-F238E27FC236}">
                      <a16:creationId xmlns:a16="http://schemas.microsoft.com/office/drawing/2014/main" id="{1B86EAA2-51A8-14AF-F80C-5CA8F1D90A19}"/>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52" name="Picture 51">
                  <a:extLst>
                    <a:ext uri="{FF2B5EF4-FFF2-40B4-BE49-F238E27FC236}">
                      <a16:creationId xmlns:a16="http://schemas.microsoft.com/office/drawing/2014/main" id="{DFF447A9-F75F-16AC-BBF8-6441D0D71B13}"/>
                    </a:ext>
                  </a:extLst>
                </p:cNvPr>
                <p:cNvPicPr>
                  <a:picLocks noChangeAspect="1"/>
                </p:cNvPicPr>
                <p:nvPr/>
              </p:nvPicPr>
              <p:blipFill>
                <a:blip r:embed="rId7"/>
                <a:stretch>
                  <a:fillRect/>
                </a:stretch>
              </p:blipFill>
              <p:spPr>
                <a:xfrm>
                  <a:off x="7370070" y="2508487"/>
                  <a:ext cx="670641" cy="854526"/>
                </a:xfrm>
                <a:prstGeom prst="rect">
                  <a:avLst/>
                </a:prstGeom>
              </p:spPr>
            </p:pic>
            <p:sp>
              <p:nvSpPr>
                <p:cNvPr id="53" name="TextBox 52">
                  <a:extLst>
                    <a:ext uri="{FF2B5EF4-FFF2-40B4-BE49-F238E27FC236}">
                      <a16:creationId xmlns:a16="http://schemas.microsoft.com/office/drawing/2014/main" id="{EDD051D4-F143-B209-D5C6-F848BE9085FB}"/>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4" name="TextBox 53">
                  <a:extLst>
                    <a:ext uri="{FF2B5EF4-FFF2-40B4-BE49-F238E27FC236}">
                      <a16:creationId xmlns:a16="http://schemas.microsoft.com/office/drawing/2014/main" id="{3E2A1383-C935-F887-DFE7-3B073A741682}"/>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5" name="Picture 54">
                  <a:extLst>
                    <a:ext uri="{FF2B5EF4-FFF2-40B4-BE49-F238E27FC236}">
                      <a16:creationId xmlns:a16="http://schemas.microsoft.com/office/drawing/2014/main" id="{6848FCCC-00DB-D360-4E45-6C0221D82890}"/>
                    </a:ext>
                  </a:extLst>
                </p:cNvPr>
                <p:cNvPicPr>
                  <a:picLocks noChangeAspect="1"/>
                </p:cNvPicPr>
                <p:nvPr/>
              </p:nvPicPr>
              <p:blipFill>
                <a:blip r:embed="rId8"/>
                <a:stretch>
                  <a:fillRect/>
                </a:stretch>
              </p:blipFill>
              <p:spPr>
                <a:xfrm>
                  <a:off x="8821195" y="2330336"/>
                  <a:ext cx="825603" cy="1044641"/>
                </a:xfrm>
                <a:prstGeom prst="rect">
                  <a:avLst/>
                </a:prstGeom>
              </p:spPr>
            </p:pic>
            <p:pic>
              <p:nvPicPr>
                <p:cNvPr id="56" name="Picture 7" descr="Adoptable Rabbits | morabbit">
                  <a:extLst>
                    <a:ext uri="{FF2B5EF4-FFF2-40B4-BE49-F238E27FC236}">
                      <a16:creationId xmlns:a16="http://schemas.microsoft.com/office/drawing/2014/main" id="{9BDBB293-0E73-3B62-F5C2-A0F3E38515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9017339-93FF-CCDF-AB1A-61779AA8CD64}"/>
                  </a:ext>
                </a:extLst>
              </p:cNvPr>
              <p:cNvGrpSpPr/>
              <p:nvPr/>
            </p:nvGrpSpPr>
            <p:grpSpPr>
              <a:xfrm>
                <a:off x="2298999" y="1651946"/>
                <a:ext cx="4145728" cy="898422"/>
                <a:chOff x="2298999" y="1651946"/>
                <a:chExt cx="4145728" cy="898422"/>
              </a:xfrm>
            </p:grpSpPr>
            <p:pic>
              <p:nvPicPr>
                <p:cNvPr id="42" name="Picture 4" descr="Page 12 | Mortarboard Cap Images - Free Download on Freepik">
                  <a:extLst>
                    <a:ext uri="{FF2B5EF4-FFF2-40B4-BE49-F238E27FC236}">
                      <a16:creationId xmlns:a16="http://schemas.microsoft.com/office/drawing/2014/main" id="{0F1C84D3-F4F3-5A73-F9E1-CF29DED5F5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Page 12 | Mortarboard Cap Images - Free Download on Freepik">
                  <a:extLst>
                    <a:ext uri="{FF2B5EF4-FFF2-40B4-BE49-F238E27FC236}">
                      <a16:creationId xmlns:a16="http://schemas.microsoft.com/office/drawing/2014/main" id="{D9960668-9B48-9E7A-FDBB-88140B37B9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age 12 | Mortarboard Cap Images - Free Download on Freepik">
                  <a:extLst>
                    <a:ext uri="{FF2B5EF4-FFF2-40B4-BE49-F238E27FC236}">
                      <a16:creationId xmlns:a16="http://schemas.microsoft.com/office/drawing/2014/main" id="{9A731EBE-4494-82EF-40CB-9FBD9A314E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2466145-7F9B-B50A-6ED4-BD0241D80193}"/>
                  </a:ext>
                </a:extLst>
              </p:cNvPr>
              <p:cNvGrpSpPr/>
              <p:nvPr/>
            </p:nvGrpSpPr>
            <p:grpSpPr>
              <a:xfrm>
                <a:off x="496191" y="3750566"/>
                <a:ext cx="11366155" cy="1087424"/>
                <a:chOff x="496191" y="4136336"/>
                <a:chExt cx="11366155" cy="1087424"/>
              </a:xfrm>
            </p:grpSpPr>
            <p:pic>
              <p:nvPicPr>
                <p:cNvPr id="35" name="Picture 2" descr="Money Stack | Totally Accurate BattleGrounds Wiki | Fandom">
                  <a:extLst>
                    <a:ext uri="{FF2B5EF4-FFF2-40B4-BE49-F238E27FC236}">
                      <a16:creationId xmlns:a16="http://schemas.microsoft.com/office/drawing/2014/main" id="{1AD2DC66-C3FF-0CC7-EBDF-D0161EE5B2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1451EA7-41AB-3434-2E1E-0BF2D14E2D5C}"/>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6" name="TextBox 35">
                      <a:extLst>
                        <a:ext uri="{FF2B5EF4-FFF2-40B4-BE49-F238E27FC236}">
                          <a16:creationId xmlns:a16="http://schemas.microsoft.com/office/drawing/2014/main" id="{61451EA7-41AB-3434-2E1E-0BF2D14E2D5C}"/>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EC5C59-EA32-0C05-EC96-C58C6081870C}"/>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7" name="TextBox 36">
                      <a:extLst>
                        <a:ext uri="{FF2B5EF4-FFF2-40B4-BE49-F238E27FC236}">
                          <a16:creationId xmlns:a16="http://schemas.microsoft.com/office/drawing/2014/main" id="{4EEC5C59-EA32-0C05-EC96-C58C6081870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3137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51AFA38-2F64-5B0E-BFE3-A8262340EFB0}"/>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8" name="TextBox 37">
                      <a:extLst>
                        <a:ext uri="{FF2B5EF4-FFF2-40B4-BE49-F238E27FC236}">
                          <a16:creationId xmlns:a16="http://schemas.microsoft.com/office/drawing/2014/main" id="{451AFA38-2F64-5B0E-BFE3-A8262340EFB0}"/>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461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77768A-6ECD-2C94-64DF-BAA9556F3901}"/>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9" name="TextBox 38">
                      <a:extLst>
                        <a:ext uri="{FF2B5EF4-FFF2-40B4-BE49-F238E27FC236}">
                          <a16:creationId xmlns:a16="http://schemas.microsoft.com/office/drawing/2014/main" id="{BE77768A-6ECD-2C94-64DF-BAA9556F3901}"/>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038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632A0D-3E51-763C-2885-6CB101AD91A0}"/>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40" name="TextBox 39">
                      <a:extLst>
                        <a:ext uri="{FF2B5EF4-FFF2-40B4-BE49-F238E27FC236}">
                          <a16:creationId xmlns:a16="http://schemas.microsoft.com/office/drawing/2014/main" id="{A1632A0D-3E51-763C-2885-6CB101AD91A0}"/>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192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466EE9-0E88-87D7-35B5-25FDF6416110}"/>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41" name="TextBox 40">
                      <a:extLst>
                        <a:ext uri="{FF2B5EF4-FFF2-40B4-BE49-F238E27FC236}">
                          <a16:creationId xmlns:a16="http://schemas.microsoft.com/office/drawing/2014/main" id="{D9466EE9-0E88-87D7-35B5-25FDF6416110}"/>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445A8893-6885-70DD-7268-1C6C89EFC719}"/>
                  </a:ext>
                </a:extLst>
              </p:cNvPr>
              <p:cNvGrpSpPr/>
              <p:nvPr/>
            </p:nvGrpSpPr>
            <p:grpSpPr>
              <a:xfrm>
                <a:off x="453329" y="5137614"/>
                <a:ext cx="11418028" cy="1240959"/>
                <a:chOff x="453329" y="5423369"/>
                <a:chExt cx="11418028" cy="1240959"/>
              </a:xfrm>
            </p:grpSpPr>
            <p:pic>
              <p:nvPicPr>
                <p:cNvPr id="27" name="Picture 2" descr="Money Stack | Totally Accurate BattleGrounds Wiki | Fandom">
                  <a:extLst>
                    <a:ext uri="{FF2B5EF4-FFF2-40B4-BE49-F238E27FC236}">
                      <a16:creationId xmlns:a16="http://schemas.microsoft.com/office/drawing/2014/main" id="{9CA0162F-8B8F-CB5D-DA08-3A79550339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age 12 | Mortarboard Cap Images - Free Download on Freepik">
                  <a:extLst>
                    <a:ext uri="{FF2B5EF4-FFF2-40B4-BE49-F238E27FC236}">
                      <a16:creationId xmlns:a16="http://schemas.microsoft.com/office/drawing/2014/main" id="{644425C7-B969-0C5E-D5FC-B8647B1A4F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316F4-69C0-529B-193E-389606C72D70}"/>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9" name="TextBox 28">
                      <a:extLst>
                        <a:ext uri="{FF2B5EF4-FFF2-40B4-BE49-F238E27FC236}">
                          <a16:creationId xmlns:a16="http://schemas.microsoft.com/office/drawing/2014/main" id="{9A8316F4-69C0-529B-193E-389606C72D70}"/>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072EBE3-06B2-1FA3-1C89-4877E149F49F}"/>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0" name="TextBox 29">
                      <a:extLst>
                        <a:ext uri="{FF2B5EF4-FFF2-40B4-BE49-F238E27FC236}">
                          <a16:creationId xmlns:a16="http://schemas.microsoft.com/office/drawing/2014/main" id="{2072EBE3-06B2-1FA3-1C89-4877E149F49F}"/>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7698D-73D5-71B3-7C94-79747B6F9650}"/>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1" name="TextBox 30">
                      <a:extLst>
                        <a:ext uri="{FF2B5EF4-FFF2-40B4-BE49-F238E27FC236}">
                          <a16:creationId xmlns:a16="http://schemas.microsoft.com/office/drawing/2014/main" id="{B137698D-73D5-71B3-7C94-79747B6F9650}"/>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269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936A9DF-90A9-118E-B71F-192C683124AF}"/>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2" name="TextBox 31">
                      <a:extLst>
                        <a:ext uri="{FF2B5EF4-FFF2-40B4-BE49-F238E27FC236}">
                          <a16:creationId xmlns:a16="http://schemas.microsoft.com/office/drawing/2014/main" id="{B936A9DF-90A9-118E-B71F-192C683124AF}"/>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038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49A23B-C625-62C9-54CA-CE9848CC8CB2}"/>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3" name="TextBox 32">
                      <a:extLst>
                        <a:ext uri="{FF2B5EF4-FFF2-40B4-BE49-F238E27FC236}">
                          <a16:creationId xmlns:a16="http://schemas.microsoft.com/office/drawing/2014/main" id="{6D49A23B-C625-62C9-54CA-CE9848CC8CB2}"/>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C4E134A-D1A0-E09A-C34B-76F2AD93E362}"/>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4" name="TextBox 33">
                      <a:extLst>
                        <a:ext uri="{FF2B5EF4-FFF2-40B4-BE49-F238E27FC236}">
                          <a16:creationId xmlns:a16="http://schemas.microsoft.com/office/drawing/2014/main" id="{2C4E134A-D1A0-E09A-C34B-76F2AD93E362}"/>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10714"/>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352A6836-D076-3BC5-230C-3434FF5574DD}"/>
                  </a:ext>
                </a:extLst>
              </p:cNvPr>
              <p:cNvGrpSpPr/>
              <p:nvPr/>
            </p:nvGrpSpPr>
            <p:grpSpPr>
              <a:xfrm>
                <a:off x="2223051" y="4197975"/>
                <a:ext cx="9949308" cy="2146756"/>
                <a:chOff x="2287252" y="4295304"/>
                <a:chExt cx="9949308" cy="2146756"/>
              </a:xfrm>
            </p:grpSpPr>
            <p:sp>
              <p:nvSpPr>
                <p:cNvPr id="15" name="TextBox 14">
                  <a:extLst>
                    <a:ext uri="{FF2B5EF4-FFF2-40B4-BE49-F238E27FC236}">
                      <a16:creationId xmlns:a16="http://schemas.microsoft.com/office/drawing/2014/main" id="{679E1A30-0992-1967-15C0-2F816E1B7D4F}"/>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B3691FAA-61B4-3CE9-5F31-8F0CF73E98EC}"/>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1F4CE228-E294-A0B1-54D3-35C2C8863071}"/>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5F16B463-1393-A519-145B-4E0F15CFE02D}"/>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9" name="TextBox 18">
                  <a:extLst>
                    <a:ext uri="{FF2B5EF4-FFF2-40B4-BE49-F238E27FC236}">
                      <a16:creationId xmlns:a16="http://schemas.microsoft.com/office/drawing/2014/main" id="{78EB965A-FD62-9C8E-EA54-A305FACE8DD4}"/>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0" name="TextBox 19">
                  <a:extLst>
                    <a:ext uri="{FF2B5EF4-FFF2-40B4-BE49-F238E27FC236}">
                      <a16:creationId xmlns:a16="http://schemas.microsoft.com/office/drawing/2014/main" id="{E1307D07-7C26-A4F5-14FF-2958A168A1FB}"/>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1" name="TextBox 20">
                  <a:extLst>
                    <a:ext uri="{FF2B5EF4-FFF2-40B4-BE49-F238E27FC236}">
                      <a16:creationId xmlns:a16="http://schemas.microsoft.com/office/drawing/2014/main" id="{45289243-EE79-7CD4-5FE4-8B5B1939D77F}"/>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796D2794-A472-AC30-0F1E-4F5612BAD84D}"/>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3" name="TextBox 22">
                  <a:extLst>
                    <a:ext uri="{FF2B5EF4-FFF2-40B4-BE49-F238E27FC236}">
                      <a16:creationId xmlns:a16="http://schemas.microsoft.com/office/drawing/2014/main" id="{3ACEAB6B-05A0-357D-7C3E-0DE30A1A3DF7}"/>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4" name="TextBox 23">
                  <a:extLst>
                    <a:ext uri="{FF2B5EF4-FFF2-40B4-BE49-F238E27FC236}">
                      <a16:creationId xmlns:a16="http://schemas.microsoft.com/office/drawing/2014/main" id="{97A7ADFD-AB19-0787-0554-BE4F6634ACEE}"/>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5" name="TextBox 24">
                  <a:extLst>
                    <a:ext uri="{FF2B5EF4-FFF2-40B4-BE49-F238E27FC236}">
                      <a16:creationId xmlns:a16="http://schemas.microsoft.com/office/drawing/2014/main" id="{381109C5-A710-0A0B-23DD-A530076A7F9A}"/>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6" name="TextBox 25">
                  <a:extLst>
                    <a:ext uri="{FF2B5EF4-FFF2-40B4-BE49-F238E27FC236}">
                      <a16:creationId xmlns:a16="http://schemas.microsoft.com/office/drawing/2014/main" id="{36D1C73E-DFF9-7F04-92AE-A9FF80FA7035}"/>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sp>
        <p:nvSpPr>
          <p:cNvPr id="57" name="Oval 56">
            <a:extLst>
              <a:ext uri="{FF2B5EF4-FFF2-40B4-BE49-F238E27FC236}">
                <a16:creationId xmlns:a16="http://schemas.microsoft.com/office/drawing/2014/main" id="{93BADD65-B45A-E50F-B3CF-B620B2928FE5}"/>
              </a:ext>
            </a:extLst>
          </p:cNvPr>
          <p:cNvSpPr/>
          <p:nvPr/>
        </p:nvSpPr>
        <p:spPr>
          <a:xfrm>
            <a:off x="917370" y="5516495"/>
            <a:ext cx="3716291" cy="1015912"/>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8" name="Plaque 57">
            <a:extLst>
              <a:ext uri="{FF2B5EF4-FFF2-40B4-BE49-F238E27FC236}">
                <a16:creationId xmlns:a16="http://schemas.microsoft.com/office/drawing/2014/main" id="{0E6DCA4B-56E7-86C4-531B-FBE13A7553B8}"/>
              </a:ext>
            </a:extLst>
          </p:cNvPr>
          <p:cNvSpPr/>
          <p:nvPr/>
        </p:nvSpPr>
        <p:spPr>
          <a:xfrm>
            <a:off x="887654" y="4737327"/>
            <a:ext cx="3689376" cy="837600"/>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9" name="TextBox 58">
            <a:extLst>
              <a:ext uri="{FF2B5EF4-FFF2-40B4-BE49-F238E27FC236}">
                <a16:creationId xmlns:a16="http://schemas.microsoft.com/office/drawing/2014/main" id="{B5C404A5-0903-683B-E081-C60A78E7CAC3}"/>
              </a:ext>
            </a:extLst>
          </p:cNvPr>
          <p:cNvSpPr txBox="1"/>
          <p:nvPr/>
        </p:nvSpPr>
        <p:spPr>
          <a:xfrm>
            <a:off x="7871385" y="3126293"/>
            <a:ext cx="3917892" cy="1938992"/>
          </a:xfrm>
          <a:prstGeom prst="rect">
            <a:avLst/>
          </a:prstGeom>
          <a:noFill/>
        </p:spPr>
        <p:txBody>
          <a:bodyPr wrap="square" rtlCol="0">
            <a:spAutoFit/>
          </a:bodyPr>
          <a:lstStyle/>
          <a:p>
            <a:r>
              <a:rPr lang="en-US" sz="2400" dirty="0"/>
              <a:t>First term:</a:t>
            </a:r>
          </a:p>
          <a:p>
            <a:endParaRPr lang="en-US" sz="2400" dirty="0"/>
          </a:p>
          <a:p>
            <a:endParaRPr lang="en-US" sz="2400" dirty="0"/>
          </a:p>
          <a:p>
            <a:endParaRPr lang="en-US" sz="2400" dirty="0"/>
          </a:p>
          <a:p>
            <a:endParaRPr lang="en-US" sz="2400" dirty="0"/>
          </a:p>
        </p:txBody>
      </p:sp>
      <p:sp>
        <p:nvSpPr>
          <p:cNvPr id="60" name="Oval 59">
            <a:extLst>
              <a:ext uri="{FF2B5EF4-FFF2-40B4-BE49-F238E27FC236}">
                <a16:creationId xmlns:a16="http://schemas.microsoft.com/office/drawing/2014/main" id="{8DC24F2F-B43D-0AF9-F97F-DC41E1583F12}"/>
              </a:ext>
            </a:extLst>
          </p:cNvPr>
          <p:cNvSpPr/>
          <p:nvPr/>
        </p:nvSpPr>
        <p:spPr>
          <a:xfrm>
            <a:off x="8042894" y="3749130"/>
            <a:ext cx="1165250" cy="410169"/>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8CFBD2-A851-4348-54DB-8E2B708BD4BA}"/>
                  </a:ext>
                </a:extLst>
              </p:cNvPr>
              <p:cNvSpPr txBox="1"/>
              <p:nvPr/>
            </p:nvSpPr>
            <p:spPr>
              <a:xfrm>
                <a:off x="8535846" y="3615870"/>
                <a:ext cx="211981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2" name="TextBox 61">
                <a:extLst>
                  <a:ext uri="{FF2B5EF4-FFF2-40B4-BE49-F238E27FC236}">
                    <a16:creationId xmlns:a16="http://schemas.microsoft.com/office/drawing/2014/main" id="{708CFBD2-A851-4348-54DB-8E2B708BD4BA}"/>
                  </a:ext>
                </a:extLst>
              </p:cNvPr>
              <p:cNvSpPr txBox="1">
                <a:spLocks noRot="1" noChangeAspect="1" noMove="1" noResize="1" noEditPoints="1" noAdjustHandles="1" noChangeArrowheads="1" noChangeShapeType="1" noTextEdit="1"/>
              </p:cNvSpPr>
              <p:nvPr/>
            </p:nvSpPr>
            <p:spPr>
              <a:xfrm>
                <a:off x="8535846" y="3615870"/>
                <a:ext cx="2119815" cy="584775"/>
              </a:xfrm>
              <a:prstGeom prst="rect">
                <a:avLst/>
              </a:prstGeom>
              <a:blipFill>
                <a:blip r:embed="rId24"/>
                <a:stretch>
                  <a:fillRect/>
                </a:stretch>
              </a:blipFill>
            </p:spPr>
            <p:txBody>
              <a:bodyPr/>
              <a:lstStyle/>
              <a:p>
                <a:r>
                  <a:rPr lang="en-US">
                    <a:noFill/>
                  </a:rPr>
                  <a:t> </a:t>
                </a:r>
              </a:p>
            </p:txBody>
          </p:sp>
        </mc:Fallback>
      </mc:AlternateContent>
      <p:sp>
        <p:nvSpPr>
          <p:cNvPr id="63" name="Plaque 62">
            <a:extLst>
              <a:ext uri="{FF2B5EF4-FFF2-40B4-BE49-F238E27FC236}">
                <a16:creationId xmlns:a16="http://schemas.microsoft.com/office/drawing/2014/main" id="{F003A779-6ACF-E95D-327F-1932D2BED432}"/>
              </a:ext>
            </a:extLst>
          </p:cNvPr>
          <p:cNvSpPr/>
          <p:nvPr/>
        </p:nvSpPr>
        <p:spPr>
          <a:xfrm>
            <a:off x="9966158" y="3704550"/>
            <a:ext cx="1047915" cy="458887"/>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1" name="TextBox 60">
            <a:extLst>
              <a:ext uri="{FF2B5EF4-FFF2-40B4-BE49-F238E27FC236}">
                <a16:creationId xmlns:a16="http://schemas.microsoft.com/office/drawing/2014/main" id="{368E5A2F-6241-4EEA-C695-B6B4DEF97F6C}"/>
              </a:ext>
            </a:extLst>
          </p:cNvPr>
          <p:cNvSpPr txBox="1"/>
          <p:nvPr/>
        </p:nvSpPr>
        <p:spPr>
          <a:xfrm>
            <a:off x="7867193" y="4513994"/>
            <a:ext cx="3716291" cy="1938992"/>
          </a:xfrm>
          <a:prstGeom prst="rect">
            <a:avLst/>
          </a:prstGeom>
          <a:noFill/>
        </p:spPr>
        <p:txBody>
          <a:bodyPr wrap="square">
            <a:spAutoFit/>
          </a:bodyPr>
          <a:lstStyle/>
          <a:p>
            <a:pPr marL="342900" indent="-342900">
              <a:buFont typeface="Arial" panose="020B0604020202020204" pitchFamily="34" charset="0"/>
              <a:buChar char="•"/>
            </a:pPr>
            <a:r>
              <a:rPr lang="en-US" sz="2000" dirty="0"/>
              <a:t>This is the effect of going to college </a:t>
            </a:r>
            <a:r>
              <a:rPr lang="en-US" sz="2000" i="1" dirty="0"/>
              <a:t>on the population who chooses to go to college.</a:t>
            </a:r>
          </a:p>
          <a:p>
            <a:pPr marL="342900" indent="-342900">
              <a:buFont typeface="Arial" panose="020B0604020202020204" pitchFamily="34" charset="0"/>
              <a:buChar char="•"/>
            </a:pPr>
            <a:r>
              <a:rPr lang="en-US" sz="2000" dirty="0"/>
              <a:t>It is close to the ATE, but might be different if there is </a:t>
            </a:r>
            <a:r>
              <a:rPr lang="en-US" sz="2000" b="1" dirty="0"/>
              <a:t>selection on treatment.</a:t>
            </a:r>
          </a:p>
        </p:txBody>
      </p:sp>
    </p:spTree>
    <p:extLst>
      <p:ext uri="{BB962C8B-B14F-4D97-AF65-F5344CB8AC3E}">
        <p14:creationId xmlns:p14="http://schemas.microsoft.com/office/powerpoint/2010/main" val="299283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EF54-8990-2D0F-BD81-E05568D7EA09}"/>
              </a:ext>
            </a:extLst>
          </p:cNvPr>
          <p:cNvSpPr>
            <a:spLocks noGrp="1"/>
          </p:cNvSpPr>
          <p:nvPr>
            <p:ph type="title"/>
          </p:nvPr>
        </p:nvSpPr>
        <p:spPr/>
        <p:txBody>
          <a:bodyPr/>
          <a:lstStyle/>
          <a:p>
            <a:r>
              <a:rPr lang="en-US" dirty="0"/>
              <a:t>Selection on Treatment</a:t>
            </a:r>
          </a:p>
        </p:txBody>
      </p:sp>
      <p:sp>
        <p:nvSpPr>
          <p:cNvPr id="3" name="Content Placeholder 2">
            <a:extLst>
              <a:ext uri="{FF2B5EF4-FFF2-40B4-BE49-F238E27FC236}">
                <a16:creationId xmlns:a16="http://schemas.microsoft.com/office/drawing/2014/main" id="{A79E6477-F2E3-A1AB-006B-B73FE3AF0439}"/>
              </a:ext>
            </a:extLst>
          </p:cNvPr>
          <p:cNvSpPr>
            <a:spLocks noGrp="1"/>
          </p:cNvSpPr>
          <p:nvPr>
            <p:ph idx="1"/>
          </p:nvPr>
        </p:nvSpPr>
        <p:spPr/>
        <p:txBody>
          <a:bodyPr/>
          <a:lstStyle/>
          <a:p>
            <a:r>
              <a:rPr lang="en-US" dirty="0"/>
              <a:t>Those who receive treatment are (on average) affected differently by the treatment than those who don’t.</a:t>
            </a:r>
          </a:p>
          <a:p>
            <a:endParaRPr lang="en-US" dirty="0"/>
          </a:p>
          <a:p>
            <a:r>
              <a:rPr lang="en-US" dirty="0">
                <a:solidFill>
                  <a:schemeClr val="accent1"/>
                </a:solidFill>
              </a:rPr>
              <a:t>In this example, maybe mammals get more out of college than birds.</a:t>
            </a:r>
          </a:p>
          <a:p>
            <a:endParaRPr lang="en-US" dirty="0">
              <a:solidFill>
                <a:schemeClr val="accent1"/>
              </a:solidFill>
            </a:endParaRPr>
          </a:p>
          <a:p>
            <a:r>
              <a:rPr lang="en-US" dirty="0"/>
              <a:t>Our first term: the effect of going to college </a:t>
            </a:r>
            <a:r>
              <a:rPr lang="en-US" i="1" dirty="0"/>
              <a:t>on the population who chooses to go to college.</a:t>
            </a:r>
          </a:p>
          <a:p>
            <a:r>
              <a:rPr lang="en-US" dirty="0"/>
              <a:t>If there is </a:t>
            </a:r>
            <a:r>
              <a:rPr lang="en-US" b="1" dirty="0"/>
              <a:t>selection on treatment</a:t>
            </a:r>
            <a:r>
              <a:rPr lang="en-US" dirty="0"/>
              <a:t>, we can’t extrapolate from that to the effect of college on the whole population (aka ATE).</a:t>
            </a:r>
          </a:p>
          <a:p>
            <a:endParaRPr lang="en-US" dirty="0">
              <a:solidFill>
                <a:schemeClr val="accent1"/>
              </a:solidFill>
            </a:endParaRPr>
          </a:p>
        </p:txBody>
      </p:sp>
    </p:spTree>
    <p:extLst>
      <p:ext uri="{BB962C8B-B14F-4D97-AF65-F5344CB8AC3E}">
        <p14:creationId xmlns:p14="http://schemas.microsoft.com/office/powerpoint/2010/main" val="17380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1F-6A97-2152-DB74-3EF47FF424E4}"/>
              </a:ext>
            </a:extLst>
          </p:cNvPr>
          <p:cNvSpPr>
            <a:spLocks noGrp="1"/>
          </p:cNvSpPr>
          <p:nvPr>
            <p:ph type="title"/>
          </p:nvPr>
        </p:nvSpPr>
        <p:spPr/>
        <p:txBody>
          <a:bodyPr/>
          <a:lstStyle/>
          <a:p>
            <a:r>
              <a:rPr lang="en-US" dirty="0"/>
              <a:t>Observational comparison vs. ATE </a:t>
            </a:r>
            <a:r>
              <a:rPr lang="en-US" dirty="0" err="1"/>
              <a:t>ctd</a:t>
            </a:r>
            <a:r>
              <a:rPr lang="en-US" dirty="0"/>
              <a:t>.</a:t>
            </a:r>
          </a:p>
        </p:txBody>
      </p:sp>
      <p:sp>
        <p:nvSpPr>
          <p:cNvPr id="3" name="Content Placeholder 2">
            <a:extLst>
              <a:ext uri="{FF2B5EF4-FFF2-40B4-BE49-F238E27FC236}">
                <a16:creationId xmlns:a16="http://schemas.microsoft.com/office/drawing/2014/main" id="{05E1E829-322C-7CEB-B730-FFF56D3A1DBA}"/>
              </a:ext>
            </a:extLst>
          </p:cNvPr>
          <p:cNvSpPr>
            <a:spLocks noGrp="1"/>
          </p:cNvSpPr>
          <p:nvPr>
            <p:ph idx="1"/>
          </p:nvPr>
        </p:nvSpPr>
        <p:spPr>
          <a:xfrm>
            <a:off x="838200" y="1915539"/>
            <a:ext cx="4640704" cy="926024"/>
          </a:xfrm>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BD249A-5E02-31E8-A01F-A76E95CE51E7}"/>
                  </a:ext>
                </a:extLst>
              </p:cNvPr>
              <p:cNvSpPr txBox="1"/>
              <p:nvPr/>
            </p:nvSpPr>
            <p:spPr>
              <a:xfrm>
                <a:off x="4914274" y="1690688"/>
                <a:ext cx="7277726" cy="94333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𝑌</m:t>
                              </m:r>
                            </m:e>
                            <m:sub>
                              <m:r>
                                <a:rPr lang="en-US" sz="2400" b="0" i="1" smtClean="0">
                                  <a:solidFill>
                                    <a:schemeClr val="accent2"/>
                                  </a:solidFill>
                                  <a:latin typeface="Cambria Math" panose="02040503050406030204" pitchFamily="18" charset="0"/>
                                  <a:ea typeface="Cambria Math" panose="02040503050406030204" pitchFamily="18" charset="0"/>
                                </a:rPr>
                                <m:t>1,</m:t>
                              </m:r>
                              <m:r>
                                <a:rPr lang="en-US" sz="2400" b="0" i="1" smtClean="0">
                                  <a:solidFill>
                                    <a:schemeClr val="accent2"/>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b="0" i="1" dirty="0">
                  <a:latin typeface="Cambria Math" panose="02040503050406030204" pitchFamily="18" charset="0"/>
                  <a:ea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𝑗</m:t>
                          </m:r>
                          <m:r>
                            <a:rPr lang="en-US" sz="2400" b="0" i="1"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no</m:t>
                          </m:r>
                          <m:r>
                            <a:rPr lang="en-US" sz="2400" b="0" i="0"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sz="2400" b="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1BD249A-5E02-31E8-A01F-A76E95CE51E7}"/>
                  </a:ext>
                </a:extLst>
              </p:cNvPr>
              <p:cNvSpPr txBox="1">
                <a:spLocks noRot="1" noChangeAspect="1" noMove="1" noResize="1" noEditPoints="1" noAdjustHandles="1" noChangeArrowheads="1" noChangeShapeType="1" noTextEdit="1"/>
              </p:cNvSpPr>
              <p:nvPr/>
            </p:nvSpPr>
            <p:spPr>
              <a:xfrm>
                <a:off x="4914274" y="1690688"/>
                <a:ext cx="7277726" cy="943335"/>
              </a:xfrm>
              <a:prstGeom prst="rect">
                <a:avLst/>
              </a:prstGeom>
              <a:blipFill>
                <a:blip r:embed="rId2"/>
                <a:stretch>
                  <a:fillRect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DCCBAE-168D-F4D3-0EAD-F0A86B4E1EE5}"/>
                  </a:ext>
                </a:extLst>
              </p:cNvPr>
              <p:cNvSpPr txBox="1"/>
              <p:nvPr/>
            </p:nvSpPr>
            <p:spPr>
              <a:xfrm>
                <a:off x="5478904" y="191553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99DCCBAE-168D-F4D3-0EAD-F0A86B4E1EE5}"/>
                  </a:ext>
                </a:extLst>
              </p:cNvPr>
              <p:cNvSpPr txBox="1">
                <a:spLocks noRot="1" noChangeAspect="1" noMove="1" noResize="1" noEditPoints="1" noAdjustHandles="1" noChangeArrowheads="1" noChangeShapeType="1" noTextEdit="1"/>
              </p:cNvSpPr>
              <p:nvPr/>
            </p:nvSpPr>
            <p:spPr>
              <a:xfrm>
                <a:off x="5478904" y="1915539"/>
                <a:ext cx="349455" cy="430887"/>
              </a:xfrm>
              <a:prstGeom prst="rect">
                <a:avLst/>
              </a:prstGeom>
              <a:blipFill>
                <a:blip r:embed="rId3"/>
                <a:stretch>
                  <a:fillRect l="-21429" r="-21429" b="-857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472B21FD-36DD-2466-1A67-35720FE7762D}"/>
              </a:ext>
            </a:extLst>
          </p:cNvPr>
          <p:cNvGrpSpPr/>
          <p:nvPr/>
        </p:nvGrpSpPr>
        <p:grpSpPr>
          <a:xfrm>
            <a:off x="245561" y="3429000"/>
            <a:ext cx="7348537" cy="3000375"/>
            <a:chOff x="4843463" y="3714750"/>
            <a:chExt cx="7348537" cy="3000375"/>
          </a:xfrm>
        </p:grpSpPr>
        <p:sp>
          <p:nvSpPr>
            <p:cNvPr id="8" name="Rectangle 7">
              <a:extLst>
                <a:ext uri="{FF2B5EF4-FFF2-40B4-BE49-F238E27FC236}">
                  <a16:creationId xmlns:a16="http://schemas.microsoft.com/office/drawing/2014/main" id="{050841B3-9149-FFF6-236D-353D7C42A87C}"/>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B8E1856-D8A0-3CFE-5B9D-335800FB502C}"/>
                </a:ext>
              </a:extLst>
            </p:cNvPr>
            <p:cNvGrpSpPr/>
            <p:nvPr/>
          </p:nvGrpSpPr>
          <p:grpSpPr>
            <a:xfrm>
              <a:off x="5000625" y="3799458"/>
              <a:ext cx="7086008" cy="2843950"/>
              <a:chOff x="453329" y="1651946"/>
              <a:chExt cx="11719030" cy="4726627"/>
            </a:xfrm>
          </p:grpSpPr>
          <p:grpSp>
            <p:nvGrpSpPr>
              <p:cNvPr id="10" name="Group 9">
                <a:extLst>
                  <a:ext uri="{FF2B5EF4-FFF2-40B4-BE49-F238E27FC236}">
                    <a16:creationId xmlns:a16="http://schemas.microsoft.com/office/drawing/2014/main" id="{F3FBEEFD-AF0E-EE04-E8A9-5F235EC74973}"/>
                  </a:ext>
                </a:extLst>
              </p:cNvPr>
              <p:cNvGrpSpPr/>
              <p:nvPr/>
            </p:nvGrpSpPr>
            <p:grpSpPr>
              <a:xfrm>
                <a:off x="1917774" y="1779113"/>
                <a:ext cx="10042404" cy="2203691"/>
                <a:chOff x="1855778" y="2250797"/>
                <a:chExt cx="7791020" cy="1709651"/>
              </a:xfrm>
            </p:grpSpPr>
            <p:pic>
              <p:nvPicPr>
                <p:cNvPr id="45" name="Picture 44">
                  <a:extLst>
                    <a:ext uri="{FF2B5EF4-FFF2-40B4-BE49-F238E27FC236}">
                      <a16:creationId xmlns:a16="http://schemas.microsoft.com/office/drawing/2014/main" id="{959F3D6D-5F22-ED91-842B-9AB9877B5357}"/>
                    </a:ext>
                  </a:extLst>
                </p:cNvPr>
                <p:cNvPicPr>
                  <a:picLocks noChangeAspect="1"/>
                </p:cNvPicPr>
                <p:nvPr/>
              </p:nvPicPr>
              <p:blipFill>
                <a:blip r:embed="rId4"/>
                <a:stretch>
                  <a:fillRect/>
                </a:stretch>
              </p:blipFill>
              <p:spPr>
                <a:xfrm>
                  <a:off x="1978525" y="2439817"/>
                  <a:ext cx="710243" cy="1077686"/>
                </a:xfrm>
                <a:prstGeom prst="rect">
                  <a:avLst/>
                </a:prstGeom>
              </p:spPr>
            </p:pic>
            <p:pic>
              <p:nvPicPr>
                <p:cNvPr id="46" name="Picture 45">
                  <a:extLst>
                    <a:ext uri="{FF2B5EF4-FFF2-40B4-BE49-F238E27FC236}">
                      <a16:creationId xmlns:a16="http://schemas.microsoft.com/office/drawing/2014/main" id="{ABBAFCEF-3D94-9990-B066-4A0B76551E18}"/>
                    </a:ext>
                  </a:extLst>
                </p:cNvPr>
                <p:cNvPicPr>
                  <a:picLocks noChangeAspect="1"/>
                </p:cNvPicPr>
                <p:nvPr/>
              </p:nvPicPr>
              <p:blipFill>
                <a:blip r:embed="rId5"/>
                <a:stretch>
                  <a:fillRect/>
                </a:stretch>
              </p:blipFill>
              <p:spPr>
                <a:xfrm>
                  <a:off x="3058813" y="2550660"/>
                  <a:ext cx="983274" cy="878340"/>
                </a:xfrm>
                <a:prstGeom prst="rect">
                  <a:avLst/>
                </a:prstGeom>
              </p:spPr>
            </p:pic>
            <p:pic>
              <p:nvPicPr>
                <p:cNvPr id="47" name="Picture 46">
                  <a:extLst>
                    <a:ext uri="{FF2B5EF4-FFF2-40B4-BE49-F238E27FC236}">
                      <a16:creationId xmlns:a16="http://schemas.microsoft.com/office/drawing/2014/main" id="{32404B4F-8F40-C8ED-B2D5-A2C0D9425F65}"/>
                    </a:ext>
                  </a:extLst>
                </p:cNvPr>
                <p:cNvPicPr>
                  <a:picLocks noChangeAspect="1"/>
                </p:cNvPicPr>
                <p:nvPr/>
              </p:nvPicPr>
              <p:blipFill>
                <a:blip r:embed="rId6"/>
                <a:stretch>
                  <a:fillRect/>
                </a:stretch>
              </p:blipFill>
              <p:spPr>
                <a:xfrm>
                  <a:off x="6073149" y="2351313"/>
                  <a:ext cx="767096" cy="1077687"/>
                </a:xfrm>
                <a:prstGeom prst="rect">
                  <a:avLst/>
                </a:prstGeom>
              </p:spPr>
            </p:pic>
            <p:sp>
              <p:nvSpPr>
                <p:cNvPr id="48" name="TextBox 47">
                  <a:extLst>
                    <a:ext uri="{FF2B5EF4-FFF2-40B4-BE49-F238E27FC236}">
                      <a16:creationId xmlns:a16="http://schemas.microsoft.com/office/drawing/2014/main" id="{00D777A8-8464-E4FE-A8E2-2C215DAD88C4}"/>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9" name="TextBox 48">
                  <a:extLst>
                    <a:ext uri="{FF2B5EF4-FFF2-40B4-BE49-F238E27FC236}">
                      <a16:creationId xmlns:a16="http://schemas.microsoft.com/office/drawing/2014/main" id="{F70E1727-6A76-B5D4-DE1C-0AE7B827D987}"/>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50" name="TextBox 49">
                  <a:extLst>
                    <a:ext uri="{FF2B5EF4-FFF2-40B4-BE49-F238E27FC236}">
                      <a16:creationId xmlns:a16="http://schemas.microsoft.com/office/drawing/2014/main" id="{153265DD-C128-F3A5-740A-5FB89ED0FFD0}"/>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51" name="TextBox 50">
                  <a:extLst>
                    <a:ext uri="{FF2B5EF4-FFF2-40B4-BE49-F238E27FC236}">
                      <a16:creationId xmlns:a16="http://schemas.microsoft.com/office/drawing/2014/main" id="{1B86EAA2-51A8-14AF-F80C-5CA8F1D90A19}"/>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52" name="Picture 51">
                  <a:extLst>
                    <a:ext uri="{FF2B5EF4-FFF2-40B4-BE49-F238E27FC236}">
                      <a16:creationId xmlns:a16="http://schemas.microsoft.com/office/drawing/2014/main" id="{DFF447A9-F75F-16AC-BBF8-6441D0D71B13}"/>
                    </a:ext>
                  </a:extLst>
                </p:cNvPr>
                <p:cNvPicPr>
                  <a:picLocks noChangeAspect="1"/>
                </p:cNvPicPr>
                <p:nvPr/>
              </p:nvPicPr>
              <p:blipFill>
                <a:blip r:embed="rId7"/>
                <a:stretch>
                  <a:fillRect/>
                </a:stretch>
              </p:blipFill>
              <p:spPr>
                <a:xfrm>
                  <a:off x="7370070" y="2508487"/>
                  <a:ext cx="670641" cy="854526"/>
                </a:xfrm>
                <a:prstGeom prst="rect">
                  <a:avLst/>
                </a:prstGeom>
              </p:spPr>
            </p:pic>
            <p:sp>
              <p:nvSpPr>
                <p:cNvPr id="53" name="TextBox 52">
                  <a:extLst>
                    <a:ext uri="{FF2B5EF4-FFF2-40B4-BE49-F238E27FC236}">
                      <a16:creationId xmlns:a16="http://schemas.microsoft.com/office/drawing/2014/main" id="{EDD051D4-F143-B209-D5C6-F848BE9085FB}"/>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4" name="TextBox 53">
                  <a:extLst>
                    <a:ext uri="{FF2B5EF4-FFF2-40B4-BE49-F238E27FC236}">
                      <a16:creationId xmlns:a16="http://schemas.microsoft.com/office/drawing/2014/main" id="{3E2A1383-C935-F887-DFE7-3B073A741682}"/>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5" name="Picture 54">
                  <a:extLst>
                    <a:ext uri="{FF2B5EF4-FFF2-40B4-BE49-F238E27FC236}">
                      <a16:creationId xmlns:a16="http://schemas.microsoft.com/office/drawing/2014/main" id="{6848FCCC-00DB-D360-4E45-6C0221D82890}"/>
                    </a:ext>
                  </a:extLst>
                </p:cNvPr>
                <p:cNvPicPr>
                  <a:picLocks noChangeAspect="1"/>
                </p:cNvPicPr>
                <p:nvPr/>
              </p:nvPicPr>
              <p:blipFill>
                <a:blip r:embed="rId8"/>
                <a:stretch>
                  <a:fillRect/>
                </a:stretch>
              </p:blipFill>
              <p:spPr>
                <a:xfrm>
                  <a:off x="8821195" y="2330336"/>
                  <a:ext cx="825603" cy="1044641"/>
                </a:xfrm>
                <a:prstGeom prst="rect">
                  <a:avLst/>
                </a:prstGeom>
              </p:spPr>
            </p:pic>
            <p:pic>
              <p:nvPicPr>
                <p:cNvPr id="56" name="Picture 7" descr="Adoptable Rabbits | morabbit">
                  <a:extLst>
                    <a:ext uri="{FF2B5EF4-FFF2-40B4-BE49-F238E27FC236}">
                      <a16:creationId xmlns:a16="http://schemas.microsoft.com/office/drawing/2014/main" id="{9BDBB293-0E73-3B62-F5C2-A0F3E38515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9017339-93FF-CCDF-AB1A-61779AA8CD64}"/>
                  </a:ext>
                </a:extLst>
              </p:cNvPr>
              <p:cNvGrpSpPr/>
              <p:nvPr/>
            </p:nvGrpSpPr>
            <p:grpSpPr>
              <a:xfrm>
                <a:off x="2298999" y="1651946"/>
                <a:ext cx="4145728" cy="898422"/>
                <a:chOff x="2298999" y="1651946"/>
                <a:chExt cx="4145728" cy="898422"/>
              </a:xfrm>
            </p:grpSpPr>
            <p:pic>
              <p:nvPicPr>
                <p:cNvPr id="42" name="Picture 4" descr="Page 12 | Mortarboard Cap Images - Free Download on Freepik">
                  <a:extLst>
                    <a:ext uri="{FF2B5EF4-FFF2-40B4-BE49-F238E27FC236}">
                      <a16:creationId xmlns:a16="http://schemas.microsoft.com/office/drawing/2014/main" id="{0F1C84D3-F4F3-5A73-F9E1-CF29DED5F5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Page 12 | Mortarboard Cap Images - Free Download on Freepik">
                  <a:extLst>
                    <a:ext uri="{FF2B5EF4-FFF2-40B4-BE49-F238E27FC236}">
                      <a16:creationId xmlns:a16="http://schemas.microsoft.com/office/drawing/2014/main" id="{D9960668-9B48-9E7A-FDBB-88140B37B9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age 12 | Mortarboard Cap Images - Free Download on Freepik">
                  <a:extLst>
                    <a:ext uri="{FF2B5EF4-FFF2-40B4-BE49-F238E27FC236}">
                      <a16:creationId xmlns:a16="http://schemas.microsoft.com/office/drawing/2014/main" id="{9A731EBE-4494-82EF-40CB-9FBD9A314E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2466145-7F9B-B50A-6ED4-BD0241D80193}"/>
                  </a:ext>
                </a:extLst>
              </p:cNvPr>
              <p:cNvGrpSpPr/>
              <p:nvPr/>
            </p:nvGrpSpPr>
            <p:grpSpPr>
              <a:xfrm>
                <a:off x="496191" y="3750566"/>
                <a:ext cx="11366155" cy="1087424"/>
                <a:chOff x="496191" y="4136336"/>
                <a:chExt cx="11366155" cy="1087424"/>
              </a:xfrm>
            </p:grpSpPr>
            <p:pic>
              <p:nvPicPr>
                <p:cNvPr id="35" name="Picture 2" descr="Money Stack | Totally Accurate BattleGrounds Wiki | Fandom">
                  <a:extLst>
                    <a:ext uri="{FF2B5EF4-FFF2-40B4-BE49-F238E27FC236}">
                      <a16:creationId xmlns:a16="http://schemas.microsoft.com/office/drawing/2014/main" id="{1AD2DC66-C3FF-0CC7-EBDF-D0161EE5B2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1451EA7-41AB-3434-2E1E-0BF2D14E2D5C}"/>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6" name="TextBox 35">
                      <a:extLst>
                        <a:ext uri="{FF2B5EF4-FFF2-40B4-BE49-F238E27FC236}">
                          <a16:creationId xmlns:a16="http://schemas.microsoft.com/office/drawing/2014/main" id="{61451EA7-41AB-3434-2E1E-0BF2D14E2D5C}"/>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EC5C59-EA32-0C05-EC96-C58C6081870C}"/>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7" name="TextBox 36">
                      <a:extLst>
                        <a:ext uri="{FF2B5EF4-FFF2-40B4-BE49-F238E27FC236}">
                          <a16:creationId xmlns:a16="http://schemas.microsoft.com/office/drawing/2014/main" id="{4EEC5C59-EA32-0C05-EC96-C58C6081870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3137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51AFA38-2F64-5B0E-BFE3-A8262340EFB0}"/>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8" name="TextBox 37">
                      <a:extLst>
                        <a:ext uri="{FF2B5EF4-FFF2-40B4-BE49-F238E27FC236}">
                          <a16:creationId xmlns:a16="http://schemas.microsoft.com/office/drawing/2014/main" id="{451AFA38-2F64-5B0E-BFE3-A8262340EFB0}"/>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461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77768A-6ECD-2C94-64DF-BAA9556F3901}"/>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9" name="TextBox 38">
                      <a:extLst>
                        <a:ext uri="{FF2B5EF4-FFF2-40B4-BE49-F238E27FC236}">
                          <a16:creationId xmlns:a16="http://schemas.microsoft.com/office/drawing/2014/main" id="{BE77768A-6ECD-2C94-64DF-BAA9556F3901}"/>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038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632A0D-3E51-763C-2885-6CB101AD91A0}"/>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40" name="TextBox 39">
                      <a:extLst>
                        <a:ext uri="{FF2B5EF4-FFF2-40B4-BE49-F238E27FC236}">
                          <a16:creationId xmlns:a16="http://schemas.microsoft.com/office/drawing/2014/main" id="{A1632A0D-3E51-763C-2885-6CB101AD91A0}"/>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192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466EE9-0E88-87D7-35B5-25FDF6416110}"/>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41" name="TextBox 40">
                      <a:extLst>
                        <a:ext uri="{FF2B5EF4-FFF2-40B4-BE49-F238E27FC236}">
                          <a16:creationId xmlns:a16="http://schemas.microsoft.com/office/drawing/2014/main" id="{D9466EE9-0E88-87D7-35B5-25FDF6416110}"/>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445A8893-6885-70DD-7268-1C6C89EFC719}"/>
                  </a:ext>
                </a:extLst>
              </p:cNvPr>
              <p:cNvGrpSpPr/>
              <p:nvPr/>
            </p:nvGrpSpPr>
            <p:grpSpPr>
              <a:xfrm>
                <a:off x="453329" y="5137614"/>
                <a:ext cx="11418028" cy="1240959"/>
                <a:chOff x="453329" y="5423369"/>
                <a:chExt cx="11418028" cy="1240959"/>
              </a:xfrm>
            </p:grpSpPr>
            <p:pic>
              <p:nvPicPr>
                <p:cNvPr id="27" name="Picture 2" descr="Money Stack | Totally Accurate BattleGrounds Wiki | Fandom">
                  <a:extLst>
                    <a:ext uri="{FF2B5EF4-FFF2-40B4-BE49-F238E27FC236}">
                      <a16:creationId xmlns:a16="http://schemas.microsoft.com/office/drawing/2014/main" id="{9CA0162F-8B8F-CB5D-DA08-3A79550339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age 12 | Mortarboard Cap Images - Free Download on Freepik">
                  <a:extLst>
                    <a:ext uri="{FF2B5EF4-FFF2-40B4-BE49-F238E27FC236}">
                      <a16:creationId xmlns:a16="http://schemas.microsoft.com/office/drawing/2014/main" id="{644425C7-B969-0C5E-D5FC-B8647B1A4F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316F4-69C0-529B-193E-389606C72D70}"/>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9" name="TextBox 28">
                      <a:extLst>
                        <a:ext uri="{FF2B5EF4-FFF2-40B4-BE49-F238E27FC236}">
                          <a16:creationId xmlns:a16="http://schemas.microsoft.com/office/drawing/2014/main" id="{9A8316F4-69C0-529B-193E-389606C72D70}"/>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072EBE3-06B2-1FA3-1C89-4877E149F49F}"/>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0" name="TextBox 29">
                      <a:extLst>
                        <a:ext uri="{FF2B5EF4-FFF2-40B4-BE49-F238E27FC236}">
                          <a16:creationId xmlns:a16="http://schemas.microsoft.com/office/drawing/2014/main" id="{2072EBE3-06B2-1FA3-1C89-4877E149F49F}"/>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7698D-73D5-71B3-7C94-79747B6F9650}"/>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1" name="TextBox 30">
                      <a:extLst>
                        <a:ext uri="{FF2B5EF4-FFF2-40B4-BE49-F238E27FC236}">
                          <a16:creationId xmlns:a16="http://schemas.microsoft.com/office/drawing/2014/main" id="{B137698D-73D5-71B3-7C94-79747B6F9650}"/>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269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936A9DF-90A9-118E-B71F-192C683124AF}"/>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2" name="TextBox 31">
                      <a:extLst>
                        <a:ext uri="{FF2B5EF4-FFF2-40B4-BE49-F238E27FC236}">
                          <a16:creationId xmlns:a16="http://schemas.microsoft.com/office/drawing/2014/main" id="{B936A9DF-90A9-118E-B71F-192C683124AF}"/>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038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49A23B-C625-62C9-54CA-CE9848CC8CB2}"/>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3" name="TextBox 32">
                      <a:extLst>
                        <a:ext uri="{FF2B5EF4-FFF2-40B4-BE49-F238E27FC236}">
                          <a16:creationId xmlns:a16="http://schemas.microsoft.com/office/drawing/2014/main" id="{6D49A23B-C625-62C9-54CA-CE9848CC8CB2}"/>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C4E134A-D1A0-E09A-C34B-76F2AD93E362}"/>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4" name="TextBox 33">
                      <a:extLst>
                        <a:ext uri="{FF2B5EF4-FFF2-40B4-BE49-F238E27FC236}">
                          <a16:creationId xmlns:a16="http://schemas.microsoft.com/office/drawing/2014/main" id="{2C4E134A-D1A0-E09A-C34B-76F2AD93E362}"/>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10714"/>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352A6836-D076-3BC5-230C-3434FF5574DD}"/>
                  </a:ext>
                </a:extLst>
              </p:cNvPr>
              <p:cNvGrpSpPr/>
              <p:nvPr/>
            </p:nvGrpSpPr>
            <p:grpSpPr>
              <a:xfrm>
                <a:off x="2223051" y="4197975"/>
                <a:ext cx="9949308" cy="2146756"/>
                <a:chOff x="2287252" y="4295304"/>
                <a:chExt cx="9949308" cy="2146756"/>
              </a:xfrm>
            </p:grpSpPr>
            <p:sp>
              <p:nvSpPr>
                <p:cNvPr id="15" name="TextBox 14">
                  <a:extLst>
                    <a:ext uri="{FF2B5EF4-FFF2-40B4-BE49-F238E27FC236}">
                      <a16:creationId xmlns:a16="http://schemas.microsoft.com/office/drawing/2014/main" id="{679E1A30-0992-1967-15C0-2F816E1B7D4F}"/>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B3691FAA-61B4-3CE9-5F31-8F0CF73E98EC}"/>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1F4CE228-E294-A0B1-54D3-35C2C8863071}"/>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5F16B463-1393-A519-145B-4E0F15CFE02D}"/>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9" name="TextBox 18">
                  <a:extLst>
                    <a:ext uri="{FF2B5EF4-FFF2-40B4-BE49-F238E27FC236}">
                      <a16:creationId xmlns:a16="http://schemas.microsoft.com/office/drawing/2014/main" id="{78EB965A-FD62-9C8E-EA54-A305FACE8DD4}"/>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0" name="TextBox 19">
                  <a:extLst>
                    <a:ext uri="{FF2B5EF4-FFF2-40B4-BE49-F238E27FC236}">
                      <a16:creationId xmlns:a16="http://schemas.microsoft.com/office/drawing/2014/main" id="{E1307D07-7C26-A4F5-14FF-2958A168A1FB}"/>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1" name="TextBox 20">
                  <a:extLst>
                    <a:ext uri="{FF2B5EF4-FFF2-40B4-BE49-F238E27FC236}">
                      <a16:creationId xmlns:a16="http://schemas.microsoft.com/office/drawing/2014/main" id="{45289243-EE79-7CD4-5FE4-8B5B1939D77F}"/>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796D2794-A472-AC30-0F1E-4F5612BAD84D}"/>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3" name="TextBox 22">
                  <a:extLst>
                    <a:ext uri="{FF2B5EF4-FFF2-40B4-BE49-F238E27FC236}">
                      <a16:creationId xmlns:a16="http://schemas.microsoft.com/office/drawing/2014/main" id="{3ACEAB6B-05A0-357D-7C3E-0DE30A1A3DF7}"/>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4" name="TextBox 23">
                  <a:extLst>
                    <a:ext uri="{FF2B5EF4-FFF2-40B4-BE49-F238E27FC236}">
                      <a16:creationId xmlns:a16="http://schemas.microsoft.com/office/drawing/2014/main" id="{97A7ADFD-AB19-0787-0554-BE4F6634ACEE}"/>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5" name="TextBox 24">
                  <a:extLst>
                    <a:ext uri="{FF2B5EF4-FFF2-40B4-BE49-F238E27FC236}">
                      <a16:creationId xmlns:a16="http://schemas.microsoft.com/office/drawing/2014/main" id="{381109C5-A710-0A0B-23DD-A530076A7F9A}"/>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6" name="TextBox 25">
                  <a:extLst>
                    <a:ext uri="{FF2B5EF4-FFF2-40B4-BE49-F238E27FC236}">
                      <a16:creationId xmlns:a16="http://schemas.microsoft.com/office/drawing/2014/main" id="{36D1C73E-DFF9-7F04-92AE-A9FF80FA7035}"/>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sp>
        <p:nvSpPr>
          <p:cNvPr id="57" name="Oval 56">
            <a:extLst>
              <a:ext uri="{FF2B5EF4-FFF2-40B4-BE49-F238E27FC236}">
                <a16:creationId xmlns:a16="http://schemas.microsoft.com/office/drawing/2014/main" id="{93BADD65-B45A-E50F-B3CF-B620B2928FE5}"/>
              </a:ext>
            </a:extLst>
          </p:cNvPr>
          <p:cNvSpPr/>
          <p:nvPr/>
        </p:nvSpPr>
        <p:spPr>
          <a:xfrm>
            <a:off x="917370" y="5516495"/>
            <a:ext cx="3716291" cy="1015912"/>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8" name="Plaque 57">
            <a:extLst>
              <a:ext uri="{FF2B5EF4-FFF2-40B4-BE49-F238E27FC236}">
                <a16:creationId xmlns:a16="http://schemas.microsoft.com/office/drawing/2014/main" id="{0E6DCA4B-56E7-86C4-531B-FBE13A7553B8}"/>
              </a:ext>
            </a:extLst>
          </p:cNvPr>
          <p:cNvSpPr/>
          <p:nvPr/>
        </p:nvSpPr>
        <p:spPr>
          <a:xfrm>
            <a:off x="887654" y="4737327"/>
            <a:ext cx="3689376" cy="837600"/>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9" name="TextBox 58">
            <a:extLst>
              <a:ext uri="{FF2B5EF4-FFF2-40B4-BE49-F238E27FC236}">
                <a16:creationId xmlns:a16="http://schemas.microsoft.com/office/drawing/2014/main" id="{B5C404A5-0903-683B-E081-C60A78E7CAC3}"/>
              </a:ext>
            </a:extLst>
          </p:cNvPr>
          <p:cNvSpPr txBox="1"/>
          <p:nvPr/>
        </p:nvSpPr>
        <p:spPr>
          <a:xfrm>
            <a:off x="7871385" y="3126293"/>
            <a:ext cx="3917892" cy="1938992"/>
          </a:xfrm>
          <a:prstGeom prst="rect">
            <a:avLst/>
          </a:prstGeom>
          <a:noFill/>
        </p:spPr>
        <p:txBody>
          <a:bodyPr wrap="square" rtlCol="0">
            <a:spAutoFit/>
          </a:bodyPr>
          <a:lstStyle/>
          <a:p>
            <a:r>
              <a:rPr lang="en-US" sz="2400" dirty="0"/>
              <a:t>First term:</a:t>
            </a:r>
          </a:p>
          <a:p>
            <a:endParaRPr lang="en-US" sz="2400" dirty="0"/>
          </a:p>
          <a:p>
            <a:endParaRPr lang="en-US" sz="2400" dirty="0"/>
          </a:p>
          <a:p>
            <a:endParaRPr lang="en-US" sz="2400" dirty="0"/>
          </a:p>
          <a:p>
            <a:endParaRPr lang="en-US" sz="2400" dirty="0"/>
          </a:p>
        </p:txBody>
      </p:sp>
      <p:sp>
        <p:nvSpPr>
          <p:cNvPr id="60" name="Oval 59">
            <a:extLst>
              <a:ext uri="{FF2B5EF4-FFF2-40B4-BE49-F238E27FC236}">
                <a16:creationId xmlns:a16="http://schemas.microsoft.com/office/drawing/2014/main" id="{8DC24F2F-B43D-0AF9-F97F-DC41E1583F12}"/>
              </a:ext>
            </a:extLst>
          </p:cNvPr>
          <p:cNvSpPr/>
          <p:nvPr/>
        </p:nvSpPr>
        <p:spPr>
          <a:xfrm>
            <a:off x="8042894" y="3749130"/>
            <a:ext cx="1165250" cy="410169"/>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8CFBD2-A851-4348-54DB-8E2B708BD4BA}"/>
                  </a:ext>
                </a:extLst>
              </p:cNvPr>
              <p:cNvSpPr txBox="1"/>
              <p:nvPr/>
            </p:nvSpPr>
            <p:spPr>
              <a:xfrm>
                <a:off x="8535846" y="3615870"/>
                <a:ext cx="211981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2" name="TextBox 61">
                <a:extLst>
                  <a:ext uri="{FF2B5EF4-FFF2-40B4-BE49-F238E27FC236}">
                    <a16:creationId xmlns:a16="http://schemas.microsoft.com/office/drawing/2014/main" id="{708CFBD2-A851-4348-54DB-8E2B708BD4BA}"/>
                  </a:ext>
                </a:extLst>
              </p:cNvPr>
              <p:cNvSpPr txBox="1">
                <a:spLocks noRot="1" noChangeAspect="1" noMove="1" noResize="1" noEditPoints="1" noAdjustHandles="1" noChangeArrowheads="1" noChangeShapeType="1" noTextEdit="1"/>
              </p:cNvSpPr>
              <p:nvPr/>
            </p:nvSpPr>
            <p:spPr>
              <a:xfrm>
                <a:off x="8535846" y="3615870"/>
                <a:ext cx="2119815" cy="584775"/>
              </a:xfrm>
              <a:prstGeom prst="rect">
                <a:avLst/>
              </a:prstGeom>
              <a:blipFill>
                <a:blip r:embed="rId24"/>
                <a:stretch>
                  <a:fillRect/>
                </a:stretch>
              </a:blipFill>
            </p:spPr>
            <p:txBody>
              <a:bodyPr/>
              <a:lstStyle/>
              <a:p>
                <a:r>
                  <a:rPr lang="en-US">
                    <a:noFill/>
                  </a:rPr>
                  <a:t> </a:t>
                </a:r>
              </a:p>
            </p:txBody>
          </p:sp>
        </mc:Fallback>
      </mc:AlternateContent>
      <p:sp>
        <p:nvSpPr>
          <p:cNvPr id="63" name="Plaque 62">
            <a:extLst>
              <a:ext uri="{FF2B5EF4-FFF2-40B4-BE49-F238E27FC236}">
                <a16:creationId xmlns:a16="http://schemas.microsoft.com/office/drawing/2014/main" id="{F003A779-6ACF-E95D-327F-1932D2BED432}"/>
              </a:ext>
            </a:extLst>
          </p:cNvPr>
          <p:cNvSpPr/>
          <p:nvPr/>
        </p:nvSpPr>
        <p:spPr>
          <a:xfrm>
            <a:off x="9966158" y="3704550"/>
            <a:ext cx="1047915" cy="458887"/>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1" name="TextBox 60">
            <a:extLst>
              <a:ext uri="{FF2B5EF4-FFF2-40B4-BE49-F238E27FC236}">
                <a16:creationId xmlns:a16="http://schemas.microsoft.com/office/drawing/2014/main" id="{368E5A2F-6241-4EEA-C695-B6B4DEF97F6C}"/>
              </a:ext>
            </a:extLst>
          </p:cNvPr>
          <p:cNvSpPr txBox="1"/>
          <p:nvPr/>
        </p:nvSpPr>
        <p:spPr>
          <a:xfrm>
            <a:off x="7867193" y="4513994"/>
            <a:ext cx="3716291" cy="1938992"/>
          </a:xfrm>
          <a:prstGeom prst="rect">
            <a:avLst/>
          </a:prstGeom>
          <a:noFill/>
        </p:spPr>
        <p:txBody>
          <a:bodyPr wrap="square">
            <a:spAutoFit/>
          </a:bodyPr>
          <a:lstStyle/>
          <a:p>
            <a:pPr marL="342900" indent="-342900">
              <a:buFont typeface="Arial" panose="020B0604020202020204" pitchFamily="34" charset="0"/>
              <a:buChar char="•"/>
            </a:pPr>
            <a:r>
              <a:rPr lang="en-US" sz="2000" dirty="0"/>
              <a:t>This is the effect of going to college </a:t>
            </a:r>
            <a:r>
              <a:rPr lang="en-US" sz="2000" i="1" dirty="0"/>
              <a:t>on the population who chooses to go to college.</a:t>
            </a:r>
          </a:p>
          <a:p>
            <a:pPr marL="342900" indent="-342900">
              <a:buFont typeface="Arial" panose="020B0604020202020204" pitchFamily="34" charset="0"/>
              <a:buChar char="•"/>
            </a:pPr>
            <a:r>
              <a:rPr lang="en-US" sz="2000" dirty="0"/>
              <a:t>It is close to the ATE, but might be different if there is </a:t>
            </a:r>
            <a:r>
              <a:rPr lang="en-US" sz="2000" b="1" dirty="0"/>
              <a:t>selection on treatment.</a:t>
            </a:r>
          </a:p>
        </p:txBody>
      </p:sp>
    </p:spTree>
    <p:extLst>
      <p:ext uri="{BB962C8B-B14F-4D97-AF65-F5344CB8AC3E}">
        <p14:creationId xmlns:p14="http://schemas.microsoft.com/office/powerpoint/2010/main" val="3047932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1F-6A97-2152-DB74-3EF47FF424E4}"/>
              </a:ext>
            </a:extLst>
          </p:cNvPr>
          <p:cNvSpPr>
            <a:spLocks noGrp="1"/>
          </p:cNvSpPr>
          <p:nvPr>
            <p:ph type="title"/>
          </p:nvPr>
        </p:nvSpPr>
        <p:spPr/>
        <p:txBody>
          <a:bodyPr/>
          <a:lstStyle/>
          <a:p>
            <a:r>
              <a:rPr lang="en-US" dirty="0"/>
              <a:t>Observational comparison vs. ATE </a:t>
            </a:r>
            <a:r>
              <a:rPr lang="en-US" dirty="0" err="1"/>
              <a:t>ctd</a:t>
            </a:r>
            <a:r>
              <a:rPr lang="en-US" dirty="0"/>
              <a:t>.</a:t>
            </a:r>
          </a:p>
        </p:txBody>
      </p:sp>
      <p:sp>
        <p:nvSpPr>
          <p:cNvPr id="3" name="Content Placeholder 2">
            <a:extLst>
              <a:ext uri="{FF2B5EF4-FFF2-40B4-BE49-F238E27FC236}">
                <a16:creationId xmlns:a16="http://schemas.microsoft.com/office/drawing/2014/main" id="{05E1E829-322C-7CEB-B730-FFF56D3A1DBA}"/>
              </a:ext>
            </a:extLst>
          </p:cNvPr>
          <p:cNvSpPr>
            <a:spLocks noGrp="1"/>
          </p:cNvSpPr>
          <p:nvPr>
            <p:ph idx="1"/>
          </p:nvPr>
        </p:nvSpPr>
        <p:spPr>
          <a:xfrm>
            <a:off x="838200" y="1915539"/>
            <a:ext cx="4640704" cy="926024"/>
          </a:xfrm>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BD249A-5E02-31E8-A01F-A76E95CE51E7}"/>
                  </a:ext>
                </a:extLst>
              </p:cNvPr>
              <p:cNvSpPr txBox="1"/>
              <p:nvPr/>
            </p:nvSpPr>
            <p:spPr>
              <a:xfrm>
                <a:off x="4914274" y="1690688"/>
                <a:ext cx="7277726" cy="94333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𝑌</m:t>
                              </m:r>
                            </m:e>
                            <m:sub>
                              <m:r>
                                <a:rPr lang="en-US" sz="2400" b="0" i="1" smtClean="0">
                                  <a:solidFill>
                                    <a:schemeClr val="accent2"/>
                                  </a:solidFill>
                                  <a:latin typeface="Cambria Math" panose="02040503050406030204" pitchFamily="18" charset="0"/>
                                  <a:ea typeface="Cambria Math" panose="02040503050406030204" pitchFamily="18" charset="0"/>
                                </a:rPr>
                                <m:t>1,</m:t>
                              </m:r>
                              <m:r>
                                <a:rPr lang="en-US" sz="2400" b="0" i="1" smtClean="0">
                                  <a:solidFill>
                                    <a:schemeClr val="accent2"/>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b="0" i="1" dirty="0">
                  <a:latin typeface="Cambria Math" panose="02040503050406030204" pitchFamily="18" charset="0"/>
                  <a:ea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𝑗</m:t>
                          </m:r>
                          <m:r>
                            <a:rPr lang="en-US" sz="2400" b="0" i="1"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no</m:t>
                          </m:r>
                          <m:r>
                            <a:rPr lang="en-US" sz="2400" b="0" i="0"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sz="2400" b="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1BD249A-5E02-31E8-A01F-A76E95CE51E7}"/>
                  </a:ext>
                </a:extLst>
              </p:cNvPr>
              <p:cNvSpPr txBox="1">
                <a:spLocks noRot="1" noChangeAspect="1" noMove="1" noResize="1" noEditPoints="1" noAdjustHandles="1" noChangeArrowheads="1" noChangeShapeType="1" noTextEdit="1"/>
              </p:cNvSpPr>
              <p:nvPr/>
            </p:nvSpPr>
            <p:spPr>
              <a:xfrm>
                <a:off x="4914274" y="1690688"/>
                <a:ext cx="7277726" cy="943335"/>
              </a:xfrm>
              <a:prstGeom prst="rect">
                <a:avLst/>
              </a:prstGeom>
              <a:blipFill>
                <a:blip r:embed="rId2"/>
                <a:stretch>
                  <a:fillRect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DCCBAE-168D-F4D3-0EAD-F0A86B4E1EE5}"/>
                  </a:ext>
                </a:extLst>
              </p:cNvPr>
              <p:cNvSpPr txBox="1"/>
              <p:nvPr/>
            </p:nvSpPr>
            <p:spPr>
              <a:xfrm>
                <a:off x="5478904" y="191553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99DCCBAE-168D-F4D3-0EAD-F0A86B4E1EE5}"/>
                  </a:ext>
                </a:extLst>
              </p:cNvPr>
              <p:cNvSpPr txBox="1">
                <a:spLocks noRot="1" noChangeAspect="1" noMove="1" noResize="1" noEditPoints="1" noAdjustHandles="1" noChangeArrowheads="1" noChangeShapeType="1" noTextEdit="1"/>
              </p:cNvSpPr>
              <p:nvPr/>
            </p:nvSpPr>
            <p:spPr>
              <a:xfrm>
                <a:off x="5478904" y="1915539"/>
                <a:ext cx="349455" cy="430887"/>
              </a:xfrm>
              <a:prstGeom prst="rect">
                <a:avLst/>
              </a:prstGeom>
              <a:blipFill>
                <a:blip r:embed="rId3"/>
                <a:stretch>
                  <a:fillRect l="-21429" r="-21429" b="-857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472B21FD-36DD-2466-1A67-35720FE7762D}"/>
              </a:ext>
            </a:extLst>
          </p:cNvPr>
          <p:cNvGrpSpPr/>
          <p:nvPr/>
        </p:nvGrpSpPr>
        <p:grpSpPr>
          <a:xfrm>
            <a:off x="245561" y="3429000"/>
            <a:ext cx="7348537" cy="3000375"/>
            <a:chOff x="4843463" y="3714750"/>
            <a:chExt cx="7348537" cy="3000375"/>
          </a:xfrm>
        </p:grpSpPr>
        <p:sp>
          <p:nvSpPr>
            <p:cNvPr id="8" name="Rectangle 7">
              <a:extLst>
                <a:ext uri="{FF2B5EF4-FFF2-40B4-BE49-F238E27FC236}">
                  <a16:creationId xmlns:a16="http://schemas.microsoft.com/office/drawing/2014/main" id="{050841B3-9149-FFF6-236D-353D7C42A87C}"/>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B8E1856-D8A0-3CFE-5B9D-335800FB502C}"/>
                </a:ext>
              </a:extLst>
            </p:cNvPr>
            <p:cNvGrpSpPr/>
            <p:nvPr/>
          </p:nvGrpSpPr>
          <p:grpSpPr>
            <a:xfrm>
              <a:off x="5000625" y="3799458"/>
              <a:ext cx="7086008" cy="2843950"/>
              <a:chOff x="453329" y="1651946"/>
              <a:chExt cx="11719030" cy="4726627"/>
            </a:xfrm>
          </p:grpSpPr>
          <p:grpSp>
            <p:nvGrpSpPr>
              <p:cNvPr id="10" name="Group 9">
                <a:extLst>
                  <a:ext uri="{FF2B5EF4-FFF2-40B4-BE49-F238E27FC236}">
                    <a16:creationId xmlns:a16="http://schemas.microsoft.com/office/drawing/2014/main" id="{F3FBEEFD-AF0E-EE04-E8A9-5F235EC74973}"/>
                  </a:ext>
                </a:extLst>
              </p:cNvPr>
              <p:cNvGrpSpPr/>
              <p:nvPr/>
            </p:nvGrpSpPr>
            <p:grpSpPr>
              <a:xfrm>
                <a:off x="1917774" y="1779113"/>
                <a:ext cx="10042404" cy="2203691"/>
                <a:chOff x="1855778" y="2250797"/>
                <a:chExt cx="7791020" cy="1709651"/>
              </a:xfrm>
            </p:grpSpPr>
            <p:pic>
              <p:nvPicPr>
                <p:cNvPr id="45" name="Picture 44">
                  <a:extLst>
                    <a:ext uri="{FF2B5EF4-FFF2-40B4-BE49-F238E27FC236}">
                      <a16:creationId xmlns:a16="http://schemas.microsoft.com/office/drawing/2014/main" id="{959F3D6D-5F22-ED91-842B-9AB9877B5357}"/>
                    </a:ext>
                  </a:extLst>
                </p:cNvPr>
                <p:cNvPicPr>
                  <a:picLocks noChangeAspect="1"/>
                </p:cNvPicPr>
                <p:nvPr/>
              </p:nvPicPr>
              <p:blipFill>
                <a:blip r:embed="rId4"/>
                <a:stretch>
                  <a:fillRect/>
                </a:stretch>
              </p:blipFill>
              <p:spPr>
                <a:xfrm>
                  <a:off x="1978525" y="2439817"/>
                  <a:ext cx="710243" cy="1077686"/>
                </a:xfrm>
                <a:prstGeom prst="rect">
                  <a:avLst/>
                </a:prstGeom>
              </p:spPr>
            </p:pic>
            <p:pic>
              <p:nvPicPr>
                <p:cNvPr id="46" name="Picture 45">
                  <a:extLst>
                    <a:ext uri="{FF2B5EF4-FFF2-40B4-BE49-F238E27FC236}">
                      <a16:creationId xmlns:a16="http://schemas.microsoft.com/office/drawing/2014/main" id="{ABBAFCEF-3D94-9990-B066-4A0B76551E18}"/>
                    </a:ext>
                  </a:extLst>
                </p:cNvPr>
                <p:cNvPicPr>
                  <a:picLocks noChangeAspect="1"/>
                </p:cNvPicPr>
                <p:nvPr/>
              </p:nvPicPr>
              <p:blipFill>
                <a:blip r:embed="rId5"/>
                <a:stretch>
                  <a:fillRect/>
                </a:stretch>
              </p:blipFill>
              <p:spPr>
                <a:xfrm>
                  <a:off x="3058813" y="2550660"/>
                  <a:ext cx="983274" cy="878340"/>
                </a:xfrm>
                <a:prstGeom prst="rect">
                  <a:avLst/>
                </a:prstGeom>
              </p:spPr>
            </p:pic>
            <p:pic>
              <p:nvPicPr>
                <p:cNvPr id="47" name="Picture 46">
                  <a:extLst>
                    <a:ext uri="{FF2B5EF4-FFF2-40B4-BE49-F238E27FC236}">
                      <a16:creationId xmlns:a16="http://schemas.microsoft.com/office/drawing/2014/main" id="{32404B4F-8F40-C8ED-B2D5-A2C0D9425F65}"/>
                    </a:ext>
                  </a:extLst>
                </p:cNvPr>
                <p:cNvPicPr>
                  <a:picLocks noChangeAspect="1"/>
                </p:cNvPicPr>
                <p:nvPr/>
              </p:nvPicPr>
              <p:blipFill>
                <a:blip r:embed="rId6"/>
                <a:stretch>
                  <a:fillRect/>
                </a:stretch>
              </p:blipFill>
              <p:spPr>
                <a:xfrm>
                  <a:off x="6073149" y="2351313"/>
                  <a:ext cx="767096" cy="1077687"/>
                </a:xfrm>
                <a:prstGeom prst="rect">
                  <a:avLst/>
                </a:prstGeom>
              </p:spPr>
            </p:pic>
            <p:sp>
              <p:nvSpPr>
                <p:cNvPr id="48" name="TextBox 47">
                  <a:extLst>
                    <a:ext uri="{FF2B5EF4-FFF2-40B4-BE49-F238E27FC236}">
                      <a16:creationId xmlns:a16="http://schemas.microsoft.com/office/drawing/2014/main" id="{00D777A8-8464-E4FE-A8E2-2C215DAD88C4}"/>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9" name="TextBox 48">
                  <a:extLst>
                    <a:ext uri="{FF2B5EF4-FFF2-40B4-BE49-F238E27FC236}">
                      <a16:creationId xmlns:a16="http://schemas.microsoft.com/office/drawing/2014/main" id="{F70E1727-6A76-B5D4-DE1C-0AE7B827D987}"/>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50" name="TextBox 49">
                  <a:extLst>
                    <a:ext uri="{FF2B5EF4-FFF2-40B4-BE49-F238E27FC236}">
                      <a16:creationId xmlns:a16="http://schemas.microsoft.com/office/drawing/2014/main" id="{153265DD-C128-F3A5-740A-5FB89ED0FFD0}"/>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51" name="TextBox 50">
                  <a:extLst>
                    <a:ext uri="{FF2B5EF4-FFF2-40B4-BE49-F238E27FC236}">
                      <a16:creationId xmlns:a16="http://schemas.microsoft.com/office/drawing/2014/main" id="{1B86EAA2-51A8-14AF-F80C-5CA8F1D90A19}"/>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52" name="Picture 51">
                  <a:extLst>
                    <a:ext uri="{FF2B5EF4-FFF2-40B4-BE49-F238E27FC236}">
                      <a16:creationId xmlns:a16="http://schemas.microsoft.com/office/drawing/2014/main" id="{DFF447A9-F75F-16AC-BBF8-6441D0D71B13}"/>
                    </a:ext>
                  </a:extLst>
                </p:cNvPr>
                <p:cNvPicPr>
                  <a:picLocks noChangeAspect="1"/>
                </p:cNvPicPr>
                <p:nvPr/>
              </p:nvPicPr>
              <p:blipFill>
                <a:blip r:embed="rId7"/>
                <a:stretch>
                  <a:fillRect/>
                </a:stretch>
              </p:blipFill>
              <p:spPr>
                <a:xfrm>
                  <a:off x="7370070" y="2508487"/>
                  <a:ext cx="670641" cy="854526"/>
                </a:xfrm>
                <a:prstGeom prst="rect">
                  <a:avLst/>
                </a:prstGeom>
              </p:spPr>
            </p:pic>
            <p:sp>
              <p:nvSpPr>
                <p:cNvPr id="53" name="TextBox 52">
                  <a:extLst>
                    <a:ext uri="{FF2B5EF4-FFF2-40B4-BE49-F238E27FC236}">
                      <a16:creationId xmlns:a16="http://schemas.microsoft.com/office/drawing/2014/main" id="{EDD051D4-F143-B209-D5C6-F848BE9085FB}"/>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4" name="TextBox 53">
                  <a:extLst>
                    <a:ext uri="{FF2B5EF4-FFF2-40B4-BE49-F238E27FC236}">
                      <a16:creationId xmlns:a16="http://schemas.microsoft.com/office/drawing/2014/main" id="{3E2A1383-C935-F887-DFE7-3B073A741682}"/>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5" name="Picture 54">
                  <a:extLst>
                    <a:ext uri="{FF2B5EF4-FFF2-40B4-BE49-F238E27FC236}">
                      <a16:creationId xmlns:a16="http://schemas.microsoft.com/office/drawing/2014/main" id="{6848FCCC-00DB-D360-4E45-6C0221D82890}"/>
                    </a:ext>
                  </a:extLst>
                </p:cNvPr>
                <p:cNvPicPr>
                  <a:picLocks noChangeAspect="1"/>
                </p:cNvPicPr>
                <p:nvPr/>
              </p:nvPicPr>
              <p:blipFill>
                <a:blip r:embed="rId8"/>
                <a:stretch>
                  <a:fillRect/>
                </a:stretch>
              </p:blipFill>
              <p:spPr>
                <a:xfrm>
                  <a:off x="8821195" y="2330336"/>
                  <a:ext cx="825603" cy="1044641"/>
                </a:xfrm>
                <a:prstGeom prst="rect">
                  <a:avLst/>
                </a:prstGeom>
              </p:spPr>
            </p:pic>
            <p:pic>
              <p:nvPicPr>
                <p:cNvPr id="56" name="Picture 7" descr="Adoptable Rabbits | morabbit">
                  <a:extLst>
                    <a:ext uri="{FF2B5EF4-FFF2-40B4-BE49-F238E27FC236}">
                      <a16:creationId xmlns:a16="http://schemas.microsoft.com/office/drawing/2014/main" id="{9BDBB293-0E73-3B62-F5C2-A0F3E38515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9017339-93FF-CCDF-AB1A-61779AA8CD64}"/>
                  </a:ext>
                </a:extLst>
              </p:cNvPr>
              <p:cNvGrpSpPr/>
              <p:nvPr/>
            </p:nvGrpSpPr>
            <p:grpSpPr>
              <a:xfrm>
                <a:off x="2298999" y="1651946"/>
                <a:ext cx="4145728" cy="898422"/>
                <a:chOff x="2298999" y="1651946"/>
                <a:chExt cx="4145728" cy="898422"/>
              </a:xfrm>
            </p:grpSpPr>
            <p:pic>
              <p:nvPicPr>
                <p:cNvPr id="42" name="Picture 4" descr="Page 12 | Mortarboard Cap Images - Free Download on Freepik">
                  <a:extLst>
                    <a:ext uri="{FF2B5EF4-FFF2-40B4-BE49-F238E27FC236}">
                      <a16:creationId xmlns:a16="http://schemas.microsoft.com/office/drawing/2014/main" id="{0F1C84D3-F4F3-5A73-F9E1-CF29DED5F5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Page 12 | Mortarboard Cap Images - Free Download on Freepik">
                  <a:extLst>
                    <a:ext uri="{FF2B5EF4-FFF2-40B4-BE49-F238E27FC236}">
                      <a16:creationId xmlns:a16="http://schemas.microsoft.com/office/drawing/2014/main" id="{D9960668-9B48-9E7A-FDBB-88140B37B9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age 12 | Mortarboard Cap Images - Free Download on Freepik">
                  <a:extLst>
                    <a:ext uri="{FF2B5EF4-FFF2-40B4-BE49-F238E27FC236}">
                      <a16:creationId xmlns:a16="http://schemas.microsoft.com/office/drawing/2014/main" id="{9A731EBE-4494-82EF-40CB-9FBD9A314E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2466145-7F9B-B50A-6ED4-BD0241D80193}"/>
                  </a:ext>
                </a:extLst>
              </p:cNvPr>
              <p:cNvGrpSpPr/>
              <p:nvPr/>
            </p:nvGrpSpPr>
            <p:grpSpPr>
              <a:xfrm>
                <a:off x="496191" y="3750566"/>
                <a:ext cx="11366155" cy="1087424"/>
                <a:chOff x="496191" y="4136336"/>
                <a:chExt cx="11366155" cy="1087424"/>
              </a:xfrm>
            </p:grpSpPr>
            <p:pic>
              <p:nvPicPr>
                <p:cNvPr id="35" name="Picture 2" descr="Money Stack | Totally Accurate BattleGrounds Wiki | Fandom">
                  <a:extLst>
                    <a:ext uri="{FF2B5EF4-FFF2-40B4-BE49-F238E27FC236}">
                      <a16:creationId xmlns:a16="http://schemas.microsoft.com/office/drawing/2014/main" id="{1AD2DC66-C3FF-0CC7-EBDF-D0161EE5B2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1451EA7-41AB-3434-2E1E-0BF2D14E2D5C}"/>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6" name="TextBox 35">
                      <a:extLst>
                        <a:ext uri="{FF2B5EF4-FFF2-40B4-BE49-F238E27FC236}">
                          <a16:creationId xmlns:a16="http://schemas.microsoft.com/office/drawing/2014/main" id="{61451EA7-41AB-3434-2E1E-0BF2D14E2D5C}"/>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EC5C59-EA32-0C05-EC96-C58C6081870C}"/>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7" name="TextBox 36">
                      <a:extLst>
                        <a:ext uri="{FF2B5EF4-FFF2-40B4-BE49-F238E27FC236}">
                          <a16:creationId xmlns:a16="http://schemas.microsoft.com/office/drawing/2014/main" id="{4EEC5C59-EA32-0C05-EC96-C58C6081870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3137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51AFA38-2F64-5B0E-BFE3-A8262340EFB0}"/>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8" name="TextBox 37">
                      <a:extLst>
                        <a:ext uri="{FF2B5EF4-FFF2-40B4-BE49-F238E27FC236}">
                          <a16:creationId xmlns:a16="http://schemas.microsoft.com/office/drawing/2014/main" id="{451AFA38-2F64-5B0E-BFE3-A8262340EFB0}"/>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461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77768A-6ECD-2C94-64DF-BAA9556F3901}"/>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9" name="TextBox 38">
                      <a:extLst>
                        <a:ext uri="{FF2B5EF4-FFF2-40B4-BE49-F238E27FC236}">
                          <a16:creationId xmlns:a16="http://schemas.microsoft.com/office/drawing/2014/main" id="{BE77768A-6ECD-2C94-64DF-BAA9556F3901}"/>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038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632A0D-3E51-763C-2885-6CB101AD91A0}"/>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40" name="TextBox 39">
                      <a:extLst>
                        <a:ext uri="{FF2B5EF4-FFF2-40B4-BE49-F238E27FC236}">
                          <a16:creationId xmlns:a16="http://schemas.microsoft.com/office/drawing/2014/main" id="{A1632A0D-3E51-763C-2885-6CB101AD91A0}"/>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192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466EE9-0E88-87D7-35B5-25FDF6416110}"/>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41" name="TextBox 40">
                      <a:extLst>
                        <a:ext uri="{FF2B5EF4-FFF2-40B4-BE49-F238E27FC236}">
                          <a16:creationId xmlns:a16="http://schemas.microsoft.com/office/drawing/2014/main" id="{D9466EE9-0E88-87D7-35B5-25FDF6416110}"/>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445A8893-6885-70DD-7268-1C6C89EFC719}"/>
                  </a:ext>
                </a:extLst>
              </p:cNvPr>
              <p:cNvGrpSpPr/>
              <p:nvPr/>
            </p:nvGrpSpPr>
            <p:grpSpPr>
              <a:xfrm>
                <a:off x="453329" y="5137614"/>
                <a:ext cx="11418028" cy="1240959"/>
                <a:chOff x="453329" y="5423369"/>
                <a:chExt cx="11418028" cy="1240959"/>
              </a:xfrm>
            </p:grpSpPr>
            <p:pic>
              <p:nvPicPr>
                <p:cNvPr id="27" name="Picture 2" descr="Money Stack | Totally Accurate BattleGrounds Wiki | Fandom">
                  <a:extLst>
                    <a:ext uri="{FF2B5EF4-FFF2-40B4-BE49-F238E27FC236}">
                      <a16:creationId xmlns:a16="http://schemas.microsoft.com/office/drawing/2014/main" id="{9CA0162F-8B8F-CB5D-DA08-3A79550339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age 12 | Mortarboard Cap Images - Free Download on Freepik">
                  <a:extLst>
                    <a:ext uri="{FF2B5EF4-FFF2-40B4-BE49-F238E27FC236}">
                      <a16:creationId xmlns:a16="http://schemas.microsoft.com/office/drawing/2014/main" id="{644425C7-B969-0C5E-D5FC-B8647B1A4F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316F4-69C0-529B-193E-389606C72D70}"/>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9" name="TextBox 28">
                      <a:extLst>
                        <a:ext uri="{FF2B5EF4-FFF2-40B4-BE49-F238E27FC236}">
                          <a16:creationId xmlns:a16="http://schemas.microsoft.com/office/drawing/2014/main" id="{9A8316F4-69C0-529B-193E-389606C72D70}"/>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072EBE3-06B2-1FA3-1C89-4877E149F49F}"/>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0" name="TextBox 29">
                      <a:extLst>
                        <a:ext uri="{FF2B5EF4-FFF2-40B4-BE49-F238E27FC236}">
                          <a16:creationId xmlns:a16="http://schemas.microsoft.com/office/drawing/2014/main" id="{2072EBE3-06B2-1FA3-1C89-4877E149F49F}"/>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7698D-73D5-71B3-7C94-79747B6F9650}"/>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1" name="TextBox 30">
                      <a:extLst>
                        <a:ext uri="{FF2B5EF4-FFF2-40B4-BE49-F238E27FC236}">
                          <a16:creationId xmlns:a16="http://schemas.microsoft.com/office/drawing/2014/main" id="{B137698D-73D5-71B3-7C94-79747B6F9650}"/>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269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936A9DF-90A9-118E-B71F-192C683124AF}"/>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2" name="TextBox 31">
                      <a:extLst>
                        <a:ext uri="{FF2B5EF4-FFF2-40B4-BE49-F238E27FC236}">
                          <a16:creationId xmlns:a16="http://schemas.microsoft.com/office/drawing/2014/main" id="{B936A9DF-90A9-118E-B71F-192C683124AF}"/>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038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49A23B-C625-62C9-54CA-CE9848CC8CB2}"/>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3" name="TextBox 32">
                      <a:extLst>
                        <a:ext uri="{FF2B5EF4-FFF2-40B4-BE49-F238E27FC236}">
                          <a16:creationId xmlns:a16="http://schemas.microsoft.com/office/drawing/2014/main" id="{6D49A23B-C625-62C9-54CA-CE9848CC8CB2}"/>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C4E134A-D1A0-E09A-C34B-76F2AD93E362}"/>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4" name="TextBox 33">
                      <a:extLst>
                        <a:ext uri="{FF2B5EF4-FFF2-40B4-BE49-F238E27FC236}">
                          <a16:creationId xmlns:a16="http://schemas.microsoft.com/office/drawing/2014/main" id="{2C4E134A-D1A0-E09A-C34B-76F2AD93E362}"/>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10714"/>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352A6836-D076-3BC5-230C-3434FF5574DD}"/>
                  </a:ext>
                </a:extLst>
              </p:cNvPr>
              <p:cNvGrpSpPr/>
              <p:nvPr/>
            </p:nvGrpSpPr>
            <p:grpSpPr>
              <a:xfrm>
                <a:off x="2223051" y="4197975"/>
                <a:ext cx="9949308" cy="2146756"/>
                <a:chOff x="2287252" y="4295304"/>
                <a:chExt cx="9949308" cy="2146756"/>
              </a:xfrm>
            </p:grpSpPr>
            <p:sp>
              <p:nvSpPr>
                <p:cNvPr id="15" name="TextBox 14">
                  <a:extLst>
                    <a:ext uri="{FF2B5EF4-FFF2-40B4-BE49-F238E27FC236}">
                      <a16:creationId xmlns:a16="http://schemas.microsoft.com/office/drawing/2014/main" id="{679E1A30-0992-1967-15C0-2F816E1B7D4F}"/>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B3691FAA-61B4-3CE9-5F31-8F0CF73E98EC}"/>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1F4CE228-E294-A0B1-54D3-35C2C8863071}"/>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5F16B463-1393-A519-145B-4E0F15CFE02D}"/>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9" name="TextBox 18">
                  <a:extLst>
                    <a:ext uri="{FF2B5EF4-FFF2-40B4-BE49-F238E27FC236}">
                      <a16:creationId xmlns:a16="http://schemas.microsoft.com/office/drawing/2014/main" id="{78EB965A-FD62-9C8E-EA54-A305FACE8DD4}"/>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0" name="TextBox 19">
                  <a:extLst>
                    <a:ext uri="{FF2B5EF4-FFF2-40B4-BE49-F238E27FC236}">
                      <a16:creationId xmlns:a16="http://schemas.microsoft.com/office/drawing/2014/main" id="{E1307D07-7C26-A4F5-14FF-2958A168A1FB}"/>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1" name="TextBox 20">
                  <a:extLst>
                    <a:ext uri="{FF2B5EF4-FFF2-40B4-BE49-F238E27FC236}">
                      <a16:creationId xmlns:a16="http://schemas.microsoft.com/office/drawing/2014/main" id="{45289243-EE79-7CD4-5FE4-8B5B1939D77F}"/>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796D2794-A472-AC30-0F1E-4F5612BAD84D}"/>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3" name="TextBox 22">
                  <a:extLst>
                    <a:ext uri="{FF2B5EF4-FFF2-40B4-BE49-F238E27FC236}">
                      <a16:creationId xmlns:a16="http://schemas.microsoft.com/office/drawing/2014/main" id="{3ACEAB6B-05A0-357D-7C3E-0DE30A1A3DF7}"/>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4" name="TextBox 23">
                  <a:extLst>
                    <a:ext uri="{FF2B5EF4-FFF2-40B4-BE49-F238E27FC236}">
                      <a16:creationId xmlns:a16="http://schemas.microsoft.com/office/drawing/2014/main" id="{97A7ADFD-AB19-0787-0554-BE4F6634ACEE}"/>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5" name="TextBox 24">
                  <a:extLst>
                    <a:ext uri="{FF2B5EF4-FFF2-40B4-BE49-F238E27FC236}">
                      <a16:creationId xmlns:a16="http://schemas.microsoft.com/office/drawing/2014/main" id="{381109C5-A710-0A0B-23DD-A530076A7F9A}"/>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6" name="TextBox 25">
                  <a:extLst>
                    <a:ext uri="{FF2B5EF4-FFF2-40B4-BE49-F238E27FC236}">
                      <a16:creationId xmlns:a16="http://schemas.microsoft.com/office/drawing/2014/main" id="{36D1C73E-DFF9-7F04-92AE-A9FF80FA7035}"/>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sp>
        <p:nvSpPr>
          <p:cNvPr id="59" name="TextBox 58">
            <a:extLst>
              <a:ext uri="{FF2B5EF4-FFF2-40B4-BE49-F238E27FC236}">
                <a16:creationId xmlns:a16="http://schemas.microsoft.com/office/drawing/2014/main" id="{B5C404A5-0903-683B-E081-C60A78E7CAC3}"/>
              </a:ext>
            </a:extLst>
          </p:cNvPr>
          <p:cNvSpPr txBox="1"/>
          <p:nvPr/>
        </p:nvSpPr>
        <p:spPr>
          <a:xfrm>
            <a:off x="7871385" y="3126293"/>
            <a:ext cx="3102964" cy="3046988"/>
          </a:xfrm>
          <a:prstGeom prst="rect">
            <a:avLst/>
          </a:prstGeom>
          <a:noFill/>
        </p:spPr>
        <p:txBody>
          <a:bodyPr wrap="square" rtlCol="0">
            <a:spAutoFit/>
          </a:bodyPr>
          <a:lstStyle/>
          <a:p>
            <a:r>
              <a:rPr lang="en-US" sz="2400" dirty="0"/>
              <a:t>Second term:</a:t>
            </a:r>
          </a:p>
          <a:p>
            <a:endParaRPr lang="en-US" sz="2400" dirty="0"/>
          </a:p>
          <a:p>
            <a:endParaRPr lang="en-US" sz="2400" dirty="0"/>
          </a:p>
          <a:p>
            <a:endParaRPr lang="en-US" sz="2400" dirty="0"/>
          </a:p>
          <a:p>
            <a:r>
              <a:rPr lang="en-US" sz="2400" b="1" dirty="0"/>
              <a:t>Discuss: </a:t>
            </a:r>
            <a:r>
              <a:rPr lang="en-US" sz="2400" dirty="0"/>
              <a:t>how should we interpret this?</a:t>
            </a:r>
          </a:p>
          <a:p>
            <a:endParaRPr lang="en-US" sz="2400" dirty="0"/>
          </a:p>
          <a:p>
            <a:endParaRPr lang="en-US" sz="2400" dirty="0"/>
          </a:p>
        </p:txBody>
      </p:sp>
      <p:grpSp>
        <p:nvGrpSpPr>
          <p:cNvPr id="60" name="Group 59">
            <a:extLst>
              <a:ext uri="{FF2B5EF4-FFF2-40B4-BE49-F238E27FC236}">
                <a16:creationId xmlns:a16="http://schemas.microsoft.com/office/drawing/2014/main" id="{B991F094-E90B-F34B-9F88-D4F55B5B8D3C}"/>
              </a:ext>
            </a:extLst>
          </p:cNvPr>
          <p:cNvGrpSpPr/>
          <p:nvPr/>
        </p:nvGrpSpPr>
        <p:grpSpPr>
          <a:xfrm>
            <a:off x="887654" y="3615870"/>
            <a:ext cx="10143624" cy="1973097"/>
            <a:chOff x="887654" y="3615870"/>
            <a:chExt cx="10143624" cy="1973097"/>
          </a:xfrm>
        </p:grpSpPr>
        <p:sp>
          <p:nvSpPr>
            <p:cNvPr id="57" name="Double Wave 56">
              <a:extLst>
                <a:ext uri="{FF2B5EF4-FFF2-40B4-BE49-F238E27FC236}">
                  <a16:creationId xmlns:a16="http://schemas.microsoft.com/office/drawing/2014/main" id="{93BADD65-B45A-E50F-B3CF-B620B2928FE5}"/>
                </a:ext>
              </a:extLst>
            </p:cNvPr>
            <p:cNvSpPr/>
            <p:nvPr/>
          </p:nvSpPr>
          <p:spPr>
            <a:xfrm>
              <a:off x="4460039" y="4633449"/>
              <a:ext cx="2978371" cy="955518"/>
            </a:xfrm>
            <a:prstGeom prst="doubleWav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8" name="Plaque 57">
              <a:extLst>
                <a:ext uri="{FF2B5EF4-FFF2-40B4-BE49-F238E27FC236}">
                  <a16:creationId xmlns:a16="http://schemas.microsoft.com/office/drawing/2014/main" id="{0E6DCA4B-56E7-86C4-531B-FBE13A7553B8}"/>
                </a:ext>
              </a:extLst>
            </p:cNvPr>
            <p:cNvSpPr/>
            <p:nvPr/>
          </p:nvSpPr>
          <p:spPr>
            <a:xfrm>
              <a:off x="887654" y="4737327"/>
              <a:ext cx="3689376" cy="837600"/>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8CFBD2-A851-4348-54DB-8E2B708BD4BA}"/>
                    </a:ext>
                  </a:extLst>
                </p:cNvPr>
                <p:cNvSpPr txBox="1"/>
                <p:nvPr/>
              </p:nvSpPr>
              <p:spPr>
                <a:xfrm>
                  <a:off x="8535846" y="3615870"/>
                  <a:ext cx="211981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2" name="TextBox 61">
                  <a:extLst>
                    <a:ext uri="{FF2B5EF4-FFF2-40B4-BE49-F238E27FC236}">
                      <a16:creationId xmlns:a16="http://schemas.microsoft.com/office/drawing/2014/main" id="{708CFBD2-A851-4348-54DB-8E2B708BD4BA}"/>
                    </a:ext>
                  </a:extLst>
                </p:cNvPr>
                <p:cNvSpPr txBox="1">
                  <a:spLocks noRot="1" noChangeAspect="1" noMove="1" noResize="1" noEditPoints="1" noAdjustHandles="1" noChangeArrowheads="1" noChangeShapeType="1" noTextEdit="1"/>
                </p:cNvSpPr>
                <p:nvPr/>
              </p:nvSpPr>
              <p:spPr>
                <a:xfrm>
                  <a:off x="8535846" y="3615870"/>
                  <a:ext cx="2119815" cy="584775"/>
                </a:xfrm>
                <a:prstGeom prst="rect">
                  <a:avLst/>
                </a:prstGeom>
                <a:blipFill>
                  <a:blip r:embed="rId24"/>
                  <a:stretch>
                    <a:fillRect/>
                  </a:stretch>
                </a:blipFill>
              </p:spPr>
              <p:txBody>
                <a:bodyPr/>
                <a:lstStyle/>
                <a:p>
                  <a:r>
                    <a:rPr lang="en-US">
                      <a:noFill/>
                    </a:rPr>
                    <a:t> </a:t>
                  </a:r>
                </a:p>
              </p:txBody>
            </p:sp>
          </mc:Fallback>
        </mc:AlternateContent>
        <p:sp>
          <p:nvSpPr>
            <p:cNvPr id="63" name="Plaque 62">
              <a:extLst>
                <a:ext uri="{FF2B5EF4-FFF2-40B4-BE49-F238E27FC236}">
                  <a16:creationId xmlns:a16="http://schemas.microsoft.com/office/drawing/2014/main" id="{F003A779-6ACF-E95D-327F-1932D2BED432}"/>
                </a:ext>
              </a:extLst>
            </p:cNvPr>
            <p:cNvSpPr/>
            <p:nvPr/>
          </p:nvSpPr>
          <p:spPr>
            <a:xfrm>
              <a:off x="8160229" y="3704498"/>
              <a:ext cx="1047915" cy="458887"/>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 name="Double Wave 3">
              <a:extLst>
                <a:ext uri="{FF2B5EF4-FFF2-40B4-BE49-F238E27FC236}">
                  <a16:creationId xmlns:a16="http://schemas.microsoft.com/office/drawing/2014/main" id="{E47A243A-A92D-E7BE-1E47-C952BE90B075}"/>
                </a:ext>
              </a:extLst>
            </p:cNvPr>
            <p:cNvSpPr/>
            <p:nvPr/>
          </p:nvSpPr>
          <p:spPr>
            <a:xfrm>
              <a:off x="9908084" y="3661674"/>
              <a:ext cx="1123194" cy="573111"/>
            </a:xfrm>
            <a:prstGeom prst="doubleWav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grpSp>
    </p:spTree>
    <p:extLst>
      <p:ext uri="{BB962C8B-B14F-4D97-AF65-F5344CB8AC3E}">
        <p14:creationId xmlns:p14="http://schemas.microsoft.com/office/powerpoint/2010/main" val="42827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1F-6A97-2152-DB74-3EF47FF424E4}"/>
              </a:ext>
            </a:extLst>
          </p:cNvPr>
          <p:cNvSpPr>
            <a:spLocks noGrp="1"/>
          </p:cNvSpPr>
          <p:nvPr>
            <p:ph type="title"/>
          </p:nvPr>
        </p:nvSpPr>
        <p:spPr/>
        <p:txBody>
          <a:bodyPr/>
          <a:lstStyle/>
          <a:p>
            <a:r>
              <a:rPr lang="en-US" dirty="0"/>
              <a:t>Observational comparison vs. ATE </a:t>
            </a:r>
            <a:r>
              <a:rPr lang="en-US" dirty="0" err="1"/>
              <a:t>ctd</a:t>
            </a:r>
            <a:r>
              <a:rPr lang="en-US" dirty="0"/>
              <a:t>.</a:t>
            </a:r>
          </a:p>
        </p:txBody>
      </p:sp>
      <p:sp>
        <p:nvSpPr>
          <p:cNvPr id="3" name="Content Placeholder 2">
            <a:extLst>
              <a:ext uri="{FF2B5EF4-FFF2-40B4-BE49-F238E27FC236}">
                <a16:creationId xmlns:a16="http://schemas.microsoft.com/office/drawing/2014/main" id="{05E1E829-322C-7CEB-B730-FFF56D3A1DBA}"/>
              </a:ext>
            </a:extLst>
          </p:cNvPr>
          <p:cNvSpPr>
            <a:spLocks noGrp="1"/>
          </p:cNvSpPr>
          <p:nvPr>
            <p:ph idx="1"/>
          </p:nvPr>
        </p:nvSpPr>
        <p:spPr>
          <a:xfrm>
            <a:off x="838200" y="1915539"/>
            <a:ext cx="4640704" cy="926024"/>
          </a:xfrm>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BD249A-5E02-31E8-A01F-A76E95CE51E7}"/>
                  </a:ext>
                </a:extLst>
              </p:cNvPr>
              <p:cNvSpPr txBox="1"/>
              <p:nvPr/>
            </p:nvSpPr>
            <p:spPr>
              <a:xfrm>
                <a:off x="4914274" y="1690688"/>
                <a:ext cx="7277726" cy="94333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𝑌</m:t>
                              </m:r>
                            </m:e>
                            <m:sub>
                              <m:r>
                                <a:rPr lang="en-US" sz="2400" b="0" i="1" smtClean="0">
                                  <a:solidFill>
                                    <a:schemeClr val="accent2"/>
                                  </a:solidFill>
                                  <a:latin typeface="Cambria Math" panose="02040503050406030204" pitchFamily="18" charset="0"/>
                                  <a:ea typeface="Cambria Math" panose="02040503050406030204" pitchFamily="18" charset="0"/>
                                </a:rPr>
                                <m:t>1,</m:t>
                              </m:r>
                              <m:r>
                                <a:rPr lang="en-US" sz="2400" b="0" i="1" smtClean="0">
                                  <a:solidFill>
                                    <a:schemeClr val="accent2"/>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b="0" i="1" dirty="0">
                  <a:latin typeface="Cambria Math" panose="02040503050406030204" pitchFamily="18" charset="0"/>
                  <a:ea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𝑗</m:t>
                          </m:r>
                          <m:r>
                            <a:rPr lang="en-US" sz="2400" b="0" i="1"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no</m:t>
                          </m:r>
                          <m:r>
                            <a:rPr lang="en-US" sz="2400" b="0" i="0"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sz="2400" b="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1BD249A-5E02-31E8-A01F-A76E95CE51E7}"/>
                  </a:ext>
                </a:extLst>
              </p:cNvPr>
              <p:cNvSpPr txBox="1">
                <a:spLocks noRot="1" noChangeAspect="1" noMove="1" noResize="1" noEditPoints="1" noAdjustHandles="1" noChangeArrowheads="1" noChangeShapeType="1" noTextEdit="1"/>
              </p:cNvSpPr>
              <p:nvPr/>
            </p:nvSpPr>
            <p:spPr>
              <a:xfrm>
                <a:off x="4914274" y="1690688"/>
                <a:ext cx="7277726" cy="943335"/>
              </a:xfrm>
              <a:prstGeom prst="rect">
                <a:avLst/>
              </a:prstGeom>
              <a:blipFill>
                <a:blip r:embed="rId2"/>
                <a:stretch>
                  <a:fillRect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DCCBAE-168D-F4D3-0EAD-F0A86B4E1EE5}"/>
                  </a:ext>
                </a:extLst>
              </p:cNvPr>
              <p:cNvSpPr txBox="1"/>
              <p:nvPr/>
            </p:nvSpPr>
            <p:spPr>
              <a:xfrm>
                <a:off x="5478904" y="191553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99DCCBAE-168D-F4D3-0EAD-F0A86B4E1EE5}"/>
                  </a:ext>
                </a:extLst>
              </p:cNvPr>
              <p:cNvSpPr txBox="1">
                <a:spLocks noRot="1" noChangeAspect="1" noMove="1" noResize="1" noEditPoints="1" noAdjustHandles="1" noChangeArrowheads="1" noChangeShapeType="1" noTextEdit="1"/>
              </p:cNvSpPr>
              <p:nvPr/>
            </p:nvSpPr>
            <p:spPr>
              <a:xfrm>
                <a:off x="5478904" y="1915539"/>
                <a:ext cx="349455" cy="430887"/>
              </a:xfrm>
              <a:prstGeom prst="rect">
                <a:avLst/>
              </a:prstGeom>
              <a:blipFill>
                <a:blip r:embed="rId3"/>
                <a:stretch>
                  <a:fillRect l="-21429" r="-21429" b="-857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472B21FD-36DD-2466-1A67-35720FE7762D}"/>
              </a:ext>
            </a:extLst>
          </p:cNvPr>
          <p:cNvGrpSpPr/>
          <p:nvPr/>
        </p:nvGrpSpPr>
        <p:grpSpPr>
          <a:xfrm>
            <a:off x="245561" y="3429000"/>
            <a:ext cx="7348537" cy="3000375"/>
            <a:chOff x="4843463" y="3714750"/>
            <a:chExt cx="7348537" cy="3000375"/>
          </a:xfrm>
        </p:grpSpPr>
        <p:sp>
          <p:nvSpPr>
            <p:cNvPr id="8" name="Rectangle 7">
              <a:extLst>
                <a:ext uri="{FF2B5EF4-FFF2-40B4-BE49-F238E27FC236}">
                  <a16:creationId xmlns:a16="http://schemas.microsoft.com/office/drawing/2014/main" id="{050841B3-9149-FFF6-236D-353D7C42A87C}"/>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B8E1856-D8A0-3CFE-5B9D-335800FB502C}"/>
                </a:ext>
              </a:extLst>
            </p:cNvPr>
            <p:cNvGrpSpPr/>
            <p:nvPr/>
          </p:nvGrpSpPr>
          <p:grpSpPr>
            <a:xfrm>
              <a:off x="5000625" y="3799458"/>
              <a:ext cx="7086008" cy="2843950"/>
              <a:chOff x="453329" y="1651946"/>
              <a:chExt cx="11719030" cy="4726627"/>
            </a:xfrm>
          </p:grpSpPr>
          <p:grpSp>
            <p:nvGrpSpPr>
              <p:cNvPr id="10" name="Group 9">
                <a:extLst>
                  <a:ext uri="{FF2B5EF4-FFF2-40B4-BE49-F238E27FC236}">
                    <a16:creationId xmlns:a16="http://schemas.microsoft.com/office/drawing/2014/main" id="{F3FBEEFD-AF0E-EE04-E8A9-5F235EC74973}"/>
                  </a:ext>
                </a:extLst>
              </p:cNvPr>
              <p:cNvGrpSpPr/>
              <p:nvPr/>
            </p:nvGrpSpPr>
            <p:grpSpPr>
              <a:xfrm>
                <a:off x="1917774" y="1779113"/>
                <a:ext cx="10042404" cy="2203691"/>
                <a:chOff x="1855778" y="2250797"/>
                <a:chExt cx="7791020" cy="1709651"/>
              </a:xfrm>
            </p:grpSpPr>
            <p:pic>
              <p:nvPicPr>
                <p:cNvPr id="45" name="Picture 44">
                  <a:extLst>
                    <a:ext uri="{FF2B5EF4-FFF2-40B4-BE49-F238E27FC236}">
                      <a16:creationId xmlns:a16="http://schemas.microsoft.com/office/drawing/2014/main" id="{959F3D6D-5F22-ED91-842B-9AB9877B5357}"/>
                    </a:ext>
                  </a:extLst>
                </p:cNvPr>
                <p:cNvPicPr>
                  <a:picLocks noChangeAspect="1"/>
                </p:cNvPicPr>
                <p:nvPr/>
              </p:nvPicPr>
              <p:blipFill>
                <a:blip r:embed="rId4"/>
                <a:stretch>
                  <a:fillRect/>
                </a:stretch>
              </p:blipFill>
              <p:spPr>
                <a:xfrm>
                  <a:off x="1978525" y="2439817"/>
                  <a:ext cx="710243" cy="1077686"/>
                </a:xfrm>
                <a:prstGeom prst="rect">
                  <a:avLst/>
                </a:prstGeom>
              </p:spPr>
            </p:pic>
            <p:pic>
              <p:nvPicPr>
                <p:cNvPr id="46" name="Picture 45">
                  <a:extLst>
                    <a:ext uri="{FF2B5EF4-FFF2-40B4-BE49-F238E27FC236}">
                      <a16:creationId xmlns:a16="http://schemas.microsoft.com/office/drawing/2014/main" id="{ABBAFCEF-3D94-9990-B066-4A0B76551E18}"/>
                    </a:ext>
                  </a:extLst>
                </p:cNvPr>
                <p:cNvPicPr>
                  <a:picLocks noChangeAspect="1"/>
                </p:cNvPicPr>
                <p:nvPr/>
              </p:nvPicPr>
              <p:blipFill>
                <a:blip r:embed="rId5"/>
                <a:stretch>
                  <a:fillRect/>
                </a:stretch>
              </p:blipFill>
              <p:spPr>
                <a:xfrm>
                  <a:off x="3058813" y="2550660"/>
                  <a:ext cx="983274" cy="878340"/>
                </a:xfrm>
                <a:prstGeom prst="rect">
                  <a:avLst/>
                </a:prstGeom>
              </p:spPr>
            </p:pic>
            <p:pic>
              <p:nvPicPr>
                <p:cNvPr id="47" name="Picture 46">
                  <a:extLst>
                    <a:ext uri="{FF2B5EF4-FFF2-40B4-BE49-F238E27FC236}">
                      <a16:creationId xmlns:a16="http://schemas.microsoft.com/office/drawing/2014/main" id="{32404B4F-8F40-C8ED-B2D5-A2C0D9425F65}"/>
                    </a:ext>
                  </a:extLst>
                </p:cNvPr>
                <p:cNvPicPr>
                  <a:picLocks noChangeAspect="1"/>
                </p:cNvPicPr>
                <p:nvPr/>
              </p:nvPicPr>
              <p:blipFill>
                <a:blip r:embed="rId6"/>
                <a:stretch>
                  <a:fillRect/>
                </a:stretch>
              </p:blipFill>
              <p:spPr>
                <a:xfrm>
                  <a:off x="6073149" y="2351313"/>
                  <a:ext cx="767096" cy="1077687"/>
                </a:xfrm>
                <a:prstGeom prst="rect">
                  <a:avLst/>
                </a:prstGeom>
              </p:spPr>
            </p:pic>
            <p:sp>
              <p:nvSpPr>
                <p:cNvPr id="48" name="TextBox 47">
                  <a:extLst>
                    <a:ext uri="{FF2B5EF4-FFF2-40B4-BE49-F238E27FC236}">
                      <a16:creationId xmlns:a16="http://schemas.microsoft.com/office/drawing/2014/main" id="{00D777A8-8464-E4FE-A8E2-2C215DAD88C4}"/>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9" name="TextBox 48">
                  <a:extLst>
                    <a:ext uri="{FF2B5EF4-FFF2-40B4-BE49-F238E27FC236}">
                      <a16:creationId xmlns:a16="http://schemas.microsoft.com/office/drawing/2014/main" id="{F70E1727-6A76-B5D4-DE1C-0AE7B827D987}"/>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50" name="TextBox 49">
                  <a:extLst>
                    <a:ext uri="{FF2B5EF4-FFF2-40B4-BE49-F238E27FC236}">
                      <a16:creationId xmlns:a16="http://schemas.microsoft.com/office/drawing/2014/main" id="{153265DD-C128-F3A5-740A-5FB89ED0FFD0}"/>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51" name="TextBox 50">
                  <a:extLst>
                    <a:ext uri="{FF2B5EF4-FFF2-40B4-BE49-F238E27FC236}">
                      <a16:creationId xmlns:a16="http://schemas.microsoft.com/office/drawing/2014/main" id="{1B86EAA2-51A8-14AF-F80C-5CA8F1D90A19}"/>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52" name="Picture 51">
                  <a:extLst>
                    <a:ext uri="{FF2B5EF4-FFF2-40B4-BE49-F238E27FC236}">
                      <a16:creationId xmlns:a16="http://schemas.microsoft.com/office/drawing/2014/main" id="{DFF447A9-F75F-16AC-BBF8-6441D0D71B13}"/>
                    </a:ext>
                  </a:extLst>
                </p:cNvPr>
                <p:cNvPicPr>
                  <a:picLocks noChangeAspect="1"/>
                </p:cNvPicPr>
                <p:nvPr/>
              </p:nvPicPr>
              <p:blipFill>
                <a:blip r:embed="rId7"/>
                <a:stretch>
                  <a:fillRect/>
                </a:stretch>
              </p:blipFill>
              <p:spPr>
                <a:xfrm>
                  <a:off x="7370070" y="2508487"/>
                  <a:ext cx="670641" cy="854526"/>
                </a:xfrm>
                <a:prstGeom prst="rect">
                  <a:avLst/>
                </a:prstGeom>
              </p:spPr>
            </p:pic>
            <p:sp>
              <p:nvSpPr>
                <p:cNvPr id="53" name="TextBox 52">
                  <a:extLst>
                    <a:ext uri="{FF2B5EF4-FFF2-40B4-BE49-F238E27FC236}">
                      <a16:creationId xmlns:a16="http://schemas.microsoft.com/office/drawing/2014/main" id="{EDD051D4-F143-B209-D5C6-F848BE9085FB}"/>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4" name="TextBox 53">
                  <a:extLst>
                    <a:ext uri="{FF2B5EF4-FFF2-40B4-BE49-F238E27FC236}">
                      <a16:creationId xmlns:a16="http://schemas.microsoft.com/office/drawing/2014/main" id="{3E2A1383-C935-F887-DFE7-3B073A741682}"/>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5" name="Picture 54">
                  <a:extLst>
                    <a:ext uri="{FF2B5EF4-FFF2-40B4-BE49-F238E27FC236}">
                      <a16:creationId xmlns:a16="http://schemas.microsoft.com/office/drawing/2014/main" id="{6848FCCC-00DB-D360-4E45-6C0221D82890}"/>
                    </a:ext>
                  </a:extLst>
                </p:cNvPr>
                <p:cNvPicPr>
                  <a:picLocks noChangeAspect="1"/>
                </p:cNvPicPr>
                <p:nvPr/>
              </p:nvPicPr>
              <p:blipFill>
                <a:blip r:embed="rId8"/>
                <a:stretch>
                  <a:fillRect/>
                </a:stretch>
              </p:blipFill>
              <p:spPr>
                <a:xfrm>
                  <a:off x="8821195" y="2330336"/>
                  <a:ext cx="825603" cy="1044641"/>
                </a:xfrm>
                <a:prstGeom prst="rect">
                  <a:avLst/>
                </a:prstGeom>
              </p:spPr>
            </p:pic>
            <p:pic>
              <p:nvPicPr>
                <p:cNvPr id="56" name="Picture 7" descr="Adoptable Rabbits | morabbit">
                  <a:extLst>
                    <a:ext uri="{FF2B5EF4-FFF2-40B4-BE49-F238E27FC236}">
                      <a16:creationId xmlns:a16="http://schemas.microsoft.com/office/drawing/2014/main" id="{9BDBB293-0E73-3B62-F5C2-A0F3E38515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9017339-93FF-CCDF-AB1A-61779AA8CD64}"/>
                  </a:ext>
                </a:extLst>
              </p:cNvPr>
              <p:cNvGrpSpPr/>
              <p:nvPr/>
            </p:nvGrpSpPr>
            <p:grpSpPr>
              <a:xfrm>
                <a:off x="2298999" y="1651946"/>
                <a:ext cx="4145728" cy="898422"/>
                <a:chOff x="2298999" y="1651946"/>
                <a:chExt cx="4145728" cy="898422"/>
              </a:xfrm>
            </p:grpSpPr>
            <p:pic>
              <p:nvPicPr>
                <p:cNvPr id="42" name="Picture 4" descr="Page 12 | Mortarboard Cap Images - Free Download on Freepik">
                  <a:extLst>
                    <a:ext uri="{FF2B5EF4-FFF2-40B4-BE49-F238E27FC236}">
                      <a16:creationId xmlns:a16="http://schemas.microsoft.com/office/drawing/2014/main" id="{0F1C84D3-F4F3-5A73-F9E1-CF29DED5F5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Page 12 | Mortarboard Cap Images - Free Download on Freepik">
                  <a:extLst>
                    <a:ext uri="{FF2B5EF4-FFF2-40B4-BE49-F238E27FC236}">
                      <a16:creationId xmlns:a16="http://schemas.microsoft.com/office/drawing/2014/main" id="{D9960668-9B48-9E7A-FDBB-88140B37B9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age 12 | Mortarboard Cap Images - Free Download on Freepik">
                  <a:extLst>
                    <a:ext uri="{FF2B5EF4-FFF2-40B4-BE49-F238E27FC236}">
                      <a16:creationId xmlns:a16="http://schemas.microsoft.com/office/drawing/2014/main" id="{9A731EBE-4494-82EF-40CB-9FBD9A314E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2466145-7F9B-B50A-6ED4-BD0241D80193}"/>
                  </a:ext>
                </a:extLst>
              </p:cNvPr>
              <p:cNvGrpSpPr/>
              <p:nvPr/>
            </p:nvGrpSpPr>
            <p:grpSpPr>
              <a:xfrm>
                <a:off x="496191" y="3750566"/>
                <a:ext cx="11366155" cy="1087424"/>
                <a:chOff x="496191" y="4136336"/>
                <a:chExt cx="11366155" cy="1087424"/>
              </a:xfrm>
            </p:grpSpPr>
            <p:pic>
              <p:nvPicPr>
                <p:cNvPr id="35" name="Picture 2" descr="Money Stack | Totally Accurate BattleGrounds Wiki | Fandom">
                  <a:extLst>
                    <a:ext uri="{FF2B5EF4-FFF2-40B4-BE49-F238E27FC236}">
                      <a16:creationId xmlns:a16="http://schemas.microsoft.com/office/drawing/2014/main" id="{1AD2DC66-C3FF-0CC7-EBDF-D0161EE5B2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1451EA7-41AB-3434-2E1E-0BF2D14E2D5C}"/>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6" name="TextBox 35">
                      <a:extLst>
                        <a:ext uri="{FF2B5EF4-FFF2-40B4-BE49-F238E27FC236}">
                          <a16:creationId xmlns:a16="http://schemas.microsoft.com/office/drawing/2014/main" id="{61451EA7-41AB-3434-2E1E-0BF2D14E2D5C}"/>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EC5C59-EA32-0C05-EC96-C58C6081870C}"/>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7" name="TextBox 36">
                      <a:extLst>
                        <a:ext uri="{FF2B5EF4-FFF2-40B4-BE49-F238E27FC236}">
                          <a16:creationId xmlns:a16="http://schemas.microsoft.com/office/drawing/2014/main" id="{4EEC5C59-EA32-0C05-EC96-C58C6081870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3137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51AFA38-2F64-5B0E-BFE3-A8262340EFB0}"/>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8" name="TextBox 37">
                      <a:extLst>
                        <a:ext uri="{FF2B5EF4-FFF2-40B4-BE49-F238E27FC236}">
                          <a16:creationId xmlns:a16="http://schemas.microsoft.com/office/drawing/2014/main" id="{451AFA38-2F64-5B0E-BFE3-A8262340EFB0}"/>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461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77768A-6ECD-2C94-64DF-BAA9556F3901}"/>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9" name="TextBox 38">
                      <a:extLst>
                        <a:ext uri="{FF2B5EF4-FFF2-40B4-BE49-F238E27FC236}">
                          <a16:creationId xmlns:a16="http://schemas.microsoft.com/office/drawing/2014/main" id="{BE77768A-6ECD-2C94-64DF-BAA9556F3901}"/>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038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632A0D-3E51-763C-2885-6CB101AD91A0}"/>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40" name="TextBox 39">
                      <a:extLst>
                        <a:ext uri="{FF2B5EF4-FFF2-40B4-BE49-F238E27FC236}">
                          <a16:creationId xmlns:a16="http://schemas.microsoft.com/office/drawing/2014/main" id="{A1632A0D-3E51-763C-2885-6CB101AD91A0}"/>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192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466EE9-0E88-87D7-35B5-25FDF6416110}"/>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41" name="TextBox 40">
                      <a:extLst>
                        <a:ext uri="{FF2B5EF4-FFF2-40B4-BE49-F238E27FC236}">
                          <a16:creationId xmlns:a16="http://schemas.microsoft.com/office/drawing/2014/main" id="{D9466EE9-0E88-87D7-35B5-25FDF6416110}"/>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445A8893-6885-70DD-7268-1C6C89EFC719}"/>
                  </a:ext>
                </a:extLst>
              </p:cNvPr>
              <p:cNvGrpSpPr/>
              <p:nvPr/>
            </p:nvGrpSpPr>
            <p:grpSpPr>
              <a:xfrm>
                <a:off x="453329" y="5137614"/>
                <a:ext cx="11418028" cy="1240959"/>
                <a:chOff x="453329" y="5423369"/>
                <a:chExt cx="11418028" cy="1240959"/>
              </a:xfrm>
            </p:grpSpPr>
            <p:pic>
              <p:nvPicPr>
                <p:cNvPr id="27" name="Picture 2" descr="Money Stack | Totally Accurate BattleGrounds Wiki | Fandom">
                  <a:extLst>
                    <a:ext uri="{FF2B5EF4-FFF2-40B4-BE49-F238E27FC236}">
                      <a16:creationId xmlns:a16="http://schemas.microsoft.com/office/drawing/2014/main" id="{9CA0162F-8B8F-CB5D-DA08-3A79550339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age 12 | Mortarboard Cap Images - Free Download on Freepik">
                  <a:extLst>
                    <a:ext uri="{FF2B5EF4-FFF2-40B4-BE49-F238E27FC236}">
                      <a16:creationId xmlns:a16="http://schemas.microsoft.com/office/drawing/2014/main" id="{644425C7-B969-0C5E-D5FC-B8647B1A4F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316F4-69C0-529B-193E-389606C72D70}"/>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9" name="TextBox 28">
                      <a:extLst>
                        <a:ext uri="{FF2B5EF4-FFF2-40B4-BE49-F238E27FC236}">
                          <a16:creationId xmlns:a16="http://schemas.microsoft.com/office/drawing/2014/main" id="{9A8316F4-69C0-529B-193E-389606C72D70}"/>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072EBE3-06B2-1FA3-1C89-4877E149F49F}"/>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0" name="TextBox 29">
                      <a:extLst>
                        <a:ext uri="{FF2B5EF4-FFF2-40B4-BE49-F238E27FC236}">
                          <a16:creationId xmlns:a16="http://schemas.microsoft.com/office/drawing/2014/main" id="{2072EBE3-06B2-1FA3-1C89-4877E149F49F}"/>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7698D-73D5-71B3-7C94-79747B6F9650}"/>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1" name="TextBox 30">
                      <a:extLst>
                        <a:ext uri="{FF2B5EF4-FFF2-40B4-BE49-F238E27FC236}">
                          <a16:creationId xmlns:a16="http://schemas.microsoft.com/office/drawing/2014/main" id="{B137698D-73D5-71B3-7C94-79747B6F9650}"/>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269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936A9DF-90A9-118E-B71F-192C683124AF}"/>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2" name="TextBox 31">
                      <a:extLst>
                        <a:ext uri="{FF2B5EF4-FFF2-40B4-BE49-F238E27FC236}">
                          <a16:creationId xmlns:a16="http://schemas.microsoft.com/office/drawing/2014/main" id="{B936A9DF-90A9-118E-B71F-192C683124AF}"/>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038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49A23B-C625-62C9-54CA-CE9848CC8CB2}"/>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3" name="TextBox 32">
                      <a:extLst>
                        <a:ext uri="{FF2B5EF4-FFF2-40B4-BE49-F238E27FC236}">
                          <a16:creationId xmlns:a16="http://schemas.microsoft.com/office/drawing/2014/main" id="{6D49A23B-C625-62C9-54CA-CE9848CC8CB2}"/>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C4E134A-D1A0-E09A-C34B-76F2AD93E362}"/>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4" name="TextBox 33">
                      <a:extLst>
                        <a:ext uri="{FF2B5EF4-FFF2-40B4-BE49-F238E27FC236}">
                          <a16:creationId xmlns:a16="http://schemas.microsoft.com/office/drawing/2014/main" id="{2C4E134A-D1A0-E09A-C34B-76F2AD93E362}"/>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10714"/>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352A6836-D076-3BC5-230C-3434FF5574DD}"/>
                  </a:ext>
                </a:extLst>
              </p:cNvPr>
              <p:cNvGrpSpPr/>
              <p:nvPr/>
            </p:nvGrpSpPr>
            <p:grpSpPr>
              <a:xfrm>
                <a:off x="2223051" y="4197975"/>
                <a:ext cx="9949308" cy="2146756"/>
                <a:chOff x="2287252" y="4295304"/>
                <a:chExt cx="9949308" cy="2146756"/>
              </a:xfrm>
            </p:grpSpPr>
            <p:sp>
              <p:nvSpPr>
                <p:cNvPr id="15" name="TextBox 14">
                  <a:extLst>
                    <a:ext uri="{FF2B5EF4-FFF2-40B4-BE49-F238E27FC236}">
                      <a16:creationId xmlns:a16="http://schemas.microsoft.com/office/drawing/2014/main" id="{679E1A30-0992-1967-15C0-2F816E1B7D4F}"/>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B3691FAA-61B4-3CE9-5F31-8F0CF73E98EC}"/>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1F4CE228-E294-A0B1-54D3-35C2C8863071}"/>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5F16B463-1393-A519-145B-4E0F15CFE02D}"/>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9" name="TextBox 18">
                  <a:extLst>
                    <a:ext uri="{FF2B5EF4-FFF2-40B4-BE49-F238E27FC236}">
                      <a16:creationId xmlns:a16="http://schemas.microsoft.com/office/drawing/2014/main" id="{78EB965A-FD62-9C8E-EA54-A305FACE8DD4}"/>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0" name="TextBox 19">
                  <a:extLst>
                    <a:ext uri="{FF2B5EF4-FFF2-40B4-BE49-F238E27FC236}">
                      <a16:creationId xmlns:a16="http://schemas.microsoft.com/office/drawing/2014/main" id="{E1307D07-7C26-A4F5-14FF-2958A168A1FB}"/>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1" name="TextBox 20">
                  <a:extLst>
                    <a:ext uri="{FF2B5EF4-FFF2-40B4-BE49-F238E27FC236}">
                      <a16:creationId xmlns:a16="http://schemas.microsoft.com/office/drawing/2014/main" id="{45289243-EE79-7CD4-5FE4-8B5B1939D77F}"/>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796D2794-A472-AC30-0F1E-4F5612BAD84D}"/>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3" name="TextBox 22">
                  <a:extLst>
                    <a:ext uri="{FF2B5EF4-FFF2-40B4-BE49-F238E27FC236}">
                      <a16:creationId xmlns:a16="http://schemas.microsoft.com/office/drawing/2014/main" id="{3ACEAB6B-05A0-357D-7C3E-0DE30A1A3DF7}"/>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4" name="TextBox 23">
                  <a:extLst>
                    <a:ext uri="{FF2B5EF4-FFF2-40B4-BE49-F238E27FC236}">
                      <a16:creationId xmlns:a16="http://schemas.microsoft.com/office/drawing/2014/main" id="{97A7ADFD-AB19-0787-0554-BE4F6634ACEE}"/>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5" name="TextBox 24">
                  <a:extLst>
                    <a:ext uri="{FF2B5EF4-FFF2-40B4-BE49-F238E27FC236}">
                      <a16:creationId xmlns:a16="http://schemas.microsoft.com/office/drawing/2014/main" id="{381109C5-A710-0A0B-23DD-A530076A7F9A}"/>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6" name="TextBox 25">
                  <a:extLst>
                    <a:ext uri="{FF2B5EF4-FFF2-40B4-BE49-F238E27FC236}">
                      <a16:creationId xmlns:a16="http://schemas.microsoft.com/office/drawing/2014/main" id="{36D1C73E-DFF9-7F04-92AE-A9FF80FA7035}"/>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sp>
        <p:nvSpPr>
          <p:cNvPr id="57" name="Double Wave 56">
            <a:extLst>
              <a:ext uri="{FF2B5EF4-FFF2-40B4-BE49-F238E27FC236}">
                <a16:creationId xmlns:a16="http://schemas.microsoft.com/office/drawing/2014/main" id="{93BADD65-B45A-E50F-B3CF-B620B2928FE5}"/>
              </a:ext>
            </a:extLst>
          </p:cNvPr>
          <p:cNvSpPr/>
          <p:nvPr/>
        </p:nvSpPr>
        <p:spPr>
          <a:xfrm>
            <a:off x="4460039" y="4633449"/>
            <a:ext cx="2978371" cy="955518"/>
          </a:xfrm>
          <a:prstGeom prst="doubleWav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8" name="Plaque 57">
            <a:extLst>
              <a:ext uri="{FF2B5EF4-FFF2-40B4-BE49-F238E27FC236}">
                <a16:creationId xmlns:a16="http://schemas.microsoft.com/office/drawing/2014/main" id="{0E6DCA4B-56E7-86C4-531B-FBE13A7553B8}"/>
              </a:ext>
            </a:extLst>
          </p:cNvPr>
          <p:cNvSpPr/>
          <p:nvPr/>
        </p:nvSpPr>
        <p:spPr>
          <a:xfrm>
            <a:off x="887654" y="4737327"/>
            <a:ext cx="3689376" cy="837600"/>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9" name="TextBox 58">
            <a:extLst>
              <a:ext uri="{FF2B5EF4-FFF2-40B4-BE49-F238E27FC236}">
                <a16:creationId xmlns:a16="http://schemas.microsoft.com/office/drawing/2014/main" id="{B5C404A5-0903-683B-E081-C60A78E7CAC3}"/>
              </a:ext>
            </a:extLst>
          </p:cNvPr>
          <p:cNvSpPr txBox="1"/>
          <p:nvPr/>
        </p:nvSpPr>
        <p:spPr>
          <a:xfrm>
            <a:off x="7871385" y="3126293"/>
            <a:ext cx="3102964" cy="2308324"/>
          </a:xfrm>
          <a:prstGeom prst="rect">
            <a:avLst/>
          </a:prstGeom>
          <a:noFill/>
        </p:spPr>
        <p:txBody>
          <a:bodyPr wrap="square" rtlCol="0">
            <a:spAutoFit/>
          </a:bodyPr>
          <a:lstStyle/>
          <a:p>
            <a:r>
              <a:rPr lang="en-US" sz="2400" dirty="0"/>
              <a:t>Second term:</a:t>
            </a:r>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8CFBD2-A851-4348-54DB-8E2B708BD4BA}"/>
                  </a:ext>
                </a:extLst>
              </p:cNvPr>
              <p:cNvSpPr txBox="1"/>
              <p:nvPr/>
            </p:nvSpPr>
            <p:spPr>
              <a:xfrm>
                <a:off x="8535846" y="3615870"/>
                <a:ext cx="211981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2" name="TextBox 61">
                <a:extLst>
                  <a:ext uri="{FF2B5EF4-FFF2-40B4-BE49-F238E27FC236}">
                    <a16:creationId xmlns:a16="http://schemas.microsoft.com/office/drawing/2014/main" id="{708CFBD2-A851-4348-54DB-8E2B708BD4BA}"/>
                  </a:ext>
                </a:extLst>
              </p:cNvPr>
              <p:cNvSpPr txBox="1">
                <a:spLocks noRot="1" noChangeAspect="1" noMove="1" noResize="1" noEditPoints="1" noAdjustHandles="1" noChangeArrowheads="1" noChangeShapeType="1" noTextEdit="1"/>
              </p:cNvSpPr>
              <p:nvPr/>
            </p:nvSpPr>
            <p:spPr>
              <a:xfrm>
                <a:off x="8535846" y="3615870"/>
                <a:ext cx="2119815" cy="584775"/>
              </a:xfrm>
              <a:prstGeom prst="rect">
                <a:avLst/>
              </a:prstGeom>
              <a:blipFill>
                <a:blip r:embed="rId24"/>
                <a:stretch>
                  <a:fillRect/>
                </a:stretch>
              </a:blipFill>
            </p:spPr>
            <p:txBody>
              <a:bodyPr/>
              <a:lstStyle/>
              <a:p>
                <a:r>
                  <a:rPr lang="en-US">
                    <a:noFill/>
                  </a:rPr>
                  <a:t> </a:t>
                </a:r>
              </a:p>
            </p:txBody>
          </p:sp>
        </mc:Fallback>
      </mc:AlternateContent>
      <p:sp>
        <p:nvSpPr>
          <p:cNvPr id="63" name="Plaque 62">
            <a:extLst>
              <a:ext uri="{FF2B5EF4-FFF2-40B4-BE49-F238E27FC236}">
                <a16:creationId xmlns:a16="http://schemas.microsoft.com/office/drawing/2014/main" id="{F003A779-6ACF-E95D-327F-1932D2BED432}"/>
              </a:ext>
            </a:extLst>
          </p:cNvPr>
          <p:cNvSpPr/>
          <p:nvPr/>
        </p:nvSpPr>
        <p:spPr>
          <a:xfrm>
            <a:off x="8151265" y="3736569"/>
            <a:ext cx="1047915" cy="458887"/>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 name="Double Wave 3">
            <a:extLst>
              <a:ext uri="{FF2B5EF4-FFF2-40B4-BE49-F238E27FC236}">
                <a16:creationId xmlns:a16="http://schemas.microsoft.com/office/drawing/2014/main" id="{E47A243A-A92D-E7BE-1E47-C952BE90B075}"/>
              </a:ext>
            </a:extLst>
          </p:cNvPr>
          <p:cNvSpPr/>
          <p:nvPr/>
        </p:nvSpPr>
        <p:spPr>
          <a:xfrm>
            <a:off x="9965978" y="3684002"/>
            <a:ext cx="1123194" cy="573111"/>
          </a:xfrm>
          <a:prstGeom prst="doubleWav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0" name="TextBox 59">
            <a:extLst>
              <a:ext uri="{FF2B5EF4-FFF2-40B4-BE49-F238E27FC236}">
                <a16:creationId xmlns:a16="http://schemas.microsoft.com/office/drawing/2014/main" id="{6C8D7570-8111-E79D-0311-6604F9AB3BA0}"/>
              </a:ext>
            </a:extLst>
          </p:cNvPr>
          <p:cNvSpPr txBox="1"/>
          <p:nvPr/>
        </p:nvSpPr>
        <p:spPr>
          <a:xfrm>
            <a:off x="7867193" y="4513994"/>
            <a:ext cx="3716291" cy="1938992"/>
          </a:xfrm>
          <a:prstGeom prst="rect">
            <a:avLst/>
          </a:prstGeom>
          <a:noFill/>
        </p:spPr>
        <p:txBody>
          <a:bodyPr wrap="square">
            <a:spAutoFit/>
          </a:bodyPr>
          <a:lstStyle/>
          <a:p>
            <a:pPr marL="342900" indent="-342900">
              <a:buFont typeface="Arial" panose="020B0604020202020204" pitchFamily="34" charset="0"/>
              <a:buChar char="•"/>
            </a:pPr>
            <a:r>
              <a:rPr lang="en-US" sz="2000" dirty="0"/>
              <a:t>This is the difference in earnings between the two populations, if </a:t>
            </a:r>
            <a:r>
              <a:rPr lang="en-US" sz="2000" i="1" dirty="0"/>
              <a:t>no one </a:t>
            </a:r>
            <a:r>
              <a:rPr lang="en-US" sz="2000" dirty="0"/>
              <a:t>had gone to college.</a:t>
            </a:r>
          </a:p>
          <a:p>
            <a:pPr marL="342900" indent="-342900">
              <a:buFont typeface="Arial" panose="020B0604020202020204" pitchFamily="34" charset="0"/>
              <a:buChar char="•"/>
            </a:pPr>
            <a:r>
              <a:rPr lang="en-US" sz="2000" dirty="0"/>
              <a:t>If it is non-zero, there is </a:t>
            </a:r>
            <a:r>
              <a:rPr lang="en-US" sz="2000" b="1" dirty="0"/>
              <a:t>selection on levels.</a:t>
            </a:r>
            <a:r>
              <a:rPr lang="en-US" sz="2000" i="1" dirty="0">
                <a:solidFill>
                  <a:schemeClr val="accent1"/>
                </a:solidFill>
              </a:rPr>
              <a:t>*</a:t>
            </a:r>
          </a:p>
        </p:txBody>
      </p:sp>
      <p:sp>
        <p:nvSpPr>
          <p:cNvPr id="61" name="TextBox 60">
            <a:extLst>
              <a:ext uri="{FF2B5EF4-FFF2-40B4-BE49-F238E27FC236}">
                <a16:creationId xmlns:a16="http://schemas.microsoft.com/office/drawing/2014/main" id="{8EADAF19-5405-323E-1D06-2AD7E615D356}"/>
              </a:ext>
            </a:extLst>
          </p:cNvPr>
          <p:cNvSpPr txBox="1"/>
          <p:nvPr/>
        </p:nvSpPr>
        <p:spPr>
          <a:xfrm>
            <a:off x="6731192" y="6506274"/>
            <a:ext cx="5417491" cy="369332"/>
          </a:xfrm>
          <a:prstGeom prst="rect">
            <a:avLst/>
          </a:prstGeom>
          <a:noFill/>
        </p:spPr>
        <p:txBody>
          <a:bodyPr wrap="square" rtlCol="0">
            <a:spAutoFit/>
          </a:bodyPr>
          <a:lstStyle/>
          <a:p>
            <a:pPr algn="r"/>
            <a:r>
              <a:rPr lang="en-US" i="1" dirty="0">
                <a:solidFill>
                  <a:schemeClr val="accent1"/>
                </a:solidFill>
              </a:rPr>
              <a:t>*As in “baseline </a:t>
            </a:r>
            <a:r>
              <a:rPr lang="en-US" b="1" i="1" dirty="0">
                <a:solidFill>
                  <a:schemeClr val="accent1"/>
                </a:solidFill>
              </a:rPr>
              <a:t>level</a:t>
            </a:r>
            <a:r>
              <a:rPr lang="en-US" i="1" dirty="0">
                <a:solidFill>
                  <a:schemeClr val="accent1"/>
                </a:solidFill>
              </a:rPr>
              <a:t> of earnings”</a:t>
            </a:r>
          </a:p>
        </p:txBody>
      </p:sp>
    </p:spTree>
    <p:extLst>
      <p:ext uri="{BB962C8B-B14F-4D97-AF65-F5344CB8AC3E}">
        <p14:creationId xmlns:p14="http://schemas.microsoft.com/office/powerpoint/2010/main" val="234673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bldLvl="2"/>
      <p:bldP spid="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F06E-F693-CDB0-CBFC-CA1850B285FC}"/>
              </a:ext>
            </a:extLst>
          </p:cNvPr>
          <p:cNvSpPr>
            <a:spLocks noGrp="1"/>
          </p:cNvSpPr>
          <p:nvPr>
            <p:ph type="title"/>
          </p:nvPr>
        </p:nvSpPr>
        <p:spPr/>
        <p:txBody>
          <a:bodyPr/>
          <a:lstStyle/>
          <a:p>
            <a:r>
              <a:rPr lang="en-US" dirty="0"/>
              <a:t>Selection on Levels</a:t>
            </a:r>
          </a:p>
        </p:txBody>
      </p:sp>
      <p:sp>
        <p:nvSpPr>
          <p:cNvPr id="3" name="Content Placeholder 2">
            <a:extLst>
              <a:ext uri="{FF2B5EF4-FFF2-40B4-BE49-F238E27FC236}">
                <a16:creationId xmlns:a16="http://schemas.microsoft.com/office/drawing/2014/main" id="{48D0FED5-3D28-5E6E-1848-AE0ECF5F11E6}"/>
              </a:ext>
            </a:extLst>
          </p:cNvPr>
          <p:cNvSpPr>
            <a:spLocks noGrp="1"/>
          </p:cNvSpPr>
          <p:nvPr>
            <p:ph idx="1"/>
          </p:nvPr>
        </p:nvSpPr>
        <p:spPr/>
        <p:txBody>
          <a:bodyPr/>
          <a:lstStyle/>
          <a:p>
            <a:r>
              <a:rPr lang="en-US" dirty="0"/>
              <a:t>Those who receive the treatment would have had different outcomes than those who don’t, even if no one got the treatment.</a:t>
            </a:r>
          </a:p>
          <a:p>
            <a:endParaRPr lang="en-US" dirty="0"/>
          </a:p>
          <a:p>
            <a:r>
              <a:rPr lang="en-US" dirty="0">
                <a:solidFill>
                  <a:schemeClr val="accent1"/>
                </a:solidFill>
              </a:rPr>
              <a:t>In this example, maybe mammals would make more money than birds, even if no one went to college.</a:t>
            </a:r>
          </a:p>
          <a:p>
            <a:endParaRPr lang="en-US" dirty="0">
              <a:solidFill>
                <a:schemeClr val="accent1"/>
              </a:solidFill>
            </a:endParaRPr>
          </a:p>
          <a:p>
            <a:r>
              <a:rPr lang="en-US" dirty="0"/>
              <a:t>Our second term: the difference in earnings between the two populations, if no one had gone to college.</a:t>
            </a:r>
          </a:p>
          <a:p>
            <a:r>
              <a:rPr lang="en-US" dirty="0"/>
              <a:t>If there is </a:t>
            </a:r>
            <a:r>
              <a:rPr lang="en-US" b="1" dirty="0"/>
              <a:t>selection on levels</a:t>
            </a:r>
            <a:r>
              <a:rPr lang="en-US" dirty="0"/>
              <a:t>, then this is non-zero.</a:t>
            </a:r>
          </a:p>
        </p:txBody>
      </p:sp>
    </p:spTree>
    <p:extLst>
      <p:ext uri="{BB962C8B-B14F-4D97-AF65-F5344CB8AC3E}">
        <p14:creationId xmlns:p14="http://schemas.microsoft.com/office/powerpoint/2010/main" val="87538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1F-6A97-2152-DB74-3EF47FF424E4}"/>
              </a:ext>
            </a:extLst>
          </p:cNvPr>
          <p:cNvSpPr>
            <a:spLocks noGrp="1"/>
          </p:cNvSpPr>
          <p:nvPr>
            <p:ph type="title"/>
          </p:nvPr>
        </p:nvSpPr>
        <p:spPr/>
        <p:txBody>
          <a:bodyPr/>
          <a:lstStyle/>
          <a:p>
            <a:r>
              <a:rPr lang="en-US" dirty="0"/>
              <a:t>Observational comparison vs. ATE </a:t>
            </a:r>
            <a:r>
              <a:rPr lang="en-US" dirty="0" err="1"/>
              <a:t>ctd</a:t>
            </a:r>
            <a:r>
              <a:rPr lang="en-US" dirty="0"/>
              <a:t>.</a:t>
            </a:r>
          </a:p>
        </p:txBody>
      </p:sp>
      <p:sp>
        <p:nvSpPr>
          <p:cNvPr id="3" name="Content Placeholder 2">
            <a:extLst>
              <a:ext uri="{FF2B5EF4-FFF2-40B4-BE49-F238E27FC236}">
                <a16:creationId xmlns:a16="http://schemas.microsoft.com/office/drawing/2014/main" id="{05E1E829-322C-7CEB-B730-FFF56D3A1DBA}"/>
              </a:ext>
            </a:extLst>
          </p:cNvPr>
          <p:cNvSpPr>
            <a:spLocks noGrp="1"/>
          </p:cNvSpPr>
          <p:nvPr>
            <p:ph idx="1"/>
          </p:nvPr>
        </p:nvSpPr>
        <p:spPr>
          <a:xfrm>
            <a:off x="838200" y="1915539"/>
            <a:ext cx="4640704" cy="926024"/>
          </a:xfrm>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BD249A-5E02-31E8-A01F-A76E95CE51E7}"/>
                  </a:ext>
                </a:extLst>
              </p:cNvPr>
              <p:cNvSpPr txBox="1"/>
              <p:nvPr/>
            </p:nvSpPr>
            <p:spPr>
              <a:xfrm>
                <a:off x="4914274" y="1690688"/>
                <a:ext cx="7277726" cy="94333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𝑌</m:t>
                              </m:r>
                            </m:e>
                            <m:sub>
                              <m:r>
                                <a:rPr lang="en-US" sz="2400" b="0" i="1" smtClean="0">
                                  <a:solidFill>
                                    <a:schemeClr val="accent2"/>
                                  </a:solidFill>
                                  <a:latin typeface="Cambria Math" panose="02040503050406030204" pitchFamily="18" charset="0"/>
                                  <a:ea typeface="Cambria Math" panose="02040503050406030204" pitchFamily="18" charset="0"/>
                                </a:rPr>
                                <m:t>1,</m:t>
                              </m:r>
                              <m:r>
                                <a:rPr lang="en-US" sz="2400" b="0" i="1" smtClean="0">
                                  <a:solidFill>
                                    <a:schemeClr val="accent2"/>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b="0" i="1" dirty="0">
                  <a:latin typeface="Cambria Math" panose="02040503050406030204" pitchFamily="18" charset="0"/>
                  <a:ea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𝑗</m:t>
                          </m:r>
                          <m:r>
                            <a:rPr lang="en-US" sz="2400" b="0" i="1"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no</m:t>
                          </m:r>
                          <m:r>
                            <a:rPr lang="en-US" sz="2400" b="0" i="0"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sz="2400" b="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1BD249A-5E02-31E8-A01F-A76E95CE51E7}"/>
                  </a:ext>
                </a:extLst>
              </p:cNvPr>
              <p:cNvSpPr txBox="1">
                <a:spLocks noRot="1" noChangeAspect="1" noMove="1" noResize="1" noEditPoints="1" noAdjustHandles="1" noChangeArrowheads="1" noChangeShapeType="1" noTextEdit="1"/>
              </p:cNvSpPr>
              <p:nvPr/>
            </p:nvSpPr>
            <p:spPr>
              <a:xfrm>
                <a:off x="4914274" y="1690688"/>
                <a:ext cx="7277726" cy="943335"/>
              </a:xfrm>
              <a:prstGeom prst="rect">
                <a:avLst/>
              </a:prstGeom>
              <a:blipFill>
                <a:blip r:embed="rId2"/>
                <a:stretch>
                  <a:fillRect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DCCBAE-168D-F4D3-0EAD-F0A86B4E1EE5}"/>
                  </a:ext>
                </a:extLst>
              </p:cNvPr>
              <p:cNvSpPr txBox="1"/>
              <p:nvPr/>
            </p:nvSpPr>
            <p:spPr>
              <a:xfrm>
                <a:off x="5478904" y="191553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99DCCBAE-168D-F4D3-0EAD-F0A86B4E1EE5}"/>
                  </a:ext>
                </a:extLst>
              </p:cNvPr>
              <p:cNvSpPr txBox="1">
                <a:spLocks noRot="1" noChangeAspect="1" noMove="1" noResize="1" noEditPoints="1" noAdjustHandles="1" noChangeArrowheads="1" noChangeShapeType="1" noTextEdit="1"/>
              </p:cNvSpPr>
              <p:nvPr/>
            </p:nvSpPr>
            <p:spPr>
              <a:xfrm>
                <a:off x="5478904" y="1915539"/>
                <a:ext cx="349455" cy="430887"/>
              </a:xfrm>
              <a:prstGeom prst="rect">
                <a:avLst/>
              </a:prstGeom>
              <a:blipFill>
                <a:blip r:embed="rId3"/>
                <a:stretch>
                  <a:fillRect l="-21429" r="-21429" b="-857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472B21FD-36DD-2466-1A67-35720FE7762D}"/>
              </a:ext>
            </a:extLst>
          </p:cNvPr>
          <p:cNvGrpSpPr/>
          <p:nvPr/>
        </p:nvGrpSpPr>
        <p:grpSpPr>
          <a:xfrm>
            <a:off x="245561" y="3429000"/>
            <a:ext cx="7348537" cy="3000375"/>
            <a:chOff x="4843463" y="3714750"/>
            <a:chExt cx="7348537" cy="3000375"/>
          </a:xfrm>
        </p:grpSpPr>
        <p:sp>
          <p:nvSpPr>
            <p:cNvPr id="8" name="Rectangle 7">
              <a:extLst>
                <a:ext uri="{FF2B5EF4-FFF2-40B4-BE49-F238E27FC236}">
                  <a16:creationId xmlns:a16="http://schemas.microsoft.com/office/drawing/2014/main" id="{050841B3-9149-FFF6-236D-353D7C42A87C}"/>
                </a:ext>
              </a:extLst>
            </p:cNvPr>
            <p:cNvSpPr/>
            <p:nvPr/>
          </p:nvSpPr>
          <p:spPr>
            <a:xfrm>
              <a:off x="4843463" y="3714750"/>
              <a:ext cx="7348537" cy="30003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B8E1856-D8A0-3CFE-5B9D-335800FB502C}"/>
                </a:ext>
              </a:extLst>
            </p:cNvPr>
            <p:cNvGrpSpPr/>
            <p:nvPr/>
          </p:nvGrpSpPr>
          <p:grpSpPr>
            <a:xfrm>
              <a:off x="5000625" y="3799458"/>
              <a:ext cx="7086008" cy="2843950"/>
              <a:chOff x="453329" y="1651946"/>
              <a:chExt cx="11719030" cy="4726627"/>
            </a:xfrm>
          </p:grpSpPr>
          <p:grpSp>
            <p:nvGrpSpPr>
              <p:cNvPr id="10" name="Group 9">
                <a:extLst>
                  <a:ext uri="{FF2B5EF4-FFF2-40B4-BE49-F238E27FC236}">
                    <a16:creationId xmlns:a16="http://schemas.microsoft.com/office/drawing/2014/main" id="{F3FBEEFD-AF0E-EE04-E8A9-5F235EC74973}"/>
                  </a:ext>
                </a:extLst>
              </p:cNvPr>
              <p:cNvGrpSpPr/>
              <p:nvPr/>
            </p:nvGrpSpPr>
            <p:grpSpPr>
              <a:xfrm>
                <a:off x="1917774" y="1779113"/>
                <a:ext cx="10042404" cy="2203691"/>
                <a:chOff x="1855778" y="2250797"/>
                <a:chExt cx="7791020" cy="1709651"/>
              </a:xfrm>
            </p:grpSpPr>
            <p:pic>
              <p:nvPicPr>
                <p:cNvPr id="45" name="Picture 44">
                  <a:extLst>
                    <a:ext uri="{FF2B5EF4-FFF2-40B4-BE49-F238E27FC236}">
                      <a16:creationId xmlns:a16="http://schemas.microsoft.com/office/drawing/2014/main" id="{959F3D6D-5F22-ED91-842B-9AB9877B5357}"/>
                    </a:ext>
                  </a:extLst>
                </p:cNvPr>
                <p:cNvPicPr>
                  <a:picLocks noChangeAspect="1"/>
                </p:cNvPicPr>
                <p:nvPr/>
              </p:nvPicPr>
              <p:blipFill>
                <a:blip r:embed="rId4"/>
                <a:stretch>
                  <a:fillRect/>
                </a:stretch>
              </p:blipFill>
              <p:spPr>
                <a:xfrm>
                  <a:off x="1978525" y="2439817"/>
                  <a:ext cx="710243" cy="1077686"/>
                </a:xfrm>
                <a:prstGeom prst="rect">
                  <a:avLst/>
                </a:prstGeom>
              </p:spPr>
            </p:pic>
            <p:pic>
              <p:nvPicPr>
                <p:cNvPr id="46" name="Picture 45">
                  <a:extLst>
                    <a:ext uri="{FF2B5EF4-FFF2-40B4-BE49-F238E27FC236}">
                      <a16:creationId xmlns:a16="http://schemas.microsoft.com/office/drawing/2014/main" id="{ABBAFCEF-3D94-9990-B066-4A0B76551E18}"/>
                    </a:ext>
                  </a:extLst>
                </p:cNvPr>
                <p:cNvPicPr>
                  <a:picLocks noChangeAspect="1"/>
                </p:cNvPicPr>
                <p:nvPr/>
              </p:nvPicPr>
              <p:blipFill>
                <a:blip r:embed="rId5"/>
                <a:stretch>
                  <a:fillRect/>
                </a:stretch>
              </p:blipFill>
              <p:spPr>
                <a:xfrm>
                  <a:off x="3058813" y="2550660"/>
                  <a:ext cx="983274" cy="878340"/>
                </a:xfrm>
                <a:prstGeom prst="rect">
                  <a:avLst/>
                </a:prstGeom>
              </p:spPr>
            </p:pic>
            <p:pic>
              <p:nvPicPr>
                <p:cNvPr id="47" name="Picture 46">
                  <a:extLst>
                    <a:ext uri="{FF2B5EF4-FFF2-40B4-BE49-F238E27FC236}">
                      <a16:creationId xmlns:a16="http://schemas.microsoft.com/office/drawing/2014/main" id="{32404B4F-8F40-C8ED-B2D5-A2C0D9425F65}"/>
                    </a:ext>
                  </a:extLst>
                </p:cNvPr>
                <p:cNvPicPr>
                  <a:picLocks noChangeAspect="1"/>
                </p:cNvPicPr>
                <p:nvPr/>
              </p:nvPicPr>
              <p:blipFill>
                <a:blip r:embed="rId6"/>
                <a:stretch>
                  <a:fillRect/>
                </a:stretch>
              </p:blipFill>
              <p:spPr>
                <a:xfrm>
                  <a:off x="6073149" y="2351313"/>
                  <a:ext cx="767096" cy="1077687"/>
                </a:xfrm>
                <a:prstGeom prst="rect">
                  <a:avLst/>
                </a:prstGeom>
              </p:spPr>
            </p:pic>
            <p:sp>
              <p:nvSpPr>
                <p:cNvPr id="48" name="TextBox 47">
                  <a:extLst>
                    <a:ext uri="{FF2B5EF4-FFF2-40B4-BE49-F238E27FC236}">
                      <a16:creationId xmlns:a16="http://schemas.microsoft.com/office/drawing/2014/main" id="{00D777A8-8464-E4FE-A8E2-2C215DAD88C4}"/>
                    </a:ext>
                  </a:extLst>
                </p:cNvPr>
                <p:cNvSpPr txBox="1"/>
                <p:nvPr/>
              </p:nvSpPr>
              <p:spPr>
                <a:xfrm>
                  <a:off x="1855778" y="3423471"/>
                  <a:ext cx="916090" cy="327398"/>
                </a:xfrm>
                <a:prstGeom prst="rect">
                  <a:avLst/>
                </a:prstGeom>
                <a:noFill/>
              </p:spPr>
              <p:txBody>
                <a:bodyPr wrap="square" rtlCol="0">
                  <a:spAutoFit/>
                </a:bodyPr>
                <a:lstStyle/>
                <a:p>
                  <a:pPr algn="ctr"/>
                  <a:r>
                    <a:rPr lang="en-US" sz="1000" dirty="0"/>
                    <a:t>Isaac</a:t>
                  </a:r>
                </a:p>
              </p:txBody>
            </p:sp>
            <p:sp>
              <p:nvSpPr>
                <p:cNvPr id="49" name="TextBox 48">
                  <a:extLst>
                    <a:ext uri="{FF2B5EF4-FFF2-40B4-BE49-F238E27FC236}">
                      <a16:creationId xmlns:a16="http://schemas.microsoft.com/office/drawing/2014/main" id="{F70E1727-6A76-B5D4-DE1C-0AE7B827D987}"/>
                    </a:ext>
                  </a:extLst>
                </p:cNvPr>
                <p:cNvSpPr txBox="1"/>
                <p:nvPr/>
              </p:nvSpPr>
              <p:spPr>
                <a:xfrm>
                  <a:off x="3155800" y="3445684"/>
                  <a:ext cx="916090" cy="327398"/>
                </a:xfrm>
                <a:prstGeom prst="rect">
                  <a:avLst/>
                </a:prstGeom>
                <a:noFill/>
              </p:spPr>
              <p:txBody>
                <a:bodyPr wrap="square" rtlCol="0">
                  <a:spAutoFit/>
                </a:bodyPr>
                <a:lstStyle/>
                <a:p>
                  <a:pPr algn="ctr"/>
                  <a:r>
                    <a:rPr lang="en-US" sz="1000" dirty="0"/>
                    <a:t>Panda</a:t>
                  </a:r>
                </a:p>
              </p:txBody>
            </p:sp>
            <p:sp>
              <p:nvSpPr>
                <p:cNvPr id="50" name="TextBox 49">
                  <a:extLst>
                    <a:ext uri="{FF2B5EF4-FFF2-40B4-BE49-F238E27FC236}">
                      <a16:creationId xmlns:a16="http://schemas.microsoft.com/office/drawing/2014/main" id="{153265DD-C128-F3A5-740A-5FB89ED0FFD0}"/>
                    </a:ext>
                  </a:extLst>
                </p:cNvPr>
                <p:cNvSpPr txBox="1"/>
                <p:nvPr/>
              </p:nvSpPr>
              <p:spPr>
                <a:xfrm>
                  <a:off x="7339402" y="3442313"/>
                  <a:ext cx="916090" cy="327398"/>
                </a:xfrm>
                <a:prstGeom prst="rect">
                  <a:avLst/>
                </a:prstGeom>
                <a:noFill/>
              </p:spPr>
              <p:txBody>
                <a:bodyPr wrap="square" rtlCol="0">
                  <a:spAutoFit/>
                </a:bodyPr>
                <a:lstStyle/>
                <a:p>
                  <a:pPr algn="ctr"/>
                  <a:r>
                    <a:rPr lang="en-US" sz="1000" dirty="0"/>
                    <a:t>Penguin</a:t>
                  </a:r>
                </a:p>
              </p:txBody>
            </p:sp>
            <p:sp>
              <p:nvSpPr>
                <p:cNvPr id="51" name="TextBox 50">
                  <a:extLst>
                    <a:ext uri="{FF2B5EF4-FFF2-40B4-BE49-F238E27FC236}">
                      <a16:creationId xmlns:a16="http://schemas.microsoft.com/office/drawing/2014/main" id="{1B86EAA2-51A8-14AF-F80C-5CA8F1D90A19}"/>
                    </a:ext>
                  </a:extLst>
                </p:cNvPr>
                <p:cNvSpPr txBox="1"/>
                <p:nvPr/>
              </p:nvSpPr>
              <p:spPr>
                <a:xfrm>
                  <a:off x="6059706" y="3439152"/>
                  <a:ext cx="916090" cy="327398"/>
                </a:xfrm>
                <a:prstGeom prst="rect">
                  <a:avLst/>
                </a:prstGeom>
                <a:noFill/>
              </p:spPr>
              <p:txBody>
                <a:bodyPr wrap="square" rtlCol="0">
                  <a:spAutoFit/>
                </a:bodyPr>
                <a:lstStyle/>
                <a:p>
                  <a:pPr algn="ctr"/>
                  <a:r>
                    <a:rPr lang="en-US" sz="1000" dirty="0"/>
                    <a:t>Ostrich</a:t>
                  </a:r>
                </a:p>
              </p:txBody>
            </p:sp>
            <p:pic>
              <p:nvPicPr>
                <p:cNvPr id="52" name="Picture 51">
                  <a:extLst>
                    <a:ext uri="{FF2B5EF4-FFF2-40B4-BE49-F238E27FC236}">
                      <a16:creationId xmlns:a16="http://schemas.microsoft.com/office/drawing/2014/main" id="{DFF447A9-F75F-16AC-BBF8-6441D0D71B13}"/>
                    </a:ext>
                  </a:extLst>
                </p:cNvPr>
                <p:cNvPicPr>
                  <a:picLocks noChangeAspect="1"/>
                </p:cNvPicPr>
                <p:nvPr/>
              </p:nvPicPr>
              <p:blipFill>
                <a:blip r:embed="rId7"/>
                <a:stretch>
                  <a:fillRect/>
                </a:stretch>
              </p:blipFill>
              <p:spPr>
                <a:xfrm>
                  <a:off x="7370070" y="2508487"/>
                  <a:ext cx="670641" cy="854526"/>
                </a:xfrm>
                <a:prstGeom prst="rect">
                  <a:avLst/>
                </a:prstGeom>
              </p:spPr>
            </p:pic>
            <p:sp>
              <p:nvSpPr>
                <p:cNvPr id="53" name="TextBox 52">
                  <a:extLst>
                    <a:ext uri="{FF2B5EF4-FFF2-40B4-BE49-F238E27FC236}">
                      <a16:creationId xmlns:a16="http://schemas.microsoft.com/office/drawing/2014/main" id="{EDD051D4-F143-B209-D5C6-F848BE9085FB}"/>
                    </a:ext>
                  </a:extLst>
                </p:cNvPr>
                <p:cNvSpPr txBox="1"/>
                <p:nvPr/>
              </p:nvSpPr>
              <p:spPr>
                <a:xfrm>
                  <a:off x="8701207" y="3424707"/>
                  <a:ext cx="916090" cy="535741"/>
                </a:xfrm>
                <a:prstGeom prst="rect">
                  <a:avLst/>
                </a:prstGeom>
                <a:noFill/>
              </p:spPr>
              <p:txBody>
                <a:bodyPr wrap="square" rtlCol="0">
                  <a:spAutoFit/>
                </a:bodyPr>
                <a:lstStyle/>
                <a:p>
                  <a:pPr algn="ctr"/>
                  <a:r>
                    <a:rPr lang="en-US" sz="1000" dirty="0"/>
                    <a:t>Alien Penguin</a:t>
                  </a:r>
                </a:p>
              </p:txBody>
            </p:sp>
            <p:sp>
              <p:nvSpPr>
                <p:cNvPr id="54" name="TextBox 53">
                  <a:extLst>
                    <a:ext uri="{FF2B5EF4-FFF2-40B4-BE49-F238E27FC236}">
                      <a16:creationId xmlns:a16="http://schemas.microsoft.com/office/drawing/2014/main" id="{3E2A1383-C935-F887-DFE7-3B073A741682}"/>
                    </a:ext>
                  </a:extLst>
                </p:cNvPr>
                <p:cNvSpPr txBox="1"/>
                <p:nvPr/>
              </p:nvSpPr>
              <p:spPr>
                <a:xfrm>
                  <a:off x="4759683" y="3424236"/>
                  <a:ext cx="916090" cy="327398"/>
                </a:xfrm>
                <a:prstGeom prst="rect">
                  <a:avLst/>
                </a:prstGeom>
                <a:noFill/>
              </p:spPr>
              <p:txBody>
                <a:bodyPr wrap="square" rtlCol="0">
                  <a:spAutoFit/>
                </a:bodyPr>
                <a:lstStyle/>
                <a:p>
                  <a:pPr algn="ctr"/>
                  <a:r>
                    <a:rPr lang="en-US" sz="1000" dirty="0"/>
                    <a:t>Rabbit</a:t>
                  </a:r>
                </a:p>
              </p:txBody>
            </p:sp>
            <p:pic>
              <p:nvPicPr>
                <p:cNvPr id="55" name="Picture 54">
                  <a:extLst>
                    <a:ext uri="{FF2B5EF4-FFF2-40B4-BE49-F238E27FC236}">
                      <a16:creationId xmlns:a16="http://schemas.microsoft.com/office/drawing/2014/main" id="{6848FCCC-00DB-D360-4E45-6C0221D82890}"/>
                    </a:ext>
                  </a:extLst>
                </p:cNvPr>
                <p:cNvPicPr>
                  <a:picLocks noChangeAspect="1"/>
                </p:cNvPicPr>
                <p:nvPr/>
              </p:nvPicPr>
              <p:blipFill>
                <a:blip r:embed="rId8"/>
                <a:stretch>
                  <a:fillRect/>
                </a:stretch>
              </p:blipFill>
              <p:spPr>
                <a:xfrm>
                  <a:off x="8821195" y="2330336"/>
                  <a:ext cx="825603" cy="1044641"/>
                </a:xfrm>
                <a:prstGeom prst="rect">
                  <a:avLst/>
                </a:prstGeom>
              </p:spPr>
            </p:pic>
            <p:pic>
              <p:nvPicPr>
                <p:cNvPr id="56" name="Picture 7" descr="Adoptable Rabbits | morabbit">
                  <a:extLst>
                    <a:ext uri="{FF2B5EF4-FFF2-40B4-BE49-F238E27FC236}">
                      <a16:creationId xmlns:a16="http://schemas.microsoft.com/office/drawing/2014/main" id="{9BDBB293-0E73-3B62-F5C2-A0F3E38515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4759683" y="2250797"/>
                  <a:ext cx="767096" cy="12691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9017339-93FF-CCDF-AB1A-61779AA8CD64}"/>
                  </a:ext>
                </a:extLst>
              </p:cNvPr>
              <p:cNvGrpSpPr/>
              <p:nvPr/>
            </p:nvGrpSpPr>
            <p:grpSpPr>
              <a:xfrm>
                <a:off x="2298999" y="1651946"/>
                <a:ext cx="4145728" cy="898422"/>
                <a:chOff x="2298999" y="1651946"/>
                <a:chExt cx="4145728" cy="898422"/>
              </a:xfrm>
            </p:grpSpPr>
            <p:pic>
              <p:nvPicPr>
                <p:cNvPr id="42" name="Picture 4" descr="Page 12 | Mortarboard Cap Images - Free Download on Freepik">
                  <a:extLst>
                    <a:ext uri="{FF2B5EF4-FFF2-40B4-BE49-F238E27FC236}">
                      <a16:creationId xmlns:a16="http://schemas.microsoft.com/office/drawing/2014/main" id="{0F1C84D3-F4F3-5A73-F9E1-CF29DED5F5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2298999" y="1946781"/>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Page 12 | Mortarboard Cap Images - Free Download on Freepik">
                  <a:extLst>
                    <a:ext uri="{FF2B5EF4-FFF2-40B4-BE49-F238E27FC236}">
                      <a16:creationId xmlns:a16="http://schemas.microsoft.com/office/drawing/2014/main" id="{D9960668-9B48-9E7A-FDBB-88140B37B9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90756">
                  <a:off x="4066485" y="209098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Page 12 | Mortarboard Cap Images - Free Download on Freepik">
                  <a:extLst>
                    <a:ext uri="{FF2B5EF4-FFF2-40B4-BE49-F238E27FC236}">
                      <a16:creationId xmlns:a16="http://schemas.microsoft.com/office/drawing/2014/main" id="{9A731EBE-4494-82EF-40CB-9FBD9A314E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641">
                  <a:off x="5985344" y="1651946"/>
                  <a:ext cx="459383" cy="4593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2466145-7F9B-B50A-6ED4-BD0241D80193}"/>
                  </a:ext>
                </a:extLst>
              </p:cNvPr>
              <p:cNvGrpSpPr/>
              <p:nvPr/>
            </p:nvGrpSpPr>
            <p:grpSpPr>
              <a:xfrm>
                <a:off x="496191" y="3750566"/>
                <a:ext cx="11366155" cy="1087424"/>
                <a:chOff x="496191" y="4136336"/>
                <a:chExt cx="11366155" cy="1087424"/>
              </a:xfrm>
            </p:grpSpPr>
            <p:pic>
              <p:nvPicPr>
                <p:cNvPr id="35" name="Picture 2" descr="Money Stack | Totally Accurate BattleGrounds Wiki | Fandom">
                  <a:extLst>
                    <a:ext uri="{FF2B5EF4-FFF2-40B4-BE49-F238E27FC236}">
                      <a16:creationId xmlns:a16="http://schemas.microsoft.com/office/drawing/2014/main" id="{1AD2DC66-C3FF-0CC7-EBDF-D0161EE5B2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191" y="4162556"/>
                  <a:ext cx="1061202" cy="10612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1451EA7-41AB-3434-2E1E-0BF2D14E2D5C}"/>
                        </a:ext>
                      </a:extLst>
                    </p:cNvPr>
                    <p:cNvSpPr txBox="1"/>
                    <p:nvPr/>
                  </p:nvSpPr>
                  <p:spPr>
                    <a:xfrm>
                      <a:off x="204469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36" name="TextBox 35">
                      <a:extLst>
                        <a:ext uri="{FF2B5EF4-FFF2-40B4-BE49-F238E27FC236}">
                          <a16:creationId xmlns:a16="http://schemas.microsoft.com/office/drawing/2014/main" id="{61451EA7-41AB-3434-2E1E-0BF2D14E2D5C}"/>
                        </a:ext>
                      </a:extLst>
                    </p:cNvPr>
                    <p:cNvSpPr txBox="1">
                      <a:spLocks noRot="1" noChangeAspect="1" noMove="1" noResize="1" noEditPoints="1" noAdjustHandles="1" noChangeArrowheads="1" noChangeShapeType="1" noTextEdit="1"/>
                    </p:cNvSpPr>
                    <p:nvPr/>
                  </p:nvSpPr>
                  <p:spPr>
                    <a:xfrm>
                      <a:off x="2044691" y="4136336"/>
                      <a:ext cx="1061203" cy="580578"/>
                    </a:xfrm>
                    <a:prstGeom prst="rect">
                      <a:avLst/>
                    </a:prstGeom>
                    <a:blipFill>
                      <a:blip r:embed="rId12"/>
                      <a:stretch>
                        <a:fillRect r="-1764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EC5C59-EA32-0C05-EC96-C58C6081870C}"/>
                        </a:ext>
                      </a:extLst>
                    </p:cNvPr>
                    <p:cNvSpPr txBox="1"/>
                    <p:nvPr/>
                  </p:nvSpPr>
                  <p:spPr>
                    <a:xfrm>
                      <a:off x="3538281"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7" name="TextBox 36">
                      <a:extLst>
                        <a:ext uri="{FF2B5EF4-FFF2-40B4-BE49-F238E27FC236}">
                          <a16:creationId xmlns:a16="http://schemas.microsoft.com/office/drawing/2014/main" id="{4EEC5C59-EA32-0C05-EC96-C58C6081870C}"/>
                        </a:ext>
                      </a:extLst>
                    </p:cNvPr>
                    <p:cNvSpPr txBox="1">
                      <a:spLocks noRot="1" noChangeAspect="1" noMove="1" noResize="1" noEditPoints="1" noAdjustHandles="1" noChangeArrowheads="1" noChangeShapeType="1" noTextEdit="1"/>
                    </p:cNvSpPr>
                    <p:nvPr/>
                  </p:nvSpPr>
                  <p:spPr>
                    <a:xfrm>
                      <a:off x="3538281" y="4136336"/>
                      <a:ext cx="1061203" cy="580578"/>
                    </a:xfrm>
                    <a:prstGeom prst="rect">
                      <a:avLst/>
                    </a:prstGeom>
                    <a:blipFill>
                      <a:blip r:embed="rId13"/>
                      <a:stretch>
                        <a:fillRect r="-3137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51AFA38-2F64-5B0E-BFE3-A8262340EFB0}"/>
                        </a:ext>
                      </a:extLst>
                    </p:cNvPr>
                    <p:cNvSpPr txBox="1"/>
                    <p:nvPr/>
                  </p:nvSpPr>
                  <p:spPr>
                    <a:xfrm>
                      <a:off x="5395746"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8" name="TextBox 37">
                      <a:extLst>
                        <a:ext uri="{FF2B5EF4-FFF2-40B4-BE49-F238E27FC236}">
                          <a16:creationId xmlns:a16="http://schemas.microsoft.com/office/drawing/2014/main" id="{451AFA38-2F64-5B0E-BFE3-A8262340EFB0}"/>
                        </a:ext>
                      </a:extLst>
                    </p:cNvPr>
                    <p:cNvSpPr txBox="1">
                      <a:spLocks noRot="1" noChangeAspect="1" noMove="1" noResize="1" noEditPoints="1" noAdjustHandles="1" noChangeArrowheads="1" noChangeShapeType="1" noTextEdit="1"/>
                    </p:cNvSpPr>
                    <p:nvPr/>
                  </p:nvSpPr>
                  <p:spPr>
                    <a:xfrm>
                      <a:off x="5395746" y="4136336"/>
                      <a:ext cx="1061203" cy="580578"/>
                    </a:xfrm>
                    <a:prstGeom prst="rect">
                      <a:avLst/>
                    </a:prstGeom>
                    <a:blipFill>
                      <a:blip r:embed="rId14"/>
                      <a:stretch>
                        <a:fillRect r="-3461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E77768A-6ECD-2C94-64DF-BAA9556F3901}"/>
                        </a:ext>
                      </a:extLst>
                    </p:cNvPr>
                    <p:cNvSpPr txBox="1"/>
                    <p:nvPr/>
                  </p:nvSpPr>
                  <p:spPr>
                    <a:xfrm>
                      <a:off x="7253212"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9" name="TextBox 38">
                      <a:extLst>
                        <a:ext uri="{FF2B5EF4-FFF2-40B4-BE49-F238E27FC236}">
                          <a16:creationId xmlns:a16="http://schemas.microsoft.com/office/drawing/2014/main" id="{BE77768A-6ECD-2C94-64DF-BAA9556F3901}"/>
                        </a:ext>
                      </a:extLst>
                    </p:cNvPr>
                    <p:cNvSpPr txBox="1">
                      <a:spLocks noRot="1" noChangeAspect="1" noMove="1" noResize="1" noEditPoints="1" noAdjustHandles="1" noChangeArrowheads="1" noChangeShapeType="1" noTextEdit="1"/>
                    </p:cNvSpPr>
                    <p:nvPr/>
                  </p:nvSpPr>
                  <p:spPr>
                    <a:xfrm>
                      <a:off x="7253212" y="4136336"/>
                      <a:ext cx="1061203" cy="580578"/>
                    </a:xfrm>
                    <a:prstGeom prst="rect">
                      <a:avLst/>
                    </a:prstGeom>
                    <a:blipFill>
                      <a:blip r:embed="rId15"/>
                      <a:stretch>
                        <a:fillRect r="-4038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632A0D-3E51-763C-2885-6CB101AD91A0}"/>
                        </a:ext>
                      </a:extLst>
                    </p:cNvPr>
                    <p:cNvSpPr txBox="1"/>
                    <p:nvPr/>
                  </p:nvSpPr>
                  <p:spPr>
                    <a:xfrm>
                      <a:off x="8981232" y="4143577"/>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40" name="TextBox 39">
                      <a:extLst>
                        <a:ext uri="{FF2B5EF4-FFF2-40B4-BE49-F238E27FC236}">
                          <a16:creationId xmlns:a16="http://schemas.microsoft.com/office/drawing/2014/main" id="{A1632A0D-3E51-763C-2885-6CB101AD91A0}"/>
                        </a:ext>
                      </a:extLst>
                    </p:cNvPr>
                    <p:cNvSpPr txBox="1">
                      <a:spLocks noRot="1" noChangeAspect="1" noMove="1" noResize="1" noEditPoints="1" noAdjustHandles="1" noChangeArrowheads="1" noChangeShapeType="1" noTextEdit="1"/>
                    </p:cNvSpPr>
                    <p:nvPr/>
                  </p:nvSpPr>
                  <p:spPr>
                    <a:xfrm>
                      <a:off x="8981232" y="4143577"/>
                      <a:ext cx="1061203" cy="601253"/>
                    </a:xfrm>
                    <a:prstGeom prst="rect">
                      <a:avLst/>
                    </a:prstGeom>
                    <a:blipFill>
                      <a:blip r:embed="rId16"/>
                      <a:stretch>
                        <a:fillRect r="-5192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466EE9-0E88-87D7-35B5-25FDF6416110}"/>
                        </a:ext>
                      </a:extLst>
                    </p:cNvPr>
                    <p:cNvSpPr txBox="1"/>
                    <p:nvPr/>
                  </p:nvSpPr>
                  <p:spPr>
                    <a:xfrm>
                      <a:off x="10801143" y="4136336"/>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0,</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41" name="TextBox 40">
                      <a:extLst>
                        <a:ext uri="{FF2B5EF4-FFF2-40B4-BE49-F238E27FC236}">
                          <a16:creationId xmlns:a16="http://schemas.microsoft.com/office/drawing/2014/main" id="{D9466EE9-0E88-87D7-35B5-25FDF6416110}"/>
                        </a:ext>
                      </a:extLst>
                    </p:cNvPr>
                    <p:cNvSpPr txBox="1">
                      <a:spLocks noRot="1" noChangeAspect="1" noMove="1" noResize="1" noEditPoints="1" noAdjustHandles="1" noChangeArrowheads="1" noChangeShapeType="1" noTextEdit="1"/>
                    </p:cNvSpPr>
                    <p:nvPr/>
                  </p:nvSpPr>
                  <p:spPr>
                    <a:xfrm>
                      <a:off x="10801143" y="4136336"/>
                      <a:ext cx="1061203" cy="580578"/>
                    </a:xfrm>
                    <a:prstGeom prst="rect">
                      <a:avLst/>
                    </a:prstGeom>
                    <a:blipFill>
                      <a:blip r:embed="rId17"/>
                      <a:stretch>
                        <a:fillRect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445A8893-6885-70DD-7268-1C6C89EFC719}"/>
                  </a:ext>
                </a:extLst>
              </p:cNvPr>
              <p:cNvGrpSpPr/>
              <p:nvPr/>
            </p:nvGrpSpPr>
            <p:grpSpPr>
              <a:xfrm>
                <a:off x="453329" y="5137614"/>
                <a:ext cx="11418028" cy="1240959"/>
                <a:chOff x="453329" y="5423369"/>
                <a:chExt cx="11418028" cy="1240959"/>
              </a:xfrm>
            </p:grpSpPr>
            <p:pic>
              <p:nvPicPr>
                <p:cNvPr id="27" name="Picture 2" descr="Money Stack | Totally Accurate BattleGrounds Wiki | Fandom">
                  <a:extLst>
                    <a:ext uri="{FF2B5EF4-FFF2-40B4-BE49-F238E27FC236}">
                      <a16:creationId xmlns:a16="http://schemas.microsoft.com/office/drawing/2014/main" id="{9CA0162F-8B8F-CB5D-DA08-3A79550339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329" y="5603124"/>
                  <a:ext cx="1061202" cy="106120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age 12 | Mortarboard Cap Images - Free Download on Freepik">
                  <a:extLst>
                    <a:ext uri="{FF2B5EF4-FFF2-40B4-BE49-F238E27FC236}">
                      <a16:creationId xmlns:a16="http://schemas.microsoft.com/office/drawing/2014/main" id="{644425C7-B969-0C5E-D5FC-B8647B1A4F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13024">
                  <a:off x="1091355" y="5603124"/>
                  <a:ext cx="572008" cy="5720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A8316F4-69C0-529B-193E-389606C72D70}"/>
                        </a:ext>
                      </a:extLst>
                    </p:cNvPr>
                    <p:cNvSpPr txBox="1"/>
                    <p:nvPr/>
                  </p:nvSpPr>
                  <p:spPr>
                    <a:xfrm>
                      <a:off x="199809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Isaac</m:t>
                                </m:r>
                              </m:sub>
                            </m:sSub>
                          </m:oMath>
                        </m:oMathPara>
                      </a14:m>
                      <a:endParaRPr lang="en-US" sz="1600" dirty="0"/>
                    </a:p>
                  </p:txBody>
                </p:sp>
              </mc:Choice>
              <mc:Fallback xmlns="">
                <p:sp>
                  <p:nvSpPr>
                    <p:cNvPr id="29" name="TextBox 28">
                      <a:extLst>
                        <a:ext uri="{FF2B5EF4-FFF2-40B4-BE49-F238E27FC236}">
                          <a16:creationId xmlns:a16="http://schemas.microsoft.com/office/drawing/2014/main" id="{9A8316F4-69C0-529B-193E-389606C72D70}"/>
                        </a:ext>
                      </a:extLst>
                    </p:cNvPr>
                    <p:cNvSpPr txBox="1">
                      <a:spLocks noRot="1" noChangeAspect="1" noMove="1" noResize="1" noEditPoints="1" noAdjustHandles="1" noChangeArrowheads="1" noChangeShapeType="1" noTextEdit="1"/>
                    </p:cNvSpPr>
                    <p:nvPr/>
                  </p:nvSpPr>
                  <p:spPr>
                    <a:xfrm>
                      <a:off x="1998091" y="5472139"/>
                      <a:ext cx="1061203" cy="580578"/>
                    </a:xfrm>
                    <a:prstGeom prst="rect">
                      <a:avLst/>
                    </a:prstGeom>
                    <a:blipFill>
                      <a:blip r:embed="rId18"/>
                      <a:stretch>
                        <a:fillRect r="-17647"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072EBE3-06B2-1FA3-1C89-4877E149F49F}"/>
                        </a:ext>
                      </a:extLst>
                    </p:cNvPr>
                    <p:cNvSpPr txBox="1"/>
                    <p:nvPr/>
                  </p:nvSpPr>
                  <p:spPr>
                    <a:xfrm>
                      <a:off x="3532895"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Panda</m:t>
                                </m:r>
                              </m:sub>
                            </m:sSub>
                          </m:oMath>
                        </m:oMathPara>
                      </a14:m>
                      <a:endParaRPr lang="en-US" sz="1600" dirty="0"/>
                    </a:p>
                  </p:txBody>
                </p:sp>
              </mc:Choice>
              <mc:Fallback xmlns="">
                <p:sp>
                  <p:nvSpPr>
                    <p:cNvPr id="30" name="TextBox 29">
                      <a:extLst>
                        <a:ext uri="{FF2B5EF4-FFF2-40B4-BE49-F238E27FC236}">
                          <a16:creationId xmlns:a16="http://schemas.microsoft.com/office/drawing/2014/main" id="{2072EBE3-06B2-1FA3-1C89-4877E149F49F}"/>
                        </a:ext>
                      </a:extLst>
                    </p:cNvPr>
                    <p:cNvSpPr txBox="1">
                      <a:spLocks noRot="1" noChangeAspect="1" noMove="1" noResize="1" noEditPoints="1" noAdjustHandles="1" noChangeArrowheads="1" noChangeShapeType="1" noTextEdit="1"/>
                    </p:cNvSpPr>
                    <p:nvPr/>
                  </p:nvSpPr>
                  <p:spPr>
                    <a:xfrm>
                      <a:off x="3532895" y="5472139"/>
                      <a:ext cx="1061203" cy="580578"/>
                    </a:xfrm>
                    <a:prstGeom prst="rect">
                      <a:avLst/>
                    </a:prstGeom>
                    <a:blipFill>
                      <a:blip r:embed="rId19"/>
                      <a:stretch>
                        <a:fillRect r="-29412"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7698D-73D5-71B3-7C94-79747B6F9650}"/>
                        </a:ext>
                      </a:extLst>
                    </p:cNvPr>
                    <p:cNvSpPr txBox="1"/>
                    <p:nvPr/>
                  </p:nvSpPr>
                  <p:spPr>
                    <a:xfrm>
                      <a:off x="5395746" y="542336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Rabbit</m:t>
                                </m:r>
                              </m:sub>
                            </m:sSub>
                          </m:oMath>
                        </m:oMathPara>
                      </a14:m>
                      <a:endParaRPr lang="en-US" sz="1600" dirty="0"/>
                    </a:p>
                  </p:txBody>
                </p:sp>
              </mc:Choice>
              <mc:Fallback xmlns="">
                <p:sp>
                  <p:nvSpPr>
                    <p:cNvPr id="31" name="TextBox 30">
                      <a:extLst>
                        <a:ext uri="{FF2B5EF4-FFF2-40B4-BE49-F238E27FC236}">
                          <a16:creationId xmlns:a16="http://schemas.microsoft.com/office/drawing/2014/main" id="{B137698D-73D5-71B3-7C94-79747B6F9650}"/>
                        </a:ext>
                      </a:extLst>
                    </p:cNvPr>
                    <p:cNvSpPr txBox="1">
                      <a:spLocks noRot="1" noChangeAspect="1" noMove="1" noResize="1" noEditPoints="1" noAdjustHandles="1" noChangeArrowheads="1" noChangeShapeType="1" noTextEdit="1"/>
                    </p:cNvSpPr>
                    <p:nvPr/>
                  </p:nvSpPr>
                  <p:spPr>
                    <a:xfrm>
                      <a:off x="5395746" y="5423369"/>
                      <a:ext cx="1061203" cy="580578"/>
                    </a:xfrm>
                    <a:prstGeom prst="rect">
                      <a:avLst/>
                    </a:prstGeom>
                    <a:blipFill>
                      <a:blip r:embed="rId20"/>
                      <a:stretch>
                        <a:fillRect r="-32692"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936A9DF-90A9-118E-B71F-192C683124AF}"/>
                        </a:ext>
                      </a:extLst>
                    </p:cNvPr>
                    <p:cNvSpPr txBox="1"/>
                    <p:nvPr/>
                  </p:nvSpPr>
                  <p:spPr>
                    <a:xfrm>
                      <a:off x="7253211" y="5472139"/>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Ostrich</m:t>
                                </m:r>
                              </m:sub>
                            </m:sSub>
                          </m:oMath>
                        </m:oMathPara>
                      </a14:m>
                      <a:endParaRPr lang="en-US" sz="1600" dirty="0"/>
                    </a:p>
                  </p:txBody>
                </p:sp>
              </mc:Choice>
              <mc:Fallback xmlns="">
                <p:sp>
                  <p:nvSpPr>
                    <p:cNvPr id="32" name="TextBox 31">
                      <a:extLst>
                        <a:ext uri="{FF2B5EF4-FFF2-40B4-BE49-F238E27FC236}">
                          <a16:creationId xmlns:a16="http://schemas.microsoft.com/office/drawing/2014/main" id="{B936A9DF-90A9-118E-B71F-192C683124AF}"/>
                        </a:ext>
                      </a:extLst>
                    </p:cNvPr>
                    <p:cNvSpPr txBox="1">
                      <a:spLocks noRot="1" noChangeAspect="1" noMove="1" noResize="1" noEditPoints="1" noAdjustHandles="1" noChangeArrowheads="1" noChangeShapeType="1" noTextEdit="1"/>
                    </p:cNvSpPr>
                    <p:nvPr/>
                  </p:nvSpPr>
                  <p:spPr>
                    <a:xfrm>
                      <a:off x="7253211" y="5472139"/>
                      <a:ext cx="1061203" cy="580578"/>
                    </a:xfrm>
                    <a:prstGeom prst="rect">
                      <a:avLst/>
                    </a:prstGeom>
                    <a:blipFill>
                      <a:blip r:embed="rId21"/>
                      <a:stretch>
                        <a:fillRect r="-4038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49A23B-C625-62C9-54CA-CE9848CC8CB2}"/>
                        </a:ext>
                      </a:extLst>
                    </p:cNvPr>
                    <p:cNvSpPr txBox="1"/>
                    <p:nvPr/>
                  </p:nvSpPr>
                  <p:spPr>
                    <a:xfrm>
                      <a:off x="9009023" y="5490299"/>
                      <a:ext cx="1061203" cy="6012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Penguin</m:t>
                                </m:r>
                              </m:sub>
                            </m:sSub>
                          </m:oMath>
                        </m:oMathPara>
                      </a14:m>
                      <a:endParaRPr lang="en-US" sz="1600" dirty="0"/>
                    </a:p>
                  </p:txBody>
                </p:sp>
              </mc:Choice>
              <mc:Fallback xmlns="">
                <p:sp>
                  <p:nvSpPr>
                    <p:cNvPr id="33" name="TextBox 32">
                      <a:extLst>
                        <a:ext uri="{FF2B5EF4-FFF2-40B4-BE49-F238E27FC236}">
                          <a16:creationId xmlns:a16="http://schemas.microsoft.com/office/drawing/2014/main" id="{6D49A23B-C625-62C9-54CA-CE9848CC8CB2}"/>
                        </a:ext>
                      </a:extLst>
                    </p:cNvPr>
                    <p:cNvSpPr txBox="1">
                      <a:spLocks noRot="1" noChangeAspect="1" noMove="1" noResize="1" noEditPoints="1" noAdjustHandles="1" noChangeArrowheads="1" noChangeShapeType="1" noTextEdit="1"/>
                    </p:cNvSpPr>
                    <p:nvPr/>
                  </p:nvSpPr>
                  <p:spPr>
                    <a:xfrm>
                      <a:off x="9009023" y="5490299"/>
                      <a:ext cx="1061203" cy="601253"/>
                    </a:xfrm>
                    <a:prstGeom prst="rect">
                      <a:avLst/>
                    </a:prstGeom>
                    <a:blipFill>
                      <a:blip r:embed="rId22"/>
                      <a:stretch>
                        <a:fillRect r="-5098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C4E134A-D1A0-E09A-C34B-76F2AD93E362}"/>
                        </a:ext>
                      </a:extLst>
                    </p:cNvPr>
                    <p:cNvSpPr txBox="1"/>
                    <p:nvPr/>
                  </p:nvSpPr>
                  <p:spPr>
                    <a:xfrm>
                      <a:off x="10810154" y="5449171"/>
                      <a:ext cx="1061203" cy="580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𝑌</m:t>
                                </m:r>
                              </m:e>
                              <m:sub>
                                <m:r>
                                  <a:rPr lang="en-US" sz="1600" b="0" i="1" smtClean="0">
                                    <a:solidFill>
                                      <a:schemeClr val="accent1"/>
                                    </a:solidFill>
                                    <a:latin typeface="Cambria Math" panose="02040503050406030204" pitchFamily="18" charset="0"/>
                                  </a:rPr>
                                  <m:t>1,</m:t>
                                </m:r>
                                <m:r>
                                  <a:rPr lang="en-US" sz="1600" b="0" i="0" smtClean="0">
                                    <a:solidFill>
                                      <a:schemeClr val="accent1"/>
                                    </a:solidFill>
                                    <a:latin typeface="Cambria Math" panose="02040503050406030204" pitchFamily="18" charset="0"/>
                                  </a:rPr>
                                  <m:t>   </m:t>
                                </m:r>
                                <m:r>
                                  <m:rPr>
                                    <m:sty m:val="p"/>
                                  </m:rPr>
                                  <a:rPr lang="en-US" sz="1600" b="0" i="0" smtClean="0">
                                    <a:solidFill>
                                      <a:schemeClr val="accent1"/>
                                    </a:solidFill>
                                    <a:latin typeface="Cambria Math" panose="02040503050406030204" pitchFamily="18" charset="0"/>
                                  </a:rPr>
                                  <m:t>AP</m:t>
                                </m:r>
                              </m:sub>
                            </m:sSub>
                          </m:oMath>
                        </m:oMathPara>
                      </a14:m>
                      <a:endParaRPr lang="en-US" sz="1600" dirty="0"/>
                    </a:p>
                  </p:txBody>
                </p:sp>
              </mc:Choice>
              <mc:Fallback xmlns="">
                <p:sp>
                  <p:nvSpPr>
                    <p:cNvPr id="34" name="TextBox 33">
                      <a:extLst>
                        <a:ext uri="{FF2B5EF4-FFF2-40B4-BE49-F238E27FC236}">
                          <a16:creationId xmlns:a16="http://schemas.microsoft.com/office/drawing/2014/main" id="{2C4E134A-D1A0-E09A-C34B-76F2AD93E362}"/>
                        </a:ext>
                      </a:extLst>
                    </p:cNvPr>
                    <p:cNvSpPr txBox="1">
                      <a:spLocks noRot="1" noChangeAspect="1" noMove="1" noResize="1" noEditPoints="1" noAdjustHandles="1" noChangeArrowheads="1" noChangeShapeType="1" noTextEdit="1"/>
                    </p:cNvSpPr>
                    <p:nvPr/>
                  </p:nvSpPr>
                  <p:spPr>
                    <a:xfrm>
                      <a:off x="10810154" y="5449171"/>
                      <a:ext cx="1061203" cy="580578"/>
                    </a:xfrm>
                    <a:prstGeom prst="rect">
                      <a:avLst/>
                    </a:prstGeom>
                    <a:blipFill>
                      <a:blip r:embed="rId23"/>
                      <a:stretch>
                        <a:fillRect b="-10714"/>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352A6836-D076-3BC5-230C-3434FF5574DD}"/>
                  </a:ext>
                </a:extLst>
              </p:cNvPr>
              <p:cNvGrpSpPr/>
              <p:nvPr/>
            </p:nvGrpSpPr>
            <p:grpSpPr>
              <a:xfrm>
                <a:off x="2223051" y="4197975"/>
                <a:ext cx="9949308" cy="2146756"/>
                <a:chOff x="2287252" y="4295304"/>
                <a:chExt cx="9949308" cy="2146756"/>
              </a:xfrm>
            </p:grpSpPr>
            <p:sp>
              <p:nvSpPr>
                <p:cNvPr id="15" name="TextBox 14">
                  <a:extLst>
                    <a:ext uri="{FF2B5EF4-FFF2-40B4-BE49-F238E27FC236}">
                      <a16:creationId xmlns:a16="http://schemas.microsoft.com/office/drawing/2014/main" id="{679E1A30-0992-1967-15C0-2F816E1B7D4F}"/>
                    </a:ext>
                  </a:extLst>
                </p:cNvPr>
                <p:cNvSpPr txBox="1"/>
                <p:nvPr/>
              </p:nvSpPr>
              <p:spPr>
                <a:xfrm>
                  <a:off x="2287252" y="431443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6" name="TextBox 15">
                  <a:extLst>
                    <a:ext uri="{FF2B5EF4-FFF2-40B4-BE49-F238E27FC236}">
                      <a16:creationId xmlns:a16="http://schemas.microsoft.com/office/drawing/2014/main" id="{B3691FAA-61B4-3CE9-5F31-8F0CF73E98EC}"/>
                    </a:ext>
                  </a:extLst>
                </p:cNvPr>
                <p:cNvSpPr txBox="1"/>
                <p:nvPr/>
              </p:nvSpPr>
              <p:spPr>
                <a:xfrm>
                  <a:off x="3865866" y="4295304"/>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7" name="TextBox 16">
                  <a:extLst>
                    <a:ext uri="{FF2B5EF4-FFF2-40B4-BE49-F238E27FC236}">
                      <a16:creationId xmlns:a16="http://schemas.microsoft.com/office/drawing/2014/main" id="{1F4CE228-E294-A0B1-54D3-35C2C8863071}"/>
                    </a:ext>
                  </a:extLst>
                </p:cNvPr>
                <p:cNvSpPr txBox="1"/>
                <p:nvPr/>
              </p:nvSpPr>
              <p:spPr>
                <a:xfrm>
                  <a:off x="5656823" y="4329799"/>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8" name="TextBox 17">
                  <a:extLst>
                    <a:ext uri="{FF2B5EF4-FFF2-40B4-BE49-F238E27FC236}">
                      <a16:creationId xmlns:a16="http://schemas.microsoft.com/office/drawing/2014/main" id="{5F16B463-1393-A519-145B-4E0F15CFE02D}"/>
                    </a:ext>
                  </a:extLst>
                </p:cNvPr>
                <p:cNvSpPr txBox="1"/>
                <p:nvPr/>
              </p:nvSpPr>
              <p:spPr>
                <a:xfrm>
                  <a:off x="9431364" y="5777080"/>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19" name="TextBox 18">
                  <a:extLst>
                    <a:ext uri="{FF2B5EF4-FFF2-40B4-BE49-F238E27FC236}">
                      <a16:creationId xmlns:a16="http://schemas.microsoft.com/office/drawing/2014/main" id="{78EB965A-FD62-9C8E-EA54-A305FACE8DD4}"/>
                    </a:ext>
                  </a:extLst>
                </p:cNvPr>
                <p:cNvSpPr txBox="1"/>
                <p:nvPr/>
              </p:nvSpPr>
              <p:spPr>
                <a:xfrm>
                  <a:off x="7681178" y="5751616"/>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0" name="TextBox 19">
                  <a:extLst>
                    <a:ext uri="{FF2B5EF4-FFF2-40B4-BE49-F238E27FC236}">
                      <a16:creationId xmlns:a16="http://schemas.microsoft.com/office/drawing/2014/main" id="{E1307D07-7C26-A4F5-14FF-2958A168A1FB}"/>
                    </a:ext>
                  </a:extLst>
                </p:cNvPr>
                <p:cNvSpPr txBox="1"/>
                <p:nvPr/>
              </p:nvSpPr>
              <p:spPr>
                <a:xfrm>
                  <a:off x="10983722" y="5777078"/>
                  <a:ext cx="1181199" cy="664980"/>
                </a:xfrm>
                <a:prstGeom prst="rect">
                  <a:avLst/>
                </a:prstGeom>
                <a:noFill/>
              </p:spPr>
              <p:txBody>
                <a:bodyPr wrap="square" rtlCol="0">
                  <a:spAutoFit/>
                </a:bodyPr>
                <a:lstStyle/>
                <a:p>
                  <a:r>
                    <a:rPr lang="en-US" sz="2000" dirty="0">
                      <a:solidFill>
                        <a:srgbClr val="FF0000"/>
                      </a:solidFill>
                    </a:rPr>
                    <a:t>????</a:t>
                  </a:r>
                  <a:endParaRPr lang="en-US" sz="1600" dirty="0">
                    <a:solidFill>
                      <a:srgbClr val="FF0000"/>
                    </a:solidFill>
                  </a:endParaRPr>
                </a:p>
              </p:txBody>
            </p:sp>
            <p:sp>
              <p:nvSpPr>
                <p:cNvPr id="21" name="TextBox 20">
                  <a:extLst>
                    <a:ext uri="{FF2B5EF4-FFF2-40B4-BE49-F238E27FC236}">
                      <a16:creationId xmlns:a16="http://schemas.microsoft.com/office/drawing/2014/main" id="{45289243-EE79-7CD4-5FE4-8B5B1939D77F}"/>
                    </a:ext>
                  </a:extLst>
                </p:cNvPr>
                <p:cNvSpPr txBox="1"/>
                <p:nvPr/>
              </p:nvSpPr>
              <p:spPr>
                <a:xfrm>
                  <a:off x="2351695" y="5760520"/>
                  <a:ext cx="1181199" cy="664981"/>
                </a:xfrm>
                <a:prstGeom prst="rect">
                  <a:avLst/>
                </a:prstGeom>
                <a:noFill/>
              </p:spPr>
              <p:txBody>
                <a:bodyPr wrap="square" rtlCol="0">
                  <a:spAutoFit/>
                </a:bodyPr>
                <a:lstStyle/>
                <a:p>
                  <a:r>
                    <a:rPr lang="en-US" sz="2000" dirty="0"/>
                    <a:t>$10</a:t>
                  </a:r>
                  <a:endParaRPr lang="en-US" sz="1600" dirty="0"/>
                </a:p>
              </p:txBody>
            </p:sp>
            <p:sp>
              <p:nvSpPr>
                <p:cNvPr id="22" name="TextBox 21">
                  <a:extLst>
                    <a:ext uri="{FF2B5EF4-FFF2-40B4-BE49-F238E27FC236}">
                      <a16:creationId xmlns:a16="http://schemas.microsoft.com/office/drawing/2014/main" id="{796D2794-A472-AC30-0F1E-4F5612BAD84D}"/>
                    </a:ext>
                  </a:extLst>
                </p:cNvPr>
                <p:cNvSpPr txBox="1"/>
                <p:nvPr/>
              </p:nvSpPr>
              <p:spPr>
                <a:xfrm>
                  <a:off x="3959608" y="5776910"/>
                  <a:ext cx="1181199" cy="664981"/>
                </a:xfrm>
                <a:prstGeom prst="rect">
                  <a:avLst/>
                </a:prstGeom>
                <a:noFill/>
              </p:spPr>
              <p:txBody>
                <a:bodyPr wrap="square" rtlCol="0">
                  <a:spAutoFit/>
                </a:bodyPr>
                <a:lstStyle/>
                <a:p>
                  <a:r>
                    <a:rPr lang="en-US" sz="2000" dirty="0"/>
                    <a:t>$15</a:t>
                  </a:r>
                  <a:endParaRPr lang="en-US" sz="1600" dirty="0"/>
                </a:p>
              </p:txBody>
            </p:sp>
            <p:sp>
              <p:nvSpPr>
                <p:cNvPr id="23" name="TextBox 22">
                  <a:extLst>
                    <a:ext uri="{FF2B5EF4-FFF2-40B4-BE49-F238E27FC236}">
                      <a16:creationId xmlns:a16="http://schemas.microsoft.com/office/drawing/2014/main" id="{3ACEAB6B-05A0-357D-7C3E-0DE30A1A3DF7}"/>
                    </a:ext>
                  </a:extLst>
                </p:cNvPr>
                <p:cNvSpPr txBox="1"/>
                <p:nvPr/>
              </p:nvSpPr>
              <p:spPr>
                <a:xfrm>
                  <a:off x="5684561" y="5766624"/>
                  <a:ext cx="1181199" cy="664980"/>
                </a:xfrm>
                <a:prstGeom prst="rect">
                  <a:avLst/>
                </a:prstGeom>
                <a:noFill/>
              </p:spPr>
              <p:txBody>
                <a:bodyPr wrap="square" rtlCol="0">
                  <a:spAutoFit/>
                </a:bodyPr>
                <a:lstStyle/>
                <a:p>
                  <a:r>
                    <a:rPr lang="en-US" sz="2000" dirty="0"/>
                    <a:t>$11</a:t>
                  </a:r>
                  <a:endParaRPr lang="en-US" sz="1600" dirty="0"/>
                </a:p>
              </p:txBody>
            </p:sp>
            <p:sp>
              <p:nvSpPr>
                <p:cNvPr id="24" name="TextBox 23">
                  <a:extLst>
                    <a:ext uri="{FF2B5EF4-FFF2-40B4-BE49-F238E27FC236}">
                      <a16:creationId xmlns:a16="http://schemas.microsoft.com/office/drawing/2014/main" id="{97A7ADFD-AB19-0787-0554-BE4F6634ACEE}"/>
                    </a:ext>
                  </a:extLst>
                </p:cNvPr>
                <p:cNvSpPr txBox="1"/>
                <p:nvPr/>
              </p:nvSpPr>
              <p:spPr>
                <a:xfrm>
                  <a:off x="7723812" y="4335684"/>
                  <a:ext cx="1181199" cy="664980"/>
                </a:xfrm>
                <a:prstGeom prst="rect">
                  <a:avLst/>
                </a:prstGeom>
                <a:noFill/>
              </p:spPr>
              <p:txBody>
                <a:bodyPr wrap="square" rtlCol="0">
                  <a:spAutoFit/>
                </a:bodyPr>
                <a:lstStyle/>
                <a:p>
                  <a:r>
                    <a:rPr lang="en-US" sz="2000" dirty="0"/>
                    <a:t>$10</a:t>
                  </a:r>
                  <a:endParaRPr lang="en-US" sz="1600" dirty="0"/>
                </a:p>
              </p:txBody>
            </p:sp>
            <p:sp>
              <p:nvSpPr>
                <p:cNvPr id="25" name="TextBox 24">
                  <a:extLst>
                    <a:ext uri="{FF2B5EF4-FFF2-40B4-BE49-F238E27FC236}">
                      <a16:creationId xmlns:a16="http://schemas.microsoft.com/office/drawing/2014/main" id="{381109C5-A710-0A0B-23DD-A530076A7F9A}"/>
                    </a:ext>
                  </a:extLst>
                </p:cNvPr>
                <p:cNvSpPr txBox="1"/>
                <p:nvPr/>
              </p:nvSpPr>
              <p:spPr>
                <a:xfrm>
                  <a:off x="9525144" y="4347103"/>
                  <a:ext cx="1181199" cy="664980"/>
                </a:xfrm>
                <a:prstGeom prst="rect">
                  <a:avLst/>
                </a:prstGeom>
                <a:noFill/>
              </p:spPr>
              <p:txBody>
                <a:bodyPr wrap="square" rtlCol="0">
                  <a:spAutoFit/>
                </a:bodyPr>
                <a:lstStyle/>
                <a:p>
                  <a:r>
                    <a:rPr lang="en-US" sz="2000" dirty="0"/>
                    <a:t>$5</a:t>
                  </a:r>
                  <a:endParaRPr lang="en-US" sz="1600" dirty="0"/>
                </a:p>
              </p:txBody>
            </p:sp>
            <p:sp>
              <p:nvSpPr>
                <p:cNvPr id="26" name="TextBox 25">
                  <a:extLst>
                    <a:ext uri="{FF2B5EF4-FFF2-40B4-BE49-F238E27FC236}">
                      <a16:creationId xmlns:a16="http://schemas.microsoft.com/office/drawing/2014/main" id="{36D1C73E-DFF9-7F04-92AE-A9FF80FA7035}"/>
                    </a:ext>
                  </a:extLst>
                </p:cNvPr>
                <p:cNvSpPr txBox="1"/>
                <p:nvPr/>
              </p:nvSpPr>
              <p:spPr>
                <a:xfrm>
                  <a:off x="11055361" y="4341413"/>
                  <a:ext cx="1181199" cy="664980"/>
                </a:xfrm>
                <a:prstGeom prst="rect">
                  <a:avLst/>
                </a:prstGeom>
                <a:noFill/>
              </p:spPr>
              <p:txBody>
                <a:bodyPr wrap="square" rtlCol="0">
                  <a:spAutoFit/>
                </a:bodyPr>
                <a:lstStyle/>
                <a:p>
                  <a:r>
                    <a:rPr lang="en-US" sz="2000" dirty="0"/>
                    <a:t>$6</a:t>
                  </a:r>
                  <a:endParaRPr lang="en-US" sz="1600" dirty="0"/>
                </a:p>
              </p:txBody>
            </p:sp>
          </p:grpSp>
        </p:grpSp>
      </p:grpSp>
      <p:sp>
        <p:nvSpPr>
          <p:cNvPr id="57" name="Double Wave 56">
            <a:extLst>
              <a:ext uri="{FF2B5EF4-FFF2-40B4-BE49-F238E27FC236}">
                <a16:creationId xmlns:a16="http://schemas.microsoft.com/office/drawing/2014/main" id="{93BADD65-B45A-E50F-B3CF-B620B2928FE5}"/>
              </a:ext>
            </a:extLst>
          </p:cNvPr>
          <p:cNvSpPr/>
          <p:nvPr/>
        </p:nvSpPr>
        <p:spPr>
          <a:xfrm>
            <a:off x="4460039" y="4633449"/>
            <a:ext cx="2978371" cy="955518"/>
          </a:xfrm>
          <a:prstGeom prst="doubleWav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8" name="Plaque 57">
            <a:extLst>
              <a:ext uri="{FF2B5EF4-FFF2-40B4-BE49-F238E27FC236}">
                <a16:creationId xmlns:a16="http://schemas.microsoft.com/office/drawing/2014/main" id="{0E6DCA4B-56E7-86C4-531B-FBE13A7553B8}"/>
              </a:ext>
            </a:extLst>
          </p:cNvPr>
          <p:cNvSpPr/>
          <p:nvPr/>
        </p:nvSpPr>
        <p:spPr>
          <a:xfrm>
            <a:off x="887654" y="4737327"/>
            <a:ext cx="3689376" cy="837600"/>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9" name="TextBox 58">
            <a:extLst>
              <a:ext uri="{FF2B5EF4-FFF2-40B4-BE49-F238E27FC236}">
                <a16:creationId xmlns:a16="http://schemas.microsoft.com/office/drawing/2014/main" id="{B5C404A5-0903-683B-E081-C60A78E7CAC3}"/>
              </a:ext>
            </a:extLst>
          </p:cNvPr>
          <p:cNvSpPr txBox="1"/>
          <p:nvPr/>
        </p:nvSpPr>
        <p:spPr>
          <a:xfrm>
            <a:off x="7871385" y="3126293"/>
            <a:ext cx="3102964" cy="2308324"/>
          </a:xfrm>
          <a:prstGeom prst="rect">
            <a:avLst/>
          </a:prstGeom>
          <a:noFill/>
        </p:spPr>
        <p:txBody>
          <a:bodyPr wrap="square" rtlCol="0">
            <a:spAutoFit/>
          </a:bodyPr>
          <a:lstStyle/>
          <a:p>
            <a:r>
              <a:rPr lang="en-US" sz="2400" dirty="0"/>
              <a:t>Second term:</a:t>
            </a:r>
          </a:p>
          <a:p>
            <a:endParaRPr lang="en-US" sz="2400" dirty="0"/>
          </a:p>
          <a:p>
            <a:endParaRPr lang="en-US" sz="2400" dirty="0"/>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8CFBD2-A851-4348-54DB-8E2B708BD4BA}"/>
                  </a:ext>
                </a:extLst>
              </p:cNvPr>
              <p:cNvSpPr txBox="1"/>
              <p:nvPr/>
            </p:nvSpPr>
            <p:spPr>
              <a:xfrm>
                <a:off x="8535846" y="3615870"/>
                <a:ext cx="211981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2" name="TextBox 61">
                <a:extLst>
                  <a:ext uri="{FF2B5EF4-FFF2-40B4-BE49-F238E27FC236}">
                    <a16:creationId xmlns:a16="http://schemas.microsoft.com/office/drawing/2014/main" id="{708CFBD2-A851-4348-54DB-8E2B708BD4BA}"/>
                  </a:ext>
                </a:extLst>
              </p:cNvPr>
              <p:cNvSpPr txBox="1">
                <a:spLocks noRot="1" noChangeAspect="1" noMove="1" noResize="1" noEditPoints="1" noAdjustHandles="1" noChangeArrowheads="1" noChangeShapeType="1" noTextEdit="1"/>
              </p:cNvSpPr>
              <p:nvPr/>
            </p:nvSpPr>
            <p:spPr>
              <a:xfrm>
                <a:off x="8535846" y="3615870"/>
                <a:ext cx="2119815" cy="584775"/>
              </a:xfrm>
              <a:prstGeom prst="rect">
                <a:avLst/>
              </a:prstGeom>
              <a:blipFill>
                <a:blip r:embed="rId24"/>
                <a:stretch>
                  <a:fillRect/>
                </a:stretch>
              </a:blipFill>
            </p:spPr>
            <p:txBody>
              <a:bodyPr/>
              <a:lstStyle/>
              <a:p>
                <a:r>
                  <a:rPr lang="en-US">
                    <a:noFill/>
                  </a:rPr>
                  <a:t> </a:t>
                </a:r>
              </a:p>
            </p:txBody>
          </p:sp>
        </mc:Fallback>
      </mc:AlternateContent>
      <p:sp>
        <p:nvSpPr>
          <p:cNvPr id="63" name="Plaque 62">
            <a:extLst>
              <a:ext uri="{FF2B5EF4-FFF2-40B4-BE49-F238E27FC236}">
                <a16:creationId xmlns:a16="http://schemas.microsoft.com/office/drawing/2014/main" id="{F003A779-6ACF-E95D-327F-1932D2BED432}"/>
              </a:ext>
            </a:extLst>
          </p:cNvPr>
          <p:cNvSpPr/>
          <p:nvPr/>
        </p:nvSpPr>
        <p:spPr>
          <a:xfrm>
            <a:off x="8151265" y="3736569"/>
            <a:ext cx="1047915" cy="458887"/>
          </a:xfrm>
          <a:prstGeom prst="plaqu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 name="Double Wave 3">
            <a:extLst>
              <a:ext uri="{FF2B5EF4-FFF2-40B4-BE49-F238E27FC236}">
                <a16:creationId xmlns:a16="http://schemas.microsoft.com/office/drawing/2014/main" id="{E47A243A-A92D-E7BE-1E47-C952BE90B075}"/>
              </a:ext>
            </a:extLst>
          </p:cNvPr>
          <p:cNvSpPr/>
          <p:nvPr/>
        </p:nvSpPr>
        <p:spPr>
          <a:xfrm>
            <a:off x="9965978" y="3684002"/>
            <a:ext cx="1123194" cy="573111"/>
          </a:xfrm>
          <a:prstGeom prst="doubleWav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0" name="TextBox 59">
            <a:extLst>
              <a:ext uri="{FF2B5EF4-FFF2-40B4-BE49-F238E27FC236}">
                <a16:creationId xmlns:a16="http://schemas.microsoft.com/office/drawing/2014/main" id="{6C8D7570-8111-E79D-0311-6604F9AB3BA0}"/>
              </a:ext>
            </a:extLst>
          </p:cNvPr>
          <p:cNvSpPr txBox="1"/>
          <p:nvPr/>
        </p:nvSpPr>
        <p:spPr>
          <a:xfrm>
            <a:off x="7867193" y="4513994"/>
            <a:ext cx="3716291" cy="1938992"/>
          </a:xfrm>
          <a:prstGeom prst="rect">
            <a:avLst/>
          </a:prstGeom>
          <a:noFill/>
        </p:spPr>
        <p:txBody>
          <a:bodyPr wrap="square">
            <a:spAutoFit/>
          </a:bodyPr>
          <a:lstStyle/>
          <a:p>
            <a:pPr marL="342900" indent="-342900">
              <a:buFont typeface="Arial" panose="020B0604020202020204" pitchFamily="34" charset="0"/>
              <a:buChar char="•"/>
            </a:pPr>
            <a:r>
              <a:rPr lang="en-US" sz="2000" dirty="0"/>
              <a:t>This is the difference in earnings between the two populations, if </a:t>
            </a:r>
            <a:r>
              <a:rPr lang="en-US" sz="2000" i="1" dirty="0"/>
              <a:t>no one </a:t>
            </a:r>
            <a:r>
              <a:rPr lang="en-US" sz="2000" dirty="0"/>
              <a:t>had gone to college.</a:t>
            </a:r>
          </a:p>
          <a:p>
            <a:pPr marL="342900" indent="-342900">
              <a:buFont typeface="Arial" panose="020B0604020202020204" pitchFamily="34" charset="0"/>
              <a:buChar char="•"/>
            </a:pPr>
            <a:r>
              <a:rPr lang="en-US" sz="2000" dirty="0"/>
              <a:t>If it is non-zero, there is </a:t>
            </a:r>
            <a:r>
              <a:rPr lang="en-US" sz="2000" b="1" dirty="0"/>
              <a:t>selection on levels.</a:t>
            </a:r>
            <a:r>
              <a:rPr lang="en-US" sz="2000" i="1" dirty="0">
                <a:solidFill>
                  <a:schemeClr val="accent1"/>
                </a:solidFill>
              </a:rPr>
              <a:t>*</a:t>
            </a:r>
          </a:p>
        </p:txBody>
      </p:sp>
      <p:sp>
        <p:nvSpPr>
          <p:cNvPr id="61" name="TextBox 60">
            <a:extLst>
              <a:ext uri="{FF2B5EF4-FFF2-40B4-BE49-F238E27FC236}">
                <a16:creationId xmlns:a16="http://schemas.microsoft.com/office/drawing/2014/main" id="{8EADAF19-5405-323E-1D06-2AD7E615D356}"/>
              </a:ext>
            </a:extLst>
          </p:cNvPr>
          <p:cNvSpPr txBox="1"/>
          <p:nvPr/>
        </p:nvSpPr>
        <p:spPr>
          <a:xfrm>
            <a:off x="6731192" y="6506274"/>
            <a:ext cx="5417491" cy="369332"/>
          </a:xfrm>
          <a:prstGeom prst="rect">
            <a:avLst/>
          </a:prstGeom>
          <a:noFill/>
        </p:spPr>
        <p:txBody>
          <a:bodyPr wrap="square" rtlCol="0">
            <a:spAutoFit/>
          </a:bodyPr>
          <a:lstStyle/>
          <a:p>
            <a:pPr algn="r"/>
            <a:r>
              <a:rPr lang="en-US" i="1" dirty="0">
                <a:solidFill>
                  <a:schemeClr val="accent1"/>
                </a:solidFill>
              </a:rPr>
              <a:t>*As in “baseline </a:t>
            </a:r>
            <a:r>
              <a:rPr lang="en-US" b="1" i="1" dirty="0">
                <a:solidFill>
                  <a:schemeClr val="accent1"/>
                </a:solidFill>
              </a:rPr>
              <a:t>level</a:t>
            </a:r>
            <a:r>
              <a:rPr lang="en-US" i="1" dirty="0">
                <a:solidFill>
                  <a:schemeClr val="accent1"/>
                </a:solidFill>
              </a:rPr>
              <a:t> of earnings”</a:t>
            </a:r>
          </a:p>
        </p:txBody>
      </p:sp>
    </p:spTree>
    <p:extLst>
      <p:ext uri="{BB962C8B-B14F-4D97-AF65-F5344CB8AC3E}">
        <p14:creationId xmlns:p14="http://schemas.microsoft.com/office/powerpoint/2010/main" val="732398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E3DC7-CA4B-2776-2340-8C7BB4E60834}"/>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4362CE75-252C-A9CC-20DB-DDB0D0C396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590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1F-6A97-2152-DB74-3EF47FF424E4}"/>
              </a:ext>
            </a:extLst>
          </p:cNvPr>
          <p:cNvSpPr>
            <a:spLocks noGrp="1"/>
          </p:cNvSpPr>
          <p:nvPr>
            <p:ph type="title"/>
          </p:nvPr>
        </p:nvSpPr>
        <p:spPr/>
        <p:txBody>
          <a:bodyPr/>
          <a:lstStyle/>
          <a:p>
            <a:r>
              <a:rPr lang="en-US" dirty="0"/>
              <a:t>Observational comparison vs. ATE </a:t>
            </a:r>
            <a:r>
              <a:rPr lang="en-US" dirty="0" err="1"/>
              <a:t>ctd</a:t>
            </a:r>
            <a:r>
              <a:rPr lang="en-US" dirty="0"/>
              <a:t>.</a:t>
            </a:r>
          </a:p>
        </p:txBody>
      </p:sp>
      <p:sp>
        <p:nvSpPr>
          <p:cNvPr id="3" name="Content Placeholder 2">
            <a:extLst>
              <a:ext uri="{FF2B5EF4-FFF2-40B4-BE49-F238E27FC236}">
                <a16:creationId xmlns:a16="http://schemas.microsoft.com/office/drawing/2014/main" id="{05E1E829-322C-7CEB-B730-FFF56D3A1DBA}"/>
              </a:ext>
            </a:extLst>
          </p:cNvPr>
          <p:cNvSpPr>
            <a:spLocks noGrp="1"/>
          </p:cNvSpPr>
          <p:nvPr>
            <p:ph idx="1"/>
          </p:nvPr>
        </p:nvSpPr>
        <p:spPr>
          <a:xfrm>
            <a:off x="838200" y="1915539"/>
            <a:ext cx="4640704" cy="926024"/>
          </a:xfrm>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BD249A-5E02-31E8-A01F-A76E95CE51E7}"/>
                  </a:ext>
                </a:extLst>
              </p:cNvPr>
              <p:cNvSpPr txBox="1"/>
              <p:nvPr/>
            </p:nvSpPr>
            <p:spPr>
              <a:xfrm>
                <a:off x="4914274" y="1690688"/>
                <a:ext cx="7277726" cy="94333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𝑌</m:t>
                              </m:r>
                            </m:e>
                            <m:sub>
                              <m:r>
                                <a:rPr lang="en-US" sz="2400" b="0" i="1" smtClean="0">
                                  <a:solidFill>
                                    <a:schemeClr val="accent2"/>
                                  </a:solidFill>
                                  <a:latin typeface="Cambria Math" panose="02040503050406030204" pitchFamily="18" charset="0"/>
                                  <a:ea typeface="Cambria Math" panose="02040503050406030204" pitchFamily="18" charset="0"/>
                                </a:rPr>
                                <m:t>1,</m:t>
                              </m:r>
                              <m:r>
                                <a:rPr lang="en-US" sz="2400" b="0" i="1" smtClean="0">
                                  <a:solidFill>
                                    <a:schemeClr val="accent2"/>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b="0" i="1" dirty="0">
                  <a:latin typeface="Cambria Math" panose="02040503050406030204" pitchFamily="18" charset="0"/>
                  <a:ea typeface="Cambria Math" panose="02040503050406030204" pitchFamily="18" charset="0"/>
                </a:endParaRPr>
              </a:p>
              <a:p>
                <a:pPr lvl="2"/>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e>
                      </m:d>
                      <m:r>
                        <a:rPr lang="en-US" sz="2400" b="0" i="1" smtClean="0">
                          <a:latin typeface="Cambria Math" panose="02040503050406030204" pitchFamily="18" charset="0"/>
                          <a:ea typeface="Cambria Math" panose="02040503050406030204" pitchFamily="18" charset="0"/>
                        </a:rPr>
                        <m:t> </m:t>
                      </m:r>
                      <m:r>
                        <a:rPr lang="en-US" sz="2400" b="0" i="1" smtClean="0">
                          <a:solidFill>
                            <a:schemeClr val="accent2"/>
                          </a:solidFill>
                          <a:latin typeface="Cambria Math" panose="02040503050406030204" pitchFamily="18" charset="0"/>
                          <a:ea typeface="Cambria Math" panose="02040503050406030204" pitchFamily="18" charset="0"/>
                        </a:rPr>
                        <m:t>𝑗</m:t>
                      </m:r>
                      <m:r>
                        <a:rPr lang="en-US" sz="2400" b="0" i="1" smtClean="0">
                          <a:solidFill>
                            <a:schemeClr val="accent2"/>
                          </a:solidFill>
                          <a:latin typeface="Cambria Math" panose="02040503050406030204" pitchFamily="18" charset="0"/>
                          <a:ea typeface="Cambria Math" panose="02040503050406030204" pitchFamily="18" charset="0"/>
                        </a:rPr>
                        <m:t> </m:t>
                      </m:r>
                      <m:r>
                        <m:rPr>
                          <m:sty m:val="p"/>
                        </m:rPr>
                        <a:rPr lang="en-US" sz="2400" b="0" i="0" smtClean="0">
                          <a:solidFill>
                            <a:schemeClr val="accent2"/>
                          </a:solidFill>
                          <a:latin typeface="Cambria Math" panose="02040503050406030204" pitchFamily="18" charset="0"/>
                          <a:ea typeface="Cambria Math" panose="02040503050406030204" pitchFamily="18" charset="0"/>
                        </a:rPr>
                        <m:t>college</m:t>
                      </m:r>
                      <m:r>
                        <a:rPr lang="en-US" sz="2400" b="0" i="0" smtClean="0">
                          <a:solidFill>
                            <a:schemeClr val="accent2"/>
                          </a:solidFill>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rgbClr val="7030A0"/>
                                  </a:solidFill>
                                  <a:latin typeface="Cambria Math" panose="02040503050406030204" pitchFamily="18" charset="0"/>
                                  <a:ea typeface="Cambria Math" panose="02040503050406030204" pitchFamily="18" charset="0"/>
                                </a:rPr>
                              </m:ctrlPr>
                            </m:sSubPr>
                            <m:e>
                              <m:r>
                                <a:rPr lang="en-US" sz="2400" b="0" i="1" smtClean="0">
                                  <a:solidFill>
                                    <a:srgbClr val="7030A0"/>
                                  </a:solidFill>
                                  <a:latin typeface="Cambria Math" panose="02040503050406030204" pitchFamily="18" charset="0"/>
                                  <a:ea typeface="Cambria Math" panose="02040503050406030204" pitchFamily="18" charset="0"/>
                                </a:rPr>
                                <m:t>𝑌</m:t>
                              </m:r>
                            </m:e>
                            <m:sub>
                              <m:r>
                                <a:rPr lang="en-US" sz="2400" b="0" i="1" smtClean="0">
                                  <a:solidFill>
                                    <a:srgbClr val="7030A0"/>
                                  </a:solidFill>
                                  <a:latin typeface="Cambria Math" panose="02040503050406030204" pitchFamily="18" charset="0"/>
                                  <a:ea typeface="Cambria Math" panose="02040503050406030204" pitchFamily="18" charset="0"/>
                                </a:rPr>
                                <m:t>0,</m:t>
                              </m:r>
                              <m:r>
                                <a:rPr lang="en-US" sz="2400" b="0" i="1" smtClean="0">
                                  <a:solidFill>
                                    <a:srgbClr val="7030A0"/>
                                  </a:solidFill>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 </m:t>
                          </m:r>
                          <m:r>
                            <a:rPr lang="en-US" sz="2400" b="0" i="1" smtClean="0">
                              <a:solidFill>
                                <a:srgbClr val="7030A0"/>
                              </a:solidFill>
                              <a:latin typeface="Cambria Math" panose="02040503050406030204" pitchFamily="18" charset="0"/>
                              <a:ea typeface="Cambria Math" panose="02040503050406030204" pitchFamily="18" charset="0"/>
                            </a:rPr>
                            <m:t>𝑗</m:t>
                          </m:r>
                          <m:r>
                            <a:rPr lang="en-US" sz="2400" b="0" i="1"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no</m:t>
                          </m:r>
                          <m:r>
                            <a:rPr lang="en-US" sz="2400" b="0" i="0" smtClean="0">
                              <a:solidFill>
                                <a:srgbClr val="7030A0"/>
                              </a:solidFill>
                              <a:latin typeface="Cambria Math" panose="02040503050406030204" pitchFamily="18" charset="0"/>
                              <a:ea typeface="Cambria Math" panose="02040503050406030204" pitchFamily="18" charset="0"/>
                            </a:rPr>
                            <m:t> </m:t>
                          </m:r>
                          <m:r>
                            <m:rPr>
                              <m:sty m:val="p"/>
                            </m:rPr>
                            <a:rPr lang="en-US" sz="2400" b="0" i="0" smtClean="0">
                              <a:solidFill>
                                <a:srgbClr val="7030A0"/>
                              </a:solidFill>
                              <a:latin typeface="Cambria Math" panose="02040503050406030204" pitchFamily="18" charset="0"/>
                              <a:ea typeface="Cambria Math" panose="02040503050406030204" pitchFamily="18" charset="0"/>
                            </a:rPr>
                            <m:t>college</m:t>
                          </m:r>
                        </m:e>
                      </m:d>
                    </m:oMath>
                  </m:oMathPara>
                </a14:m>
                <a:endParaRPr lang="en-US" sz="2400" b="0" i="1"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1BD249A-5E02-31E8-A01F-A76E95CE51E7}"/>
                  </a:ext>
                </a:extLst>
              </p:cNvPr>
              <p:cNvSpPr txBox="1">
                <a:spLocks noRot="1" noChangeAspect="1" noMove="1" noResize="1" noEditPoints="1" noAdjustHandles="1" noChangeArrowheads="1" noChangeShapeType="1" noTextEdit="1"/>
              </p:cNvSpPr>
              <p:nvPr/>
            </p:nvSpPr>
            <p:spPr>
              <a:xfrm>
                <a:off x="4914274" y="1690688"/>
                <a:ext cx="7277726" cy="943335"/>
              </a:xfrm>
              <a:prstGeom prst="rect">
                <a:avLst/>
              </a:prstGeom>
              <a:blipFill>
                <a:blip r:embed="rId2"/>
                <a:stretch>
                  <a:fillRect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DCCBAE-168D-F4D3-0EAD-F0A86B4E1EE5}"/>
                  </a:ext>
                </a:extLst>
              </p:cNvPr>
              <p:cNvSpPr txBox="1"/>
              <p:nvPr/>
            </p:nvSpPr>
            <p:spPr>
              <a:xfrm>
                <a:off x="5478904" y="191553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99DCCBAE-168D-F4D3-0EAD-F0A86B4E1EE5}"/>
                  </a:ext>
                </a:extLst>
              </p:cNvPr>
              <p:cNvSpPr txBox="1">
                <a:spLocks noRot="1" noChangeAspect="1" noMove="1" noResize="1" noEditPoints="1" noAdjustHandles="1" noChangeArrowheads="1" noChangeShapeType="1" noTextEdit="1"/>
              </p:cNvSpPr>
              <p:nvPr/>
            </p:nvSpPr>
            <p:spPr>
              <a:xfrm>
                <a:off x="5478904" y="1915539"/>
                <a:ext cx="349455" cy="430887"/>
              </a:xfrm>
              <a:prstGeom prst="rect">
                <a:avLst/>
              </a:prstGeom>
              <a:blipFill>
                <a:blip r:embed="rId3"/>
                <a:stretch>
                  <a:fillRect l="-21429" r="-21429" b="-8571"/>
                </a:stretch>
              </a:blipFill>
            </p:spPr>
            <p:txBody>
              <a:bodyPr/>
              <a:lstStyle/>
              <a:p>
                <a:r>
                  <a:rPr lang="en-US">
                    <a:noFill/>
                  </a:rPr>
                  <a:t> </a:t>
                </a:r>
              </a:p>
            </p:txBody>
          </p:sp>
        </mc:Fallback>
      </mc:AlternateContent>
      <p:sp>
        <p:nvSpPr>
          <p:cNvPr id="61" name="Content Placeholder 2">
            <a:extLst>
              <a:ext uri="{FF2B5EF4-FFF2-40B4-BE49-F238E27FC236}">
                <a16:creationId xmlns:a16="http://schemas.microsoft.com/office/drawing/2014/main" id="{510D5A69-B017-3DAE-A045-70278964D115}"/>
              </a:ext>
            </a:extLst>
          </p:cNvPr>
          <p:cNvSpPr txBox="1">
            <a:spLocks/>
          </p:cNvSpPr>
          <p:nvPr/>
        </p:nvSpPr>
        <p:spPr>
          <a:xfrm>
            <a:off x="838200" y="3090414"/>
            <a:ext cx="4640704" cy="926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Observational comparison =</a:t>
            </a:r>
          </a:p>
        </p:txBody>
      </p:sp>
      <p:sp>
        <p:nvSpPr>
          <p:cNvPr id="65" name="TextBox 64">
            <a:extLst>
              <a:ext uri="{FF2B5EF4-FFF2-40B4-BE49-F238E27FC236}">
                <a16:creationId xmlns:a16="http://schemas.microsoft.com/office/drawing/2014/main" id="{7DAEEFCB-1C46-D68D-AC16-B19AF8E40A21}"/>
              </a:ext>
            </a:extLst>
          </p:cNvPr>
          <p:cNvSpPr txBox="1"/>
          <p:nvPr/>
        </p:nvSpPr>
        <p:spPr>
          <a:xfrm>
            <a:off x="1428746" y="3764236"/>
            <a:ext cx="6770874"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accent1"/>
                </a:solidFill>
              </a:rPr>
              <a:t>The effect of going to college </a:t>
            </a:r>
            <a:r>
              <a:rPr lang="en-US" sz="2800" i="1" dirty="0">
                <a:solidFill>
                  <a:schemeClr val="accent1"/>
                </a:solidFill>
              </a:rPr>
              <a:t>on the population who chooses to go to college.</a:t>
            </a:r>
          </a:p>
        </p:txBody>
      </p:sp>
      <p:grpSp>
        <p:nvGrpSpPr>
          <p:cNvPr id="4" name="Group 3">
            <a:extLst>
              <a:ext uri="{FF2B5EF4-FFF2-40B4-BE49-F238E27FC236}">
                <a16:creationId xmlns:a16="http://schemas.microsoft.com/office/drawing/2014/main" id="{E9B4E505-DAE7-241A-FF90-727EFD26AAEA}"/>
              </a:ext>
            </a:extLst>
          </p:cNvPr>
          <p:cNvGrpSpPr/>
          <p:nvPr/>
        </p:nvGrpSpPr>
        <p:grpSpPr>
          <a:xfrm>
            <a:off x="1079291" y="4690260"/>
            <a:ext cx="7120329" cy="1858697"/>
            <a:chOff x="1079291" y="4690260"/>
            <a:chExt cx="7120329" cy="1858697"/>
          </a:xfrm>
        </p:grpSpPr>
        <p:sp>
          <p:nvSpPr>
            <p:cNvPr id="66" name="TextBox 65">
              <a:extLst>
                <a:ext uri="{FF2B5EF4-FFF2-40B4-BE49-F238E27FC236}">
                  <a16:creationId xmlns:a16="http://schemas.microsoft.com/office/drawing/2014/main" id="{75E1EF7B-2399-2BFB-2A34-A1A79255B884}"/>
                </a:ext>
              </a:extLst>
            </p:cNvPr>
            <p:cNvSpPr txBox="1"/>
            <p:nvPr/>
          </p:nvSpPr>
          <p:spPr>
            <a:xfrm>
              <a:off x="1428746" y="5163962"/>
              <a:ext cx="6770874" cy="1384995"/>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accent1"/>
                  </a:solidFill>
                </a:rPr>
                <a:t>The difference in earnings between college-goers and non-college goers </a:t>
              </a:r>
              <a:r>
                <a:rPr lang="en-US" sz="2800" i="1" dirty="0">
                  <a:solidFill>
                    <a:schemeClr val="accent1"/>
                  </a:solidFill>
                </a:rPr>
                <a:t>if no one had gone to college.</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B579E49-0AF7-26F0-D133-0243B8E99F8B}"/>
                    </a:ext>
                  </a:extLst>
                </p:cNvPr>
                <p:cNvSpPr txBox="1"/>
                <p:nvPr/>
              </p:nvSpPr>
              <p:spPr>
                <a:xfrm>
                  <a:off x="1079291" y="469026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solidFill>
                            <a:latin typeface="Cambria Math" panose="02040503050406030204" pitchFamily="18" charset="0"/>
                          </a:rPr>
                          <m:t>+</m:t>
                        </m:r>
                      </m:oMath>
                    </m:oMathPara>
                  </a14:m>
                  <a:endParaRPr lang="en-US" sz="2800" dirty="0">
                    <a:solidFill>
                      <a:schemeClr val="accent1"/>
                    </a:solidFill>
                  </a:endParaRPr>
                </a:p>
              </p:txBody>
            </p:sp>
          </mc:Choice>
          <mc:Fallback xmlns="">
            <p:sp>
              <p:nvSpPr>
                <p:cNvPr id="67" name="TextBox 66">
                  <a:extLst>
                    <a:ext uri="{FF2B5EF4-FFF2-40B4-BE49-F238E27FC236}">
                      <a16:creationId xmlns:a16="http://schemas.microsoft.com/office/drawing/2014/main" id="{7B579E49-0AF7-26F0-D133-0243B8E99F8B}"/>
                    </a:ext>
                  </a:extLst>
                </p:cNvPr>
                <p:cNvSpPr txBox="1">
                  <a:spLocks noRot="1" noChangeAspect="1" noMove="1" noResize="1" noEditPoints="1" noAdjustHandles="1" noChangeArrowheads="1" noChangeShapeType="1" noTextEdit="1"/>
                </p:cNvSpPr>
                <p:nvPr/>
              </p:nvSpPr>
              <p:spPr>
                <a:xfrm>
                  <a:off x="1079291" y="4690260"/>
                  <a:ext cx="349455" cy="430887"/>
                </a:xfrm>
                <a:prstGeom prst="rect">
                  <a:avLst/>
                </a:prstGeom>
                <a:blipFill>
                  <a:blip r:embed="rId4"/>
                  <a:stretch>
                    <a:fillRect l="-17241" r="-20690" b="-571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68A32D0-D312-08E4-8302-44B6A9C717D7}"/>
                  </a:ext>
                </a:extLst>
              </p:cNvPr>
              <p:cNvSpPr txBox="1"/>
              <p:nvPr/>
            </p:nvSpPr>
            <p:spPr>
              <a:xfrm>
                <a:off x="8199619" y="3755063"/>
                <a:ext cx="3969895" cy="954107"/>
              </a:xfrm>
              <a:prstGeom prst="rect">
                <a:avLst/>
              </a:prstGeom>
              <a:noFill/>
            </p:spPr>
            <p:txBody>
              <a:bodyPr wrap="square">
                <a:spAutoFit/>
              </a:bodyPr>
              <a:lstStyle/>
              <a:p>
                <a:pPr algn="ctr"/>
                <a14:m>
                  <m:oMath xmlns:m="http://schemas.openxmlformats.org/officeDocument/2006/math">
                    <m:r>
                      <a:rPr lang="en-US" sz="2800" b="0" i="0" smtClean="0">
                        <a:solidFill>
                          <a:schemeClr val="accent1"/>
                        </a:solidFill>
                        <a:latin typeface="Cambria Math" panose="02040503050406030204" pitchFamily="18" charset="0"/>
                      </a:rPr>
                      <m:t>=</m:t>
                    </m:r>
                  </m:oMath>
                </a14:m>
                <a:r>
                  <a:rPr lang="en-US" sz="2800" dirty="0">
                    <a:solidFill>
                      <a:schemeClr val="accent1"/>
                    </a:solidFill>
                  </a:rPr>
                  <a:t> </a:t>
                </a:r>
                <a:r>
                  <a:rPr lang="en-US" sz="2800" b="1" dirty="0">
                    <a:solidFill>
                      <a:srgbClr val="00B050"/>
                    </a:solidFill>
                  </a:rPr>
                  <a:t>ATE</a:t>
                </a:r>
                <a:r>
                  <a:rPr lang="en-US" sz="2800" dirty="0">
                    <a:solidFill>
                      <a:schemeClr val="accent1"/>
                    </a:solidFill>
                  </a:rPr>
                  <a:t> +</a:t>
                </a:r>
                <a:r>
                  <a:rPr lang="en-US" sz="2800" dirty="0">
                    <a:solidFill>
                      <a:srgbClr val="FF0000"/>
                    </a:solidFill>
                  </a:rPr>
                  <a:t> effect of “Selection on Treatment”</a:t>
                </a:r>
              </a:p>
            </p:txBody>
          </p:sp>
        </mc:Choice>
        <mc:Fallback xmlns="">
          <p:sp>
            <p:nvSpPr>
              <p:cNvPr id="69" name="TextBox 68">
                <a:extLst>
                  <a:ext uri="{FF2B5EF4-FFF2-40B4-BE49-F238E27FC236}">
                    <a16:creationId xmlns:a16="http://schemas.microsoft.com/office/drawing/2014/main" id="{168A32D0-D312-08E4-8302-44B6A9C717D7}"/>
                  </a:ext>
                </a:extLst>
              </p:cNvPr>
              <p:cNvSpPr txBox="1">
                <a:spLocks noRot="1" noChangeAspect="1" noMove="1" noResize="1" noEditPoints="1" noAdjustHandles="1" noChangeArrowheads="1" noChangeShapeType="1" noTextEdit="1"/>
              </p:cNvSpPr>
              <p:nvPr/>
            </p:nvSpPr>
            <p:spPr>
              <a:xfrm>
                <a:off x="8199619" y="3755063"/>
                <a:ext cx="3969895" cy="954107"/>
              </a:xfrm>
              <a:prstGeom prst="rect">
                <a:avLst/>
              </a:prstGeom>
              <a:blipFill>
                <a:blip r:embed="rId5"/>
                <a:stretch>
                  <a:fillRect l="-1592" t="-6494" r="-1592" b="-1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59174E5-8FA0-D74D-A9BD-99FCCE0B71A3}"/>
                  </a:ext>
                </a:extLst>
              </p:cNvPr>
              <p:cNvSpPr txBox="1"/>
              <p:nvPr/>
            </p:nvSpPr>
            <p:spPr>
              <a:xfrm>
                <a:off x="7968521" y="5551943"/>
                <a:ext cx="3969895" cy="954107"/>
              </a:xfrm>
              <a:prstGeom prst="rect">
                <a:avLst/>
              </a:prstGeom>
              <a:noFill/>
            </p:spPr>
            <p:txBody>
              <a:bodyPr wrap="square">
                <a:spAutoFit/>
              </a:bodyPr>
              <a:lstStyle/>
              <a:p>
                <a:pPr algn="ctr"/>
                <a14:m>
                  <m:oMath xmlns:m="http://schemas.openxmlformats.org/officeDocument/2006/math">
                    <m:r>
                      <a:rPr lang="en-US" sz="2800" b="0" i="0" smtClean="0">
                        <a:solidFill>
                          <a:schemeClr val="accent1"/>
                        </a:solidFill>
                        <a:latin typeface="Cambria Math" panose="02040503050406030204" pitchFamily="18" charset="0"/>
                      </a:rPr>
                      <m:t>=</m:t>
                    </m:r>
                  </m:oMath>
                </a14:m>
                <a:r>
                  <a:rPr lang="en-US" sz="2800" dirty="0">
                    <a:solidFill>
                      <a:schemeClr val="accent1"/>
                    </a:solidFill>
                  </a:rPr>
                  <a:t> </a:t>
                </a:r>
                <a:r>
                  <a:rPr lang="en-US" sz="2800" dirty="0">
                    <a:solidFill>
                      <a:srgbClr val="FF0000"/>
                    </a:solidFill>
                  </a:rPr>
                  <a:t>effect of “Selection on Levels”</a:t>
                </a:r>
              </a:p>
            </p:txBody>
          </p:sp>
        </mc:Choice>
        <mc:Fallback xmlns="">
          <p:sp>
            <p:nvSpPr>
              <p:cNvPr id="70" name="TextBox 69">
                <a:extLst>
                  <a:ext uri="{FF2B5EF4-FFF2-40B4-BE49-F238E27FC236}">
                    <a16:creationId xmlns:a16="http://schemas.microsoft.com/office/drawing/2014/main" id="{E59174E5-8FA0-D74D-A9BD-99FCCE0B71A3}"/>
                  </a:ext>
                </a:extLst>
              </p:cNvPr>
              <p:cNvSpPr txBox="1">
                <a:spLocks noRot="1" noChangeAspect="1" noMove="1" noResize="1" noEditPoints="1" noAdjustHandles="1" noChangeArrowheads="1" noChangeShapeType="1" noTextEdit="1"/>
              </p:cNvSpPr>
              <p:nvPr/>
            </p:nvSpPr>
            <p:spPr>
              <a:xfrm>
                <a:off x="7968521" y="5551943"/>
                <a:ext cx="3969895" cy="954107"/>
              </a:xfrm>
              <a:prstGeom prst="rect">
                <a:avLst/>
              </a:prstGeom>
              <a:blipFill>
                <a:blip r:embed="rId6"/>
                <a:stretch>
                  <a:fillRect t="-6579" r="-2556" b="-17105"/>
                </a:stretch>
              </a:blipFill>
            </p:spPr>
            <p:txBody>
              <a:bodyPr/>
              <a:lstStyle/>
              <a:p>
                <a:r>
                  <a:rPr lang="en-US">
                    <a:noFill/>
                  </a:rPr>
                  <a:t> </a:t>
                </a:r>
              </a:p>
            </p:txBody>
          </p:sp>
        </mc:Fallback>
      </mc:AlternateContent>
    </p:spTree>
    <p:extLst>
      <p:ext uri="{BB962C8B-B14F-4D97-AF65-F5344CB8AC3E}">
        <p14:creationId xmlns:p14="http://schemas.microsoft.com/office/powerpoint/2010/main" val="144083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9" grpId="0"/>
      <p:bldP spid="7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B71F-6A97-2152-DB74-3EF47FF424E4}"/>
              </a:ext>
            </a:extLst>
          </p:cNvPr>
          <p:cNvSpPr>
            <a:spLocks noGrp="1"/>
          </p:cNvSpPr>
          <p:nvPr>
            <p:ph type="title"/>
          </p:nvPr>
        </p:nvSpPr>
        <p:spPr/>
        <p:txBody>
          <a:bodyPr/>
          <a:lstStyle/>
          <a:p>
            <a:r>
              <a:rPr lang="en-US" dirty="0"/>
              <a:t>Observational comparison vs. ATE </a:t>
            </a:r>
            <a:r>
              <a:rPr lang="en-US" dirty="0" err="1"/>
              <a:t>ctd</a:t>
            </a:r>
            <a:r>
              <a:rPr lang="en-US" dirty="0"/>
              <a:t>.</a:t>
            </a:r>
          </a:p>
        </p:txBody>
      </p:sp>
      <p:sp>
        <p:nvSpPr>
          <p:cNvPr id="61" name="Content Placeholder 2">
            <a:extLst>
              <a:ext uri="{FF2B5EF4-FFF2-40B4-BE49-F238E27FC236}">
                <a16:creationId xmlns:a16="http://schemas.microsoft.com/office/drawing/2014/main" id="{510D5A69-B017-3DAE-A045-70278964D115}"/>
              </a:ext>
            </a:extLst>
          </p:cNvPr>
          <p:cNvSpPr txBox="1">
            <a:spLocks/>
          </p:cNvSpPr>
          <p:nvPr/>
        </p:nvSpPr>
        <p:spPr>
          <a:xfrm>
            <a:off x="838200" y="1501460"/>
            <a:ext cx="4640704" cy="926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Observational comparison =</a:t>
            </a:r>
          </a:p>
        </p:txBody>
      </p:sp>
      <p:sp>
        <p:nvSpPr>
          <p:cNvPr id="65" name="TextBox 64">
            <a:extLst>
              <a:ext uri="{FF2B5EF4-FFF2-40B4-BE49-F238E27FC236}">
                <a16:creationId xmlns:a16="http://schemas.microsoft.com/office/drawing/2014/main" id="{7DAEEFCB-1C46-D68D-AC16-B19AF8E40A21}"/>
              </a:ext>
            </a:extLst>
          </p:cNvPr>
          <p:cNvSpPr txBox="1"/>
          <p:nvPr/>
        </p:nvSpPr>
        <p:spPr>
          <a:xfrm>
            <a:off x="1428746" y="2175282"/>
            <a:ext cx="6770874" cy="954107"/>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accent1"/>
                </a:solidFill>
              </a:rPr>
              <a:t>The effect of going to college </a:t>
            </a:r>
            <a:r>
              <a:rPr lang="en-US" sz="2800" i="1" dirty="0">
                <a:solidFill>
                  <a:schemeClr val="accent1"/>
                </a:solidFill>
              </a:rPr>
              <a:t>on the population who chooses to go to college.</a:t>
            </a:r>
          </a:p>
        </p:txBody>
      </p:sp>
      <p:sp>
        <p:nvSpPr>
          <p:cNvPr id="66" name="TextBox 65">
            <a:extLst>
              <a:ext uri="{FF2B5EF4-FFF2-40B4-BE49-F238E27FC236}">
                <a16:creationId xmlns:a16="http://schemas.microsoft.com/office/drawing/2014/main" id="{75E1EF7B-2399-2BFB-2A34-A1A79255B884}"/>
              </a:ext>
            </a:extLst>
          </p:cNvPr>
          <p:cNvSpPr txBox="1"/>
          <p:nvPr/>
        </p:nvSpPr>
        <p:spPr>
          <a:xfrm>
            <a:off x="1428746" y="3575008"/>
            <a:ext cx="6770874" cy="1384995"/>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accent1"/>
                </a:solidFill>
              </a:rPr>
              <a:t>The difference in earnings between college-goers and non-college goers </a:t>
            </a:r>
            <a:r>
              <a:rPr lang="en-US" sz="2800" i="1" dirty="0">
                <a:solidFill>
                  <a:schemeClr val="accent1"/>
                </a:solidFill>
              </a:rPr>
              <a:t>if no one had gone to college.</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B579E49-0AF7-26F0-D133-0243B8E99F8B}"/>
                  </a:ext>
                </a:extLst>
              </p:cNvPr>
              <p:cNvSpPr txBox="1"/>
              <p:nvPr/>
            </p:nvSpPr>
            <p:spPr>
              <a:xfrm>
                <a:off x="1079291" y="3101306"/>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solidFill>
                          <a:latin typeface="Cambria Math" panose="02040503050406030204" pitchFamily="18" charset="0"/>
                        </a:rPr>
                        <m:t>+</m:t>
                      </m:r>
                    </m:oMath>
                  </m:oMathPara>
                </a14:m>
                <a:endParaRPr lang="en-US" sz="2800" dirty="0">
                  <a:solidFill>
                    <a:schemeClr val="accent1"/>
                  </a:solidFill>
                </a:endParaRPr>
              </a:p>
            </p:txBody>
          </p:sp>
        </mc:Choice>
        <mc:Fallback xmlns="">
          <p:sp>
            <p:nvSpPr>
              <p:cNvPr id="67" name="TextBox 66">
                <a:extLst>
                  <a:ext uri="{FF2B5EF4-FFF2-40B4-BE49-F238E27FC236}">
                    <a16:creationId xmlns:a16="http://schemas.microsoft.com/office/drawing/2014/main" id="{7B579E49-0AF7-26F0-D133-0243B8E99F8B}"/>
                  </a:ext>
                </a:extLst>
              </p:cNvPr>
              <p:cNvSpPr txBox="1">
                <a:spLocks noRot="1" noChangeAspect="1" noMove="1" noResize="1" noEditPoints="1" noAdjustHandles="1" noChangeArrowheads="1" noChangeShapeType="1" noTextEdit="1"/>
              </p:cNvSpPr>
              <p:nvPr/>
            </p:nvSpPr>
            <p:spPr>
              <a:xfrm>
                <a:off x="1079291" y="3101306"/>
                <a:ext cx="349455" cy="430887"/>
              </a:xfrm>
              <a:prstGeom prst="rect">
                <a:avLst/>
              </a:prstGeom>
              <a:blipFill>
                <a:blip r:embed="rId2"/>
                <a:stretch>
                  <a:fillRect l="-17241" r="-20690"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68A32D0-D312-08E4-8302-44B6A9C717D7}"/>
                  </a:ext>
                </a:extLst>
              </p:cNvPr>
              <p:cNvSpPr txBox="1"/>
              <p:nvPr/>
            </p:nvSpPr>
            <p:spPr>
              <a:xfrm>
                <a:off x="8199619" y="2166109"/>
                <a:ext cx="3969895" cy="954107"/>
              </a:xfrm>
              <a:prstGeom prst="rect">
                <a:avLst/>
              </a:prstGeom>
              <a:noFill/>
            </p:spPr>
            <p:txBody>
              <a:bodyPr wrap="square">
                <a:spAutoFit/>
              </a:bodyPr>
              <a:lstStyle/>
              <a:p>
                <a:pPr algn="ctr"/>
                <a14:m>
                  <m:oMath xmlns:m="http://schemas.openxmlformats.org/officeDocument/2006/math">
                    <m:r>
                      <a:rPr lang="en-US" sz="2800" b="0" i="0" smtClean="0">
                        <a:solidFill>
                          <a:schemeClr val="accent1"/>
                        </a:solidFill>
                        <a:latin typeface="Cambria Math" panose="02040503050406030204" pitchFamily="18" charset="0"/>
                      </a:rPr>
                      <m:t>=</m:t>
                    </m:r>
                  </m:oMath>
                </a14:m>
                <a:r>
                  <a:rPr lang="en-US" sz="2800" dirty="0">
                    <a:solidFill>
                      <a:schemeClr val="accent1"/>
                    </a:solidFill>
                  </a:rPr>
                  <a:t> </a:t>
                </a:r>
                <a:r>
                  <a:rPr lang="en-US" sz="2800" b="1" dirty="0">
                    <a:solidFill>
                      <a:srgbClr val="00B050"/>
                    </a:solidFill>
                  </a:rPr>
                  <a:t>ATE</a:t>
                </a:r>
                <a:r>
                  <a:rPr lang="en-US" sz="2800" dirty="0">
                    <a:solidFill>
                      <a:schemeClr val="accent1"/>
                    </a:solidFill>
                  </a:rPr>
                  <a:t> +</a:t>
                </a:r>
                <a:r>
                  <a:rPr lang="en-US" sz="2800" dirty="0">
                    <a:solidFill>
                      <a:srgbClr val="FF0000"/>
                    </a:solidFill>
                  </a:rPr>
                  <a:t> effect of “Selection on Treatment”</a:t>
                </a:r>
              </a:p>
            </p:txBody>
          </p:sp>
        </mc:Choice>
        <mc:Fallback xmlns="">
          <p:sp>
            <p:nvSpPr>
              <p:cNvPr id="69" name="TextBox 68">
                <a:extLst>
                  <a:ext uri="{FF2B5EF4-FFF2-40B4-BE49-F238E27FC236}">
                    <a16:creationId xmlns:a16="http://schemas.microsoft.com/office/drawing/2014/main" id="{168A32D0-D312-08E4-8302-44B6A9C717D7}"/>
                  </a:ext>
                </a:extLst>
              </p:cNvPr>
              <p:cNvSpPr txBox="1">
                <a:spLocks noRot="1" noChangeAspect="1" noMove="1" noResize="1" noEditPoints="1" noAdjustHandles="1" noChangeArrowheads="1" noChangeShapeType="1" noTextEdit="1"/>
              </p:cNvSpPr>
              <p:nvPr/>
            </p:nvSpPr>
            <p:spPr>
              <a:xfrm>
                <a:off x="8199619" y="2166109"/>
                <a:ext cx="3969895" cy="954107"/>
              </a:xfrm>
              <a:prstGeom prst="rect">
                <a:avLst/>
              </a:prstGeom>
              <a:blipFill>
                <a:blip r:embed="rId3"/>
                <a:stretch>
                  <a:fillRect l="-1592" t="-6579" r="-1592"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59174E5-8FA0-D74D-A9BD-99FCCE0B71A3}"/>
                  </a:ext>
                </a:extLst>
              </p:cNvPr>
              <p:cNvSpPr txBox="1"/>
              <p:nvPr/>
            </p:nvSpPr>
            <p:spPr>
              <a:xfrm>
                <a:off x="7968521" y="3962989"/>
                <a:ext cx="3969895" cy="954107"/>
              </a:xfrm>
              <a:prstGeom prst="rect">
                <a:avLst/>
              </a:prstGeom>
              <a:noFill/>
            </p:spPr>
            <p:txBody>
              <a:bodyPr wrap="square">
                <a:spAutoFit/>
              </a:bodyPr>
              <a:lstStyle/>
              <a:p>
                <a:pPr algn="ctr"/>
                <a14:m>
                  <m:oMath xmlns:m="http://schemas.openxmlformats.org/officeDocument/2006/math">
                    <m:r>
                      <a:rPr lang="en-US" sz="2800" b="0" i="0" smtClean="0">
                        <a:solidFill>
                          <a:schemeClr val="accent1"/>
                        </a:solidFill>
                        <a:latin typeface="Cambria Math" panose="02040503050406030204" pitchFamily="18" charset="0"/>
                      </a:rPr>
                      <m:t>=</m:t>
                    </m:r>
                  </m:oMath>
                </a14:m>
                <a:r>
                  <a:rPr lang="en-US" sz="2800" dirty="0">
                    <a:solidFill>
                      <a:schemeClr val="accent1"/>
                    </a:solidFill>
                  </a:rPr>
                  <a:t> </a:t>
                </a:r>
                <a:r>
                  <a:rPr lang="en-US" sz="2800" dirty="0">
                    <a:solidFill>
                      <a:srgbClr val="FF0000"/>
                    </a:solidFill>
                  </a:rPr>
                  <a:t>effect of “Selection on Levels”</a:t>
                </a:r>
              </a:p>
            </p:txBody>
          </p:sp>
        </mc:Choice>
        <mc:Fallback xmlns="">
          <p:sp>
            <p:nvSpPr>
              <p:cNvPr id="70" name="TextBox 69">
                <a:extLst>
                  <a:ext uri="{FF2B5EF4-FFF2-40B4-BE49-F238E27FC236}">
                    <a16:creationId xmlns:a16="http://schemas.microsoft.com/office/drawing/2014/main" id="{E59174E5-8FA0-D74D-A9BD-99FCCE0B71A3}"/>
                  </a:ext>
                </a:extLst>
              </p:cNvPr>
              <p:cNvSpPr txBox="1">
                <a:spLocks noRot="1" noChangeAspect="1" noMove="1" noResize="1" noEditPoints="1" noAdjustHandles="1" noChangeArrowheads="1" noChangeShapeType="1" noTextEdit="1"/>
              </p:cNvSpPr>
              <p:nvPr/>
            </p:nvSpPr>
            <p:spPr>
              <a:xfrm>
                <a:off x="7968521" y="3962989"/>
                <a:ext cx="3969895" cy="954107"/>
              </a:xfrm>
              <a:prstGeom prst="rect">
                <a:avLst/>
              </a:prstGeom>
              <a:blipFill>
                <a:blip r:embed="rId4"/>
                <a:stretch>
                  <a:fillRect t="-7895" r="-2556" b="-15789"/>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A0AF09F-6936-91D9-FF28-234A0D98796C}"/>
              </a:ext>
            </a:extLst>
          </p:cNvPr>
          <p:cNvSpPr txBox="1">
            <a:spLocks/>
          </p:cNvSpPr>
          <p:nvPr/>
        </p:nvSpPr>
        <p:spPr>
          <a:xfrm>
            <a:off x="626390" y="5371347"/>
            <a:ext cx="11312026" cy="1653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Take-away: </a:t>
            </a:r>
            <a:r>
              <a:rPr lang="en-US" dirty="0"/>
              <a:t>If there is neither “selection on treatment” nor “selection on levels” then Observational Comparison = ATE = what we wanted.</a:t>
            </a:r>
          </a:p>
        </p:txBody>
      </p:sp>
    </p:spTree>
    <p:extLst>
      <p:ext uri="{BB962C8B-B14F-4D97-AF65-F5344CB8AC3E}">
        <p14:creationId xmlns:p14="http://schemas.microsoft.com/office/powerpoint/2010/main" val="10105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2500-1C86-1EA7-9DC5-3061B1BDA09F}"/>
              </a:ext>
            </a:extLst>
          </p:cNvPr>
          <p:cNvSpPr>
            <a:spLocks noGrp="1"/>
          </p:cNvSpPr>
          <p:nvPr>
            <p:ph type="title"/>
          </p:nvPr>
        </p:nvSpPr>
        <p:spPr>
          <a:xfrm>
            <a:off x="358515" y="0"/>
            <a:ext cx="10515600" cy="1325563"/>
          </a:xfrm>
        </p:spPr>
        <p:txBody>
          <a:bodyPr/>
          <a:lstStyle/>
          <a:p>
            <a:r>
              <a:rPr lang="en-US" dirty="0"/>
              <a:t>Quick recap so far</a:t>
            </a:r>
          </a:p>
        </p:txBody>
      </p:sp>
      <p:sp>
        <p:nvSpPr>
          <p:cNvPr id="3" name="Content Placeholder 2">
            <a:extLst>
              <a:ext uri="{FF2B5EF4-FFF2-40B4-BE49-F238E27FC236}">
                <a16:creationId xmlns:a16="http://schemas.microsoft.com/office/drawing/2014/main" id="{F6E619BA-968E-55F8-5FA8-296FBF1FFB31}"/>
              </a:ext>
            </a:extLst>
          </p:cNvPr>
          <p:cNvSpPr>
            <a:spLocks noGrp="1"/>
          </p:cNvSpPr>
          <p:nvPr>
            <p:ph idx="1"/>
          </p:nvPr>
        </p:nvSpPr>
        <p:spPr>
          <a:xfrm>
            <a:off x="196746" y="1570791"/>
            <a:ext cx="11798508" cy="4934939"/>
          </a:xfrm>
        </p:spPr>
        <p:txBody>
          <a:bodyPr>
            <a:normAutofit/>
          </a:bodyPr>
          <a:lstStyle/>
          <a:p>
            <a:r>
              <a:rPr lang="en-US" dirty="0"/>
              <a:t>We want to know the effect of college on earnings (say).</a:t>
            </a:r>
          </a:p>
          <a:p>
            <a:r>
              <a:rPr lang="en-US" dirty="0"/>
              <a:t>We have observational data, and can make an </a:t>
            </a:r>
            <a:r>
              <a:rPr lang="en-US" b="1" dirty="0"/>
              <a:t>observational comparison</a:t>
            </a:r>
            <a:r>
              <a:rPr lang="en-US" dirty="0"/>
              <a:t>.</a:t>
            </a:r>
          </a:p>
          <a:p>
            <a:pPr lvl="1"/>
            <a:r>
              <a:rPr lang="en-US" dirty="0">
                <a:solidFill>
                  <a:schemeClr val="accent1"/>
                </a:solidFill>
              </a:rPr>
              <a:t>(Average earnings among college-goers) – (Average earnings among non-college goers)</a:t>
            </a:r>
          </a:p>
          <a:p>
            <a:r>
              <a:rPr lang="en-US" dirty="0"/>
              <a:t>What we really want is the </a:t>
            </a:r>
            <a:r>
              <a:rPr lang="en-US" b="1" dirty="0"/>
              <a:t>Average Treatment Effect (ATE):</a:t>
            </a:r>
          </a:p>
          <a:p>
            <a:pPr lvl="1"/>
            <a:r>
              <a:rPr lang="en-US" dirty="0">
                <a:solidFill>
                  <a:schemeClr val="accent1"/>
                </a:solidFill>
              </a:rPr>
              <a:t>(Average earnings among everyone if they did go to college) </a:t>
            </a:r>
          </a:p>
          <a:p>
            <a:pPr marL="457200" lvl="1" indent="0">
              <a:buNone/>
            </a:pPr>
            <a:r>
              <a:rPr lang="en-US" dirty="0">
                <a:solidFill>
                  <a:schemeClr val="accent1"/>
                </a:solidFill>
              </a:rPr>
              <a:t>                             - (Average earnings among everyone if they did not go to college)</a:t>
            </a:r>
          </a:p>
          <a:p>
            <a:r>
              <a:rPr lang="en-US" dirty="0"/>
              <a:t>Mathematically, there are two reasons these might be different:</a:t>
            </a:r>
          </a:p>
          <a:p>
            <a:pPr lvl="1"/>
            <a:r>
              <a:rPr lang="en-US" b="1" dirty="0">
                <a:solidFill>
                  <a:schemeClr val="accent1"/>
                </a:solidFill>
              </a:rPr>
              <a:t>Selection on treatment: </a:t>
            </a:r>
            <a:r>
              <a:rPr lang="en-US" dirty="0">
                <a:solidFill>
                  <a:schemeClr val="accent1"/>
                </a:solidFill>
              </a:rPr>
              <a:t>The folks who choose to go to college are affected by college differently than those who don’t.</a:t>
            </a:r>
          </a:p>
          <a:p>
            <a:pPr lvl="1"/>
            <a:r>
              <a:rPr lang="en-US" b="1" dirty="0">
                <a:solidFill>
                  <a:schemeClr val="accent1"/>
                </a:solidFill>
              </a:rPr>
              <a:t>Selection on levels: </a:t>
            </a:r>
            <a:r>
              <a:rPr lang="en-US" dirty="0">
                <a:solidFill>
                  <a:schemeClr val="accent1"/>
                </a:solidFill>
              </a:rPr>
              <a:t>The folks who choose to go to college have a different baseline level than those who don’t.</a:t>
            </a:r>
          </a:p>
        </p:txBody>
      </p:sp>
    </p:spTree>
    <p:extLst>
      <p:ext uri="{BB962C8B-B14F-4D97-AF65-F5344CB8AC3E}">
        <p14:creationId xmlns:p14="http://schemas.microsoft.com/office/powerpoint/2010/main" val="25145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B79C-E095-032A-F59C-C7ABD2157B4C}"/>
              </a:ext>
            </a:extLst>
          </p:cNvPr>
          <p:cNvSpPr>
            <a:spLocks noGrp="1"/>
          </p:cNvSpPr>
          <p:nvPr>
            <p:ph type="title"/>
          </p:nvPr>
        </p:nvSpPr>
        <p:spPr/>
        <p:txBody>
          <a:bodyPr/>
          <a:lstStyle/>
          <a:p>
            <a:r>
              <a:rPr lang="en-US" dirty="0"/>
              <a:t>Aside: do you think these are important?</a:t>
            </a:r>
            <a:br>
              <a:rPr lang="en-US" dirty="0"/>
            </a:br>
            <a:r>
              <a:rPr lang="en-US" sz="2000" dirty="0"/>
              <a:t>(For returns to college in particular?)</a:t>
            </a:r>
            <a:endParaRPr lang="en-US" dirty="0"/>
          </a:p>
        </p:txBody>
      </p:sp>
      <p:sp>
        <p:nvSpPr>
          <p:cNvPr id="3" name="Content Placeholder 2">
            <a:extLst>
              <a:ext uri="{FF2B5EF4-FFF2-40B4-BE49-F238E27FC236}">
                <a16:creationId xmlns:a16="http://schemas.microsoft.com/office/drawing/2014/main" id="{68C231A3-AF99-F3F8-0B36-6708763E1E70}"/>
              </a:ext>
            </a:extLst>
          </p:cNvPr>
          <p:cNvSpPr>
            <a:spLocks noGrp="1"/>
          </p:cNvSpPr>
          <p:nvPr>
            <p:ph idx="1"/>
          </p:nvPr>
        </p:nvSpPr>
        <p:spPr/>
        <p:txBody>
          <a:bodyPr/>
          <a:lstStyle/>
          <a:p>
            <a:r>
              <a:rPr lang="en-US" b="1" dirty="0">
                <a:solidFill>
                  <a:schemeClr val="accent1"/>
                </a:solidFill>
              </a:rPr>
              <a:t>Selection on treatment: </a:t>
            </a:r>
            <a:r>
              <a:rPr lang="en-US" dirty="0">
                <a:solidFill>
                  <a:schemeClr val="accent1"/>
                </a:solidFill>
              </a:rPr>
              <a:t>The folks who choose to go to college are affected by college differently than those who don’t.</a:t>
            </a:r>
          </a:p>
          <a:p>
            <a:r>
              <a:rPr lang="en-US" b="1" dirty="0">
                <a:solidFill>
                  <a:schemeClr val="accent1"/>
                </a:solidFill>
              </a:rPr>
              <a:t>Selection on levels: </a:t>
            </a:r>
            <a:r>
              <a:rPr lang="en-US" dirty="0">
                <a:solidFill>
                  <a:schemeClr val="accent1"/>
                </a:solidFill>
              </a:rPr>
              <a:t>The folks who choose to go to college have a different baseline level than those who don’t.</a:t>
            </a:r>
          </a:p>
          <a:p>
            <a:endParaRPr lang="en-US" dirty="0"/>
          </a:p>
          <a:p>
            <a:r>
              <a:rPr lang="en-US" dirty="0"/>
              <a:t>Discuss!  (We’ll come back to this later with some data...)</a:t>
            </a:r>
          </a:p>
        </p:txBody>
      </p:sp>
    </p:spTree>
    <p:extLst>
      <p:ext uri="{BB962C8B-B14F-4D97-AF65-F5344CB8AC3E}">
        <p14:creationId xmlns:p14="http://schemas.microsoft.com/office/powerpoint/2010/main" val="3115282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A712-C3C1-53DC-8ADD-FA162B7ADD6C}"/>
              </a:ext>
            </a:extLst>
          </p:cNvPr>
          <p:cNvSpPr>
            <a:spLocks noGrp="1"/>
          </p:cNvSpPr>
          <p:nvPr>
            <p:ph type="title"/>
          </p:nvPr>
        </p:nvSpPr>
        <p:spPr>
          <a:xfrm>
            <a:off x="388497" y="80315"/>
            <a:ext cx="10515600" cy="1325563"/>
          </a:xfrm>
        </p:spPr>
        <p:txBody>
          <a:bodyPr/>
          <a:lstStyle/>
          <a:p>
            <a:r>
              <a:rPr lang="en-US" dirty="0"/>
              <a:t>Exercise: Practice with new notation/</a:t>
            </a:r>
            <a:r>
              <a:rPr lang="en-US" dirty="0" err="1"/>
              <a:t>defs</a:t>
            </a:r>
            <a:r>
              <a:rPr lang="en-US" dirty="0"/>
              <a:t>!</a:t>
            </a:r>
          </a:p>
        </p:txBody>
      </p:sp>
      <p:sp>
        <p:nvSpPr>
          <p:cNvPr id="3" name="Content Placeholder 2">
            <a:extLst>
              <a:ext uri="{FF2B5EF4-FFF2-40B4-BE49-F238E27FC236}">
                <a16:creationId xmlns:a16="http://schemas.microsoft.com/office/drawing/2014/main" id="{12276CC0-444C-250D-7B5B-62430EEC0F8D}"/>
              </a:ext>
            </a:extLst>
          </p:cNvPr>
          <p:cNvSpPr>
            <a:spLocks noGrp="1"/>
          </p:cNvSpPr>
          <p:nvPr>
            <p:ph idx="1"/>
          </p:nvPr>
        </p:nvSpPr>
        <p:spPr>
          <a:xfrm>
            <a:off x="388497" y="1152152"/>
            <a:ext cx="10515600" cy="4351338"/>
          </a:xfrm>
        </p:spPr>
        <p:txBody>
          <a:bodyPr/>
          <a:lstStyle/>
          <a:p>
            <a:r>
              <a:rPr lang="en-US" dirty="0"/>
              <a:t>Suppose you want to know the effect of get-out-the-vote drives on voter turnout.</a:t>
            </a:r>
          </a:p>
        </p:txBody>
      </p:sp>
      <p:pic>
        <p:nvPicPr>
          <p:cNvPr id="5" name="Picture 4">
            <a:extLst>
              <a:ext uri="{FF2B5EF4-FFF2-40B4-BE49-F238E27FC236}">
                <a16:creationId xmlns:a16="http://schemas.microsoft.com/office/drawing/2014/main" id="{126A6FE8-EF32-51DE-64D8-839E960EB784}"/>
              </a:ext>
            </a:extLst>
          </p:cNvPr>
          <p:cNvPicPr>
            <a:picLocks noChangeAspect="1"/>
          </p:cNvPicPr>
          <p:nvPr/>
        </p:nvPicPr>
        <p:blipFill>
          <a:blip r:embed="rId2"/>
          <a:stretch>
            <a:fillRect/>
          </a:stretch>
        </p:blipFill>
        <p:spPr>
          <a:xfrm flipH="1">
            <a:off x="6420789" y="4443887"/>
            <a:ext cx="1290576" cy="1636363"/>
          </a:xfrm>
          <a:prstGeom prst="rect">
            <a:avLst/>
          </a:prstGeom>
        </p:spPr>
      </p:pic>
      <p:grpSp>
        <p:nvGrpSpPr>
          <p:cNvPr id="17" name="Group 16">
            <a:extLst>
              <a:ext uri="{FF2B5EF4-FFF2-40B4-BE49-F238E27FC236}">
                <a16:creationId xmlns:a16="http://schemas.microsoft.com/office/drawing/2014/main" id="{AA1A6BE9-8805-E26B-782E-D20EA40B5357}"/>
              </a:ext>
            </a:extLst>
          </p:cNvPr>
          <p:cNvGrpSpPr/>
          <p:nvPr/>
        </p:nvGrpSpPr>
        <p:grpSpPr>
          <a:xfrm>
            <a:off x="1648916" y="3013024"/>
            <a:ext cx="4122297" cy="3298877"/>
            <a:chOff x="1648916" y="3013024"/>
            <a:chExt cx="4122297" cy="3298877"/>
          </a:xfrm>
        </p:grpSpPr>
        <p:pic>
          <p:nvPicPr>
            <p:cNvPr id="4" name="Picture 3">
              <a:extLst>
                <a:ext uri="{FF2B5EF4-FFF2-40B4-BE49-F238E27FC236}">
                  <a16:creationId xmlns:a16="http://schemas.microsoft.com/office/drawing/2014/main" id="{782EB039-B324-1421-E12B-14DD54D0A699}"/>
                </a:ext>
              </a:extLst>
            </p:cNvPr>
            <p:cNvPicPr>
              <a:picLocks noChangeAspect="1"/>
            </p:cNvPicPr>
            <p:nvPr/>
          </p:nvPicPr>
          <p:blipFill>
            <a:blip r:embed="rId3"/>
            <a:stretch>
              <a:fillRect/>
            </a:stretch>
          </p:blipFill>
          <p:spPr>
            <a:xfrm flipH="1">
              <a:off x="1648916" y="4212237"/>
              <a:ext cx="1442073" cy="2099664"/>
            </a:xfrm>
            <a:prstGeom prst="rect">
              <a:avLst/>
            </a:prstGeom>
          </p:spPr>
        </p:pic>
        <p:sp>
          <p:nvSpPr>
            <p:cNvPr id="6" name="TextBox 5">
              <a:extLst>
                <a:ext uri="{FF2B5EF4-FFF2-40B4-BE49-F238E27FC236}">
                  <a16:creationId xmlns:a16="http://schemas.microsoft.com/office/drawing/2014/main" id="{71137AED-3668-3433-95C7-00B7091A6DEF}"/>
                </a:ext>
              </a:extLst>
            </p:cNvPr>
            <p:cNvSpPr txBox="1"/>
            <p:nvPr/>
          </p:nvSpPr>
          <p:spPr>
            <a:xfrm>
              <a:off x="2369952" y="3013024"/>
              <a:ext cx="3401261" cy="1569660"/>
            </a:xfrm>
            <a:prstGeom prst="rect">
              <a:avLst/>
            </a:prstGeom>
            <a:noFill/>
          </p:spPr>
          <p:txBody>
            <a:bodyPr wrap="square" rtlCol="0">
              <a:spAutoFit/>
            </a:bodyPr>
            <a:lstStyle/>
            <a:p>
              <a:pPr algn="ctr"/>
              <a:r>
                <a:rPr lang="en-US" sz="2400" dirty="0">
                  <a:solidFill>
                    <a:schemeClr val="accent1"/>
                  </a:solidFill>
                </a:rPr>
                <a:t>Hi!  Voting is important!  Election day is Tuesday.  Do you want some help registering to vote?</a:t>
              </a:r>
            </a:p>
          </p:txBody>
        </p:sp>
      </p:grpSp>
      <p:grpSp>
        <p:nvGrpSpPr>
          <p:cNvPr id="18" name="Group 17">
            <a:extLst>
              <a:ext uri="{FF2B5EF4-FFF2-40B4-BE49-F238E27FC236}">
                <a16:creationId xmlns:a16="http://schemas.microsoft.com/office/drawing/2014/main" id="{7FD83610-D42C-3986-4253-B4BB6A20FAA6}"/>
              </a:ext>
            </a:extLst>
          </p:cNvPr>
          <p:cNvGrpSpPr/>
          <p:nvPr/>
        </p:nvGrpSpPr>
        <p:grpSpPr>
          <a:xfrm>
            <a:off x="5892643" y="2375578"/>
            <a:ext cx="4568963" cy="2207106"/>
            <a:chOff x="5892643" y="2375578"/>
            <a:chExt cx="4568963" cy="2207106"/>
          </a:xfrm>
        </p:grpSpPr>
        <p:sp>
          <p:nvSpPr>
            <p:cNvPr id="7" name="TextBox 6">
              <a:extLst>
                <a:ext uri="{FF2B5EF4-FFF2-40B4-BE49-F238E27FC236}">
                  <a16:creationId xmlns:a16="http://schemas.microsoft.com/office/drawing/2014/main" id="{01C59DA0-677D-96EA-E240-E823A8EF68FC}"/>
                </a:ext>
              </a:extLst>
            </p:cNvPr>
            <p:cNvSpPr txBox="1"/>
            <p:nvPr/>
          </p:nvSpPr>
          <p:spPr>
            <a:xfrm>
              <a:off x="5892643" y="2375578"/>
              <a:ext cx="4568963" cy="1200329"/>
            </a:xfrm>
            <a:prstGeom prst="rect">
              <a:avLst/>
            </a:prstGeom>
            <a:noFill/>
          </p:spPr>
          <p:txBody>
            <a:bodyPr wrap="square" rtlCol="0">
              <a:spAutoFit/>
            </a:bodyPr>
            <a:lstStyle/>
            <a:p>
              <a:pPr algn="ctr"/>
              <a:r>
                <a:rPr lang="en-US" sz="2400" dirty="0">
                  <a:solidFill>
                    <a:schemeClr val="accent6"/>
                  </a:solidFill>
                </a:rPr>
                <a:t>Thanks for the encouragement/information/help!  I sure will go vote now!</a:t>
              </a:r>
            </a:p>
          </p:txBody>
        </p:sp>
        <p:cxnSp>
          <p:nvCxnSpPr>
            <p:cNvPr id="11" name="Straight Connector 10">
              <a:extLst>
                <a:ext uri="{FF2B5EF4-FFF2-40B4-BE49-F238E27FC236}">
                  <a16:creationId xmlns:a16="http://schemas.microsoft.com/office/drawing/2014/main" id="{919449F9-E6BD-0B8E-C34A-485F2E9624B3}"/>
                </a:ext>
              </a:extLst>
            </p:cNvPr>
            <p:cNvCxnSpPr/>
            <p:nvPr/>
          </p:nvCxnSpPr>
          <p:spPr>
            <a:xfrm flipH="1">
              <a:off x="7066077" y="3575907"/>
              <a:ext cx="174172" cy="1006777"/>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63246DA2-1BE7-E0C7-2F9E-89CDE0881644}"/>
              </a:ext>
            </a:extLst>
          </p:cNvPr>
          <p:cNvGrpSpPr/>
          <p:nvPr/>
        </p:nvGrpSpPr>
        <p:grpSpPr>
          <a:xfrm>
            <a:off x="7218477" y="3676105"/>
            <a:ext cx="4784899" cy="1200329"/>
            <a:chOff x="7218477" y="3676105"/>
            <a:chExt cx="4784899" cy="1200329"/>
          </a:xfrm>
        </p:grpSpPr>
        <p:sp>
          <p:nvSpPr>
            <p:cNvPr id="9" name="TextBox 8">
              <a:extLst>
                <a:ext uri="{FF2B5EF4-FFF2-40B4-BE49-F238E27FC236}">
                  <a16:creationId xmlns:a16="http://schemas.microsoft.com/office/drawing/2014/main" id="{3114E8CD-A05A-D16C-DDB4-B48B7CF9689C}"/>
                </a:ext>
              </a:extLst>
            </p:cNvPr>
            <p:cNvSpPr txBox="1"/>
            <p:nvPr/>
          </p:nvSpPr>
          <p:spPr>
            <a:xfrm>
              <a:off x="7434413" y="3676105"/>
              <a:ext cx="4568963" cy="1200329"/>
            </a:xfrm>
            <a:prstGeom prst="rect">
              <a:avLst/>
            </a:prstGeom>
            <a:noFill/>
          </p:spPr>
          <p:txBody>
            <a:bodyPr wrap="square" rtlCol="0">
              <a:spAutoFit/>
            </a:bodyPr>
            <a:lstStyle/>
            <a:p>
              <a:pPr algn="ctr"/>
              <a:r>
                <a:rPr lang="en-US" sz="2400" dirty="0">
                  <a:solidFill>
                    <a:schemeClr val="accent2"/>
                  </a:solidFill>
                </a:rPr>
                <a:t>Um, thanks for the effort, but obviously I am/am not going to vote no matter what.</a:t>
              </a:r>
            </a:p>
          </p:txBody>
        </p:sp>
        <p:cxnSp>
          <p:nvCxnSpPr>
            <p:cNvPr id="12" name="Straight Connector 11">
              <a:extLst>
                <a:ext uri="{FF2B5EF4-FFF2-40B4-BE49-F238E27FC236}">
                  <a16:creationId xmlns:a16="http://schemas.microsoft.com/office/drawing/2014/main" id="{C88B28CA-5F0B-8456-1ABB-07EF2F83822C}"/>
                </a:ext>
              </a:extLst>
            </p:cNvPr>
            <p:cNvCxnSpPr>
              <a:cxnSpLocks/>
            </p:cNvCxnSpPr>
            <p:nvPr/>
          </p:nvCxnSpPr>
          <p:spPr>
            <a:xfrm flipH="1">
              <a:off x="7218477" y="3957403"/>
              <a:ext cx="667060" cy="777681"/>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20" name="Group 19">
            <a:extLst>
              <a:ext uri="{FF2B5EF4-FFF2-40B4-BE49-F238E27FC236}">
                <a16:creationId xmlns:a16="http://schemas.microsoft.com/office/drawing/2014/main" id="{DE530800-D209-37EA-E944-A447653A3412}"/>
              </a:ext>
            </a:extLst>
          </p:cNvPr>
          <p:cNvGrpSpPr/>
          <p:nvPr/>
        </p:nvGrpSpPr>
        <p:grpSpPr>
          <a:xfrm>
            <a:off x="7370877" y="4887484"/>
            <a:ext cx="4982873" cy="1339579"/>
            <a:chOff x="7370877" y="4887484"/>
            <a:chExt cx="4982873" cy="1339579"/>
          </a:xfrm>
        </p:grpSpPr>
        <p:sp>
          <p:nvSpPr>
            <p:cNvPr id="8" name="TextBox 7">
              <a:extLst>
                <a:ext uri="{FF2B5EF4-FFF2-40B4-BE49-F238E27FC236}">
                  <a16:creationId xmlns:a16="http://schemas.microsoft.com/office/drawing/2014/main" id="{2C86BBC3-E686-37D8-935B-12CC25782CB1}"/>
                </a:ext>
              </a:extLst>
            </p:cNvPr>
            <p:cNvSpPr txBox="1"/>
            <p:nvPr/>
          </p:nvSpPr>
          <p:spPr>
            <a:xfrm>
              <a:off x="7570034" y="5026734"/>
              <a:ext cx="4783716" cy="1200329"/>
            </a:xfrm>
            <a:prstGeom prst="rect">
              <a:avLst/>
            </a:prstGeom>
            <a:noFill/>
          </p:spPr>
          <p:txBody>
            <a:bodyPr wrap="square" rtlCol="0">
              <a:spAutoFit/>
            </a:bodyPr>
            <a:lstStyle/>
            <a:p>
              <a:pPr algn="ctr"/>
              <a:r>
                <a:rPr lang="en-US" sz="2400" dirty="0">
                  <a:solidFill>
                    <a:srgbClr val="FF0000"/>
                  </a:solidFill>
                </a:rPr>
                <a:t>Don’t tell me what to do!  I was going to vote, but now you’ve made me so angry that I’ll stay home. </a:t>
              </a:r>
              <a:r>
                <a:rPr lang="en-US" sz="2400" dirty="0">
                  <a:solidFill>
                    <a:srgbClr val="FF0000"/>
                  </a:solidFill>
                  <a:sym typeface="Wingdings" pitchFamily="2" charset="2"/>
                </a:rPr>
                <a:t> </a:t>
              </a:r>
              <a:endParaRPr lang="en-US" sz="2400" dirty="0">
                <a:solidFill>
                  <a:srgbClr val="FF0000"/>
                </a:solidFill>
              </a:endParaRPr>
            </a:p>
          </p:txBody>
        </p:sp>
        <p:cxnSp>
          <p:nvCxnSpPr>
            <p:cNvPr id="14" name="Straight Connector 13">
              <a:extLst>
                <a:ext uri="{FF2B5EF4-FFF2-40B4-BE49-F238E27FC236}">
                  <a16:creationId xmlns:a16="http://schemas.microsoft.com/office/drawing/2014/main" id="{C6AE81F9-040B-03E9-EB0F-324EA08D0116}"/>
                </a:ext>
              </a:extLst>
            </p:cNvPr>
            <p:cNvCxnSpPr>
              <a:cxnSpLocks/>
            </p:cNvCxnSpPr>
            <p:nvPr/>
          </p:nvCxnSpPr>
          <p:spPr>
            <a:xfrm flipH="1" flipV="1">
              <a:off x="7370877" y="4887484"/>
              <a:ext cx="534652" cy="27024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303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9">
            <a:extLst>
              <a:ext uri="{FF2B5EF4-FFF2-40B4-BE49-F238E27FC236}">
                <a16:creationId xmlns:a16="http://schemas.microsoft.com/office/drawing/2014/main" id="{CAE87F1C-1A53-2FC0-2021-D5AC85A786A8}"/>
              </a:ext>
            </a:extLst>
          </p:cNvPr>
          <p:cNvGraphicFramePr>
            <a:graphicFrameLocks noGrp="1"/>
          </p:cNvGraphicFramePr>
          <p:nvPr>
            <p:extLst>
              <p:ext uri="{D42A27DB-BD31-4B8C-83A1-F6EECF244321}">
                <p14:modId xmlns:p14="http://schemas.microsoft.com/office/powerpoint/2010/main" val="3652061865"/>
              </p:ext>
            </p:extLst>
          </p:nvPr>
        </p:nvGraphicFramePr>
        <p:xfrm>
          <a:off x="559633" y="2656043"/>
          <a:ext cx="4918437" cy="3480040"/>
        </p:xfrm>
        <a:graphic>
          <a:graphicData uri="http://schemas.openxmlformats.org/drawingml/2006/table">
            <a:tbl>
              <a:tblPr firstRow="1" bandRow="1">
                <a:tableStyleId>{5C22544A-7EE6-4342-B048-85BDC9FD1C3A}</a:tableStyleId>
              </a:tblPr>
              <a:tblGrid>
                <a:gridCol w="1639479">
                  <a:extLst>
                    <a:ext uri="{9D8B030D-6E8A-4147-A177-3AD203B41FA5}">
                      <a16:colId xmlns:a16="http://schemas.microsoft.com/office/drawing/2014/main" val="764177308"/>
                    </a:ext>
                  </a:extLst>
                </a:gridCol>
                <a:gridCol w="1639479">
                  <a:extLst>
                    <a:ext uri="{9D8B030D-6E8A-4147-A177-3AD203B41FA5}">
                      <a16:colId xmlns:a16="http://schemas.microsoft.com/office/drawing/2014/main" val="4219542080"/>
                    </a:ext>
                  </a:extLst>
                </a:gridCol>
                <a:gridCol w="1639479">
                  <a:extLst>
                    <a:ext uri="{9D8B030D-6E8A-4147-A177-3AD203B41FA5}">
                      <a16:colId xmlns:a16="http://schemas.microsoft.com/office/drawing/2014/main" val="3521666307"/>
                    </a:ext>
                  </a:extLst>
                </a:gridCol>
              </a:tblGrid>
              <a:tr h="903747">
                <a:tc>
                  <a:txBody>
                    <a:bodyPr/>
                    <a:lstStyle/>
                    <a:p>
                      <a:r>
                        <a:rPr lang="en-US" dirty="0"/>
                        <a:t>District</a:t>
                      </a:r>
                    </a:p>
                  </a:txBody>
                  <a:tcPr/>
                </a:tc>
                <a:tc>
                  <a:txBody>
                    <a:bodyPr/>
                    <a:lstStyle/>
                    <a:p>
                      <a:r>
                        <a:rPr lang="en-US" dirty="0"/>
                        <a:t>Was there a get-out-the-vote drive?</a:t>
                      </a:r>
                    </a:p>
                  </a:txBody>
                  <a:tcPr/>
                </a:tc>
                <a:tc>
                  <a:txBody>
                    <a:bodyPr/>
                    <a:lstStyle/>
                    <a:p>
                      <a:r>
                        <a:rPr lang="en-US" dirty="0"/>
                        <a:t>Voter Turnout</a:t>
                      </a:r>
                    </a:p>
                  </a:txBody>
                  <a:tcPr/>
                </a:tc>
                <a:extLst>
                  <a:ext uri="{0D108BD9-81ED-4DB2-BD59-A6C34878D82A}">
                    <a16:rowId xmlns:a16="http://schemas.microsoft.com/office/drawing/2014/main" val="1232612950"/>
                  </a:ext>
                </a:extLst>
              </a:tr>
              <a:tr h="366520">
                <a:tc>
                  <a:txBody>
                    <a:bodyPr/>
                    <a:lstStyle/>
                    <a:p>
                      <a:r>
                        <a:rPr lang="en-US" dirty="0" err="1"/>
                        <a:t>Çatalca</a:t>
                      </a:r>
                      <a:endParaRPr lang="en-US" dirty="0"/>
                    </a:p>
                  </a:txBody>
                  <a:tcPr/>
                </a:tc>
                <a:tc>
                  <a:txBody>
                    <a:bodyPr/>
                    <a:lstStyle/>
                    <a:p>
                      <a:r>
                        <a:rPr lang="en-US" dirty="0"/>
                        <a:t>Yes</a:t>
                      </a:r>
                    </a:p>
                  </a:txBody>
                  <a:tcPr/>
                </a:tc>
                <a:tc>
                  <a:txBody>
                    <a:bodyPr/>
                    <a:lstStyle/>
                    <a:p>
                      <a:r>
                        <a:rPr lang="en-US" dirty="0"/>
                        <a:t>89.8%</a:t>
                      </a:r>
                    </a:p>
                  </a:txBody>
                  <a:tcPr/>
                </a:tc>
                <a:extLst>
                  <a:ext uri="{0D108BD9-81ED-4DB2-BD59-A6C34878D82A}">
                    <a16:rowId xmlns:a16="http://schemas.microsoft.com/office/drawing/2014/main" val="464118175"/>
                  </a:ext>
                </a:extLst>
              </a:tr>
              <a:tr h="366520">
                <a:tc>
                  <a:txBody>
                    <a:bodyPr/>
                    <a:lstStyle/>
                    <a:p>
                      <a:r>
                        <a:rPr lang="en-US" dirty="0" err="1"/>
                        <a:t>Silivri</a:t>
                      </a:r>
                      <a:endParaRPr lang="en-US" dirty="0"/>
                    </a:p>
                  </a:txBody>
                  <a:tcPr/>
                </a:tc>
                <a:tc>
                  <a:txBody>
                    <a:bodyPr/>
                    <a:lstStyle/>
                    <a:p>
                      <a:r>
                        <a:rPr lang="en-US" dirty="0"/>
                        <a:t>Yes</a:t>
                      </a:r>
                    </a:p>
                  </a:txBody>
                  <a:tcPr/>
                </a:tc>
                <a:tc>
                  <a:txBody>
                    <a:bodyPr/>
                    <a:lstStyle/>
                    <a:p>
                      <a:r>
                        <a:rPr lang="en-US" dirty="0"/>
                        <a:t>90.7%</a:t>
                      </a:r>
                    </a:p>
                  </a:txBody>
                  <a:tcPr/>
                </a:tc>
                <a:extLst>
                  <a:ext uri="{0D108BD9-81ED-4DB2-BD59-A6C34878D82A}">
                    <a16:rowId xmlns:a16="http://schemas.microsoft.com/office/drawing/2014/main" val="4098615413"/>
                  </a:ext>
                </a:extLst>
              </a:tr>
              <a:tr h="366520">
                <a:tc>
                  <a:txBody>
                    <a:bodyPr/>
                    <a:lstStyle/>
                    <a:p>
                      <a:r>
                        <a:rPr lang="en-US" dirty="0" err="1"/>
                        <a:t>Arnavutköy</a:t>
                      </a:r>
                      <a:endParaRPr lang="en-US" dirty="0"/>
                    </a:p>
                  </a:txBody>
                  <a:tcPr/>
                </a:tc>
                <a:tc>
                  <a:txBody>
                    <a:bodyPr/>
                    <a:lstStyle/>
                    <a:p>
                      <a:r>
                        <a:rPr lang="en-US" dirty="0"/>
                        <a:t>No</a:t>
                      </a:r>
                    </a:p>
                  </a:txBody>
                  <a:tcPr/>
                </a:tc>
                <a:tc>
                  <a:txBody>
                    <a:bodyPr/>
                    <a:lstStyle/>
                    <a:p>
                      <a:r>
                        <a:rPr lang="en-US" dirty="0"/>
                        <a:t>86.8%</a:t>
                      </a:r>
                    </a:p>
                  </a:txBody>
                  <a:tcPr/>
                </a:tc>
                <a:extLst>
                  <a:ext uri="{0D108BD9-81ED-4DB2-BD59-A6C34878D82A}">
                    <a16:rowId xmlns:a16="http://schemas.microsoft.com/office/drawing/2014/main" val="1581920635"/>
                  </a:ext>
                </a:extLst>
              </a:tr>
              <a:tr h="366520">
                <a:tc>
                  <a:txBody>
                    <a:bodyPr/>
                    <a:lstStyle/>
                    <a:p>
                      <a:r>
                        <a:rPr lang="en-US" dirty="0" err="1"/>
                        <a:t>Büyükçekmece</a:t>
                      </a:r>
                      <a:endParaRPr lang="en-US" dirty="0"/>
                    </a:p>
                  </a:txBody>
                  <a:tcPr/>
                </a:tc>
                <a:tc>
                  <a:txBody>
                    <a:bodyPr/>
                    <a:lstStyle/>
                    <a:p>
                      <a:r>
                        <a:rPr lang="en-US" dirty="0"/>
                        <a:t>Yes</a:t>
                      </a:r>
                    </a:p>
                  </a:txBody>
                  <a:tcPr/>
                </a:tc>
                <a:tc>
                  <a:txBody>
                    <a:bodyPr/>
                    <a:lstStyle/>
                    <a:p>
                      <a:r>
                        <a:rPr lang="en-US" dirty="0"/>
                        <a:t>87.6%</a:t>
                      </a:r>
                    </a:p>
                  </a:txBody>
                  <a:tcPr/>
                </a:tc>
                <a:extLst>
                  <a:ext uri="{0D108BD9-81ED-4DB2-BD59-A6C34878D82A}">
                    <a16:rowId xmlns:a16="http://schemas.microsoft.com/office/drawing/2014/main" val="4220360675"/>
                  </a:ext>
                </a:extLst>
              </a:tr>
              <a:tr h="366520">
                <a:tc>
                  <a:txBody>
                    <a:bodyPr/>
                    <a:lstStyle/>
                    <a:p>
                      <a:r>
                        <a:rPr lang="en-US" dirty="0" err="1"/>
                        <a:t>Beylikdüzü</a:t>
                      </a:r>
                      <a:endParaRPr lang="en-US" dirty="0"/>
                    </a:p>
                  </a:txBody>
                  <a:tcPr/>
                </a:tc>
                <a:tc>
                  <a:txBody>
                    <a:bodyPr/>
                    <a:lstStyle/>
                    <a:p>
                      <a:r>
                        <a:rPr lang="en-US" dirty="0"/>
                        <a:t>No</a:t>
                      </a:r>
                    </a:p>
                  </a:txBody>
                  <a:tcPr/>
                </a:tc>
                <a:tc>
                  <a:txBody>
                    <a:bodyPr/>
                    <a:lstStyle/>
                    <a:p>
                      <a:r>
                        <a:rPr lang="en-US" dirty="0"/>
                        <a:t>87.6%</a:t>
                      </a:r>
                    </a:p>
                  </a:txBody>
                  <a:tcPr/>
                </a:tc>
                <a:extLst>
                  <a:ext uri="{0D108BD9-81ED-4DB2-BD59-A6C34878D82A}">
                    <a16:rowId xmlns:a16="http://schemas.microsoft.com/office/drawing/2014/main" val="1771641791"/>
                  </a:ext>
                </a:extLst>
              </a:tr>
              <a:tr h="366520">
                <a:tc>
                  <a:txBody>
                    <a:bodyPr/>
                    <a:lstStyle/>
                    <a:p>
                      <a:r>
                        <a:rPr lang="en-US" sz="1800" b="0" i="0" kern="1200" dirty="0" err="1">
                          <a:solidFill>
                            <a:schemeClr val="dk1"/>
                          </a:solidFill>
                          <a:effectLst/>
                          <a:latin typeface="+mn-lt"/>
                          <a:ea typeface="+mn-ea"/>
                          <a:cs typeface="+mn-cs"/>
                        </a:rPr>
                        <a:t>Şile</a:t>
                      </a:r>
                      <a:endParaRPr lang="en-US" dirty="0"/>
                    </a:p>
                  </a:txBody>
                  <a:tcPr/>
                </a:tc>
                <a:tc>
                  <a:txBody>
                    <a:bodyPr/>
                    <a:lstStyle/>
                    <a:p>
                      <a:r>
                        <a:rPr lang="en-US" dirty="0"/>
                        <a:t>No</a:t>
                      </a:r>
                    </a:p>
                  </a:txBody>
                  <a:tcPr/>
                </a:tc>
                <a:tc>
                  <a:txBody>
                    <a:bodyPr/>
                    <a:lstStyle/>
                    <a:p>
                      <a:r>
                        <a:rPr lang="en-US" dirty="0"/>
                        <a:t>90.2%</a:t>
                      </a:r>
                    </a:p>
                  </a:txBody>
                  <a:tcPr/>
                </a:tc>
                <a:extLst>
                  <a:ext uri="{0D108BD9-81ED-4DB2-BD59-A6C34878D82A}">
                    <a16:rowId xmlns:a16="http://schemas.microsoft.com/office/drawing/2014/main" val="469684762"/>
                  </a:ext>
                </a:extLst>
              </a:tr>
              <a:tr h="3665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118726720"/>
                  </a:ext>
                </a:extLst>
              </a:tr>
            </a:tbl>
          </a:graphicData>
        </a:graphic>
      </p:graphicFrame>
      <p:sp>
        <p:nvSpPr>
          <p:cNvPr id="71" name="TextBox 70">
            <a:extLst>
              <a:ext uri="{FF2B5EF4-FFF2-40B4-BE49-F238E27FC236}">
                <a16:creationId xmlns:a16="http://schemas.microsoft.com/office/drawing/2014/main" id="{22A8667E-3E79-B28B-D549-76979F72C74A}"/>
              </a:ext>
            </a:extLst>
          </p:cNvPr>
          <p:cNvSpPr txBox="1"/>
          <p:nvPr/>
        </p:nvSpPr>
        <p:spPr>
          <a:xfrm>
            <a:off x="0" y="6396335"/>
            <a:ext cx="6610662" cy="461665"/>
          </a:xfrm>
          <a:prstGeom prst="rect">
            <a:avLst/>
          </a:prstGeom>
          <a:noFill/>
        </p:spPr>
        <p:txBody>
          <a:bodyPr wrap="square" rtlCol="0">
            <a:spAutoFit/>
          </a:bodyPr>
          <a:lstStyle/>
          <a:p>
            <a:r>
              <a:rPr lang="en-US" sz="1200" dirty="0"/>
              <a:t>Voter turnout from May 14, 2023 Turkish presidential election, from </a:t>
            </a:r>
            <a:r>
              <a:rPr lang="en-US" sz="1200" dirty="0" err="1"/>
              <a:t>yenisafak.com</a:t>
            </a:r>
            <a:endParaRPr lang="en-US" sz="1200" dirty="0"/>
          </a:p>
          <a:p>
            <a:r>
              <a:rPr lang="en-US" sz="1200" dirty="0"/>
              <a:t>Get-out-the-vote drive data is made up for this example.</a:t>
            </a:r>
          </a:p>
        </p:txBody>
      </p:sp>
      <p:sp>
        <p:nvSpPr>
          <p:cNvPr id="78" name="Title 1">
            <a:extLst>
              <a:ext uri="{FF2B5EF4-FFF2-40B4-BE49-F238E27FC236}">
                <a16:creationId xmlns:a16="http://schemas.microsoft.com/office/drawing/2014/main" id="{94ECD27C-5924-43BA-0062-2EEAC8D2EB2A}"/>
              </a:ext>
            </a:extLst>
          </p:cNvPr>
          <p:cNvSpPr>
            <a:spLocks noGrp="1"/>
          </p:cNvSpPr>
          <p:nvPr>
            <p:ph type="title"/>
          </p:nvPr>
        </p:nvSpPr>
        <p:spPr>
          <a:xfrm>
            <a:off x="388497" y="80315"/>
            <a:ext cx="10515600" cy="1325563"/>
          </a:xfrm>
        </p:spPr>
        <p:txBody>
          <a:bodyPr/>
          <a:lstStyle/>
          <a:p>
            <a:r>
              <a:rPr lang="en-US" dirty="0"/>
              <a:t>Exercise Practice with new notation/</a:t>
            </a:r>
            <a:r>
              <a:rPr lang="en-US" dirty="0" err="1"/>
              <a:t>defs</a:t>
            </a:r>
            <a:r>
              <a:rPr lang="en-US" dirty="0"/>
              <a:t>!</a:t>
            </a:r>
          </a:p>
        </p:txBody>
      </p:sp>
      <p:sp>
        <p:nvSpPr>
          <p:cNvPr id="79" name="Content Placeholder 2">
            <a:extLst>
              <a:ext uri="{FF2B5EF4-FFF2-40B4-BE49-F238E27FC236}">
                <a16:creationId xmlns:a16="http://schemas.microsoft.com/office/drawing/2014/main" id="{73B780A6-B8CB-2409-25E6-AB37F9A43CA2}"/>
              </a:ext>
            </a:extLst>
          </p:cNvPr>
          <p:cNvSpPr>
            <a:spLocks noGrp="1"/>
          </p:cNvSpPr>
          <p:nvPr>
            <p:ph idx="1"/>
          </p:nvPr>
        </p:nvSpPr>
        <p:spPr>
          <a:xfrm>
            <a:off x="388497" y="1152152"/>
            <a:ext cx="10515600" cy="4351338"/>
          </a:xfrm>
        </p:spPr>
        <p:txBody>
          <a:bodyPr/>
          <a:lstStyle/>
          <a:p>
            <a:r>
              <a:rPr lang="en-US" dirty="0"/>
              <a:t>Suppose you want to know the effect of get-out-the-vote drives on voter turnout.</a:t>
            </a:r>
          </a:p>
          <a:p>
            <a:r>
              <a:rPr lang="en-US" dirty="0"/>
              <a:t>Data looks like:</a:t>
            </a:r>
          </a:p>
        </p:txBody>
      </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60D1D4F3-84D1-DD48-3BA5-ED00729D875A}"/>
                  </a:ext>
                </a:extLst>
              </p:cNvPr>
              <p:cNvSpPr/>
              <p:nvPr/>
            </p:nvSpPr>
            <p:spPr>
              <a:xfrm>
                <a:off x="5822427" y="2233855"/>
                <a:ext cx="6041036" cy="435133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2400" dirty="0">
                    <a:solidFill>
                      <a:schemeClr val="tx1"/>
                    </a:solidFill>
                  </a:rPr>
                  <a:t>Define:</a:t>
                </a:r>
                <a:endParaRPr lang="en-US" sz="2400" b="0" dirty="0">
                  <a:solidFill>
                    <a:schemeClr val="tx1"/>
                  </a:solidFill>
                </a:endParaRPr>
              </a:p>
              <a:p>
                <a:pPr marL="285750" indent="-285750">
                  <a:buFont typeface="Arial" panose="020B0604020202020204" pitchFamily="34" charset="0"/>
                  <a:buChar cha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𝑌</m:t>
                        </m:r>
                      </m:e>
                      <m:sub>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𝑗</m:t>
                        </m:r>
                      </m:sub>
                    </m:sSub>
                    <m:r>
                      <a:rPr lang="en-US" sz="2400" b="0" i="1" smtClean="0">
                        <a:solidFill>
                          <a:schemeClr val="tx1"/>
                        </a:solidFill>
                        <a:latin typeface="Cambria Math" panose="02040503050406030204" pitchFamily="18" charset="0"/>
                      </a:rPr>
                      <m:t>=</m:t>
                    </m:r>
                  </m:oMath>
                </a14:m>
                <a:r>
                  <a:rPr lang="en-US" sz="2400" dirty="0">
                    <a:solidFill>
                      <a:schemeClr val="tx1"/>
                    </a:solidFill>
                  </a:rPr>
                  <a:t> voter turnout if j had a voter drive</a:t>
                </a:r>
              </a:p>
              <a:p>
                <a:pPr marL="285750" indent="-285750">
                  <a:buFont typeface="Arial" panose="020B0604020202020204" pitchFamily="34" charset="0"/>
                  <a:buChar char="•"/>
                </a:pP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𝑌</m:t>
                        </m:r>
                      </m:e>
                      <m:sub>
                        <m:r>
                          <a:rPr lang="en-US" sz="2400" b="0" i="1" smtClean="0">
                            <a:solidFill>
                              <a:schemeClr val="tx1"/>
                            </a:solidFill>
                            <a:latin typeface="Cambria Math" panose="02040503050406030204" pitchFamily="18" charset="0"/>
                          </a:rPr>
                          <m:t>0,</m:t>
                        </m:r>
                        <m:r>
                          <a:rPr lang="en-US" sz="2400" b="0" i="1" smtClean="0">
                            <a:solidFill>
                              <a:schemeClr val="tx1"/>
                            </a:solidFill>
                            <a:latin typeface="Cambria Math" panose="02040503050406030204" pitchFamily="18" charset="0"/>
                          </a:rPr>
                          <m:t>𝑗</m:t>
                        </m:r>
                      </m:sub>
                    </m:sSub>
                    <m:r>
                      <a:rPr lang="en-US" sz="2400" b="0" i="1" smtClean="0">
                        <a:solidFill>
                          <a:schemeClr val="tx1"/>
                        </a:solidFill>
                        <a:latin typeface="Cambria Math" panose="02040503050406030204" pitchFamily="18" charset="0"/>
                      </a:rPr>
                      <m:t>= </m:t>
                    </m:r>
                  </m:oMath>
                </a14:m>
                <a:r>
                  <a:rPr lang="en-US" sz="2400" dirty="0">
                    <a:solidFill>
                      <a:schemeClr val="tx1"/>
                    </a:solidFill>
                  </a:rPr>
                  <a:t>voter turnout if j did not have a drive </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Interpret the following in words/jargon:</a:t>
                </a:r>
              </a:p>
              <a:p>
                <a:pPr marL="742950" lvl="1" indent="-285750">
                  <a:buFont typeface="Arial" panose="020B0604020202020204" pitchFamily="34" charset="0"/>
                  <a:buChar cha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𝔼</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𝑌</m:t>
                            </m:r>
                          </m:e>
                          <m:sub>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 </m:t>
                        </m:r>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h𝑎𝑑</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𝑑𝑟𝑖𝑣𝑒</m:t>
                        </m:r>
                        <m:r>
                          <a:rPr lang="en-US" b="0" i="1" smtClean="0">
                            <a:solidFill>
                              <a:schemeClr val="tx1"/>
                            </a:solidFill>
                            <a:latin typeface="Cambria Math" panose="02040503050406030204" pitchFamily="18" charset="0"/>
                            <a:ea typeface="Cambria Math" panose="02040503050406030204" pitchFamily="18" charset="0"/>
                          </a:rPr>
                          <m:t> </m:t>
                        </m:r>
                      </m:e>
                    </m:d>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𝔼</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𝑌</m:t>
                            </m:r>
                          </m:e>
                          <m:sub>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 </m:t>
                        </m:r>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h𝑎𝑑</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𝑛𝑜</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𝑑𝑟𝑖𝑣𝑒</m:t>
                        </m:r>
                        <m:r>
                          <a:rPr lang="en-US" b="0" i="1" smtClean="0">
                            <a:solidFill>
                              <a:schemeClr val="tx1"/>
                            </a:solidFill>
                            <a:latin typeface="Cambria Math" panose="02040503050406030204" pitchFamily="18" charset="0"/>
                            <a:ea typeface="Cambria Math" panose="02040503050406030204" pitchFamily="18" charset="0"/>
                          </a:rPr>
                          <m:t> </m:t>
                        </m:r>
                      </m:e>
                    </m:d>
                  </m:oMath>
                </a14:m>
                <a:endParaRPr lang="en-US" b="0" dirty="0">
                  <a:solidFill>
                    <a:schemeClr val="tx1"/>
                  </a:solidFill>
                  <a:ea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𝔼</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𝑌</m:t>
                            </m:r>
                          </m:e>
                          <m:sub>
                            <m:r>
                              <a:rPr lang="en-US" b="0" i="1" smtClean="0">
                                <a:solidFill>
                                  <a:schemeClr val="tx1"/>
                                </a:solidFill>
                                <a:latin typeface="Cambria Math" panose="02040503050406030204" pitchFamily="18" charset="0"/>
                                <a:ea typeface="Cambria Math" panose="02040503050406030204" pitchFamily="18" charset="0"/>
                              </a:rPr>
                              <m:t>1,</m:t>
                            </m:r>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 </m:t>
                        </m:r>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h𝑎𝑑</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𝑑𝑟𝑖𝑣𝑒</m:t>
                        </m:r>
                        <m:r>
                          <a:rPr lang="en-US" b="0" i="1" smtClean="0">
                            <a:solidFill>
                              <a:schemeClr val="tx1"/>
                            </a:solidFill>
                            <a:latin typeface="Cambria Math" panose="02040503050406030204" pitchFamily="18" charset="0"/>
                            <a:ea typeface="Cambria Math" panose="02040503050406030204" pitchFamily="18" charset="0"/>
                          </a:rPr>
                          <m:t> </m:t>
                        </m:r>
                      </m:e>
                    </m:d>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𝔼</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𝑌</m:t>
                            </m:r>
                          </m:e>
                          <m:sub>
                            <m:r>
                              <a:rPr lang="en-US" b="0" i="1" smtClean="0">
                                <a:solidFill>
                                  <a:schemeClr val="tx1"/>
                                </a:solidFill>
                                <a:latin typeface="Cambria Math" panose="02040503050406030204" pitchFamily="18" charset="0"/>
                                <a:ea typeface="Cambria Math" panose="02040503050406030204" pitchFamily="18" charset="0"/>
                              </a:rPr>
                              <m:t>0,</m:t>
                            </m:r>
                            <m:r>
                              <a:rPr lang="en-US" b="0" i="1" smtClean="0">
                                <a:solidFill>
                                  <a:schemeClr val="tx1"/>
                                </a:solidFill>
                                <a:latin typeface="Cambria Math" panose="02040503050406030204" pitchFamily="18" charset="0"/>
                                <a:ea typeface="Cambria Math" panose="02040503050406030204" pitchFamily="18" charset="0"/>
                              </a:rPr>
                              <m:t>𝑗</m:t>
                            </m:r>
                          </m:sub>
                        </m:sSub>
                        <m:r>
                          <a:rPr lang="en-US" b="0" i="1" smtClean="0">
                            <a:solidFill>
                              <a:schemeClr val="tx1"/>
                            </a:solidFill>
                            <a:latin typeface="Cambria Math" panose="02040503050406030204" pitchFamily="18" charset="0"/>
                            <a:ea typeface="Cambria Math" panose="02040503050406030204" pitchFamily="18" charset="0"/>
                          </a:rPr>
                          <m:t> | </m:t>
                        </m:r>
                        <m:r>
                          <a:rPr lang="en-US" b="0" i="1" smtClean="0">
                            <a:solidFill>
                              <a:schemeClr val="tx1"/>
                            </a:solidFill>
                            <a:latin typeface="Cambria Math" panose="02040503050406030204" pitchFamily="18" charset="0"/>
                            <a:ea typeface="Cambria Math" panose="02040503050406030204" pitchFamily="18" charset="0"/>
                          </a:rPr>
                          <m:t>𝑗</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h𝑎𝑑</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𝑑𝑟𝑖𝑣𝑒</m:t>
                        </m:r>
                        <m:r>
                          <a:rPr lang="en-US" b="0" i="1" smtClean="0">
                            <a:solidFill>
                              <a:schemeClr val="tx1"/>
                            </a:solidFill>
                            <a:latin typeface="Cambria Math" panose="02040503050406030204" pitchFamily="18" charset="0"/>
                            <a:ea typeface="Cambria Math" panose="02040503050406030204" pitchFamily="18" charset="0"/>
                          </a:rPr>
                          <m:t> </m:t>
                        </m:r>
                      </m:e>
                    </m:d>
                  </m:oMath>
                </a14:m>
                <a:endParaRPr lang="en-US" dirty="0">
                  <a:solidFill>
                    <a:schemeClr val="tx1"/>
                  </a:solidFill>
                </a:endParaRPr>
              </a:p>
              <a:p>
                <a:pPr marL="285750" indent="-285750">
                  <a:buFont typeface="Arial" panose="020B0604020202020204" pitchFamily="34" charset="0"/>
                  <a:buChar char="•"/>
                </a:pPr>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Write math expressions for:</a:t>
                </a:r>
              </a:p>
              <a:p>
                <a:pPr marL="742950" lvl="1" indent="-285750">
                  <a:buFont typeface="Arial" panose="020B0604020202020204" pitchFamily="34" charset="0"/>
                  <a:buChar char="•"/>
                </a:pPr>
                <a:r>
                  <a:rPr lang="en-US" sz="2400" dirty="0">
                    <a:solidFill>
                      <a:schemeClr val="tx1"/>
                    </a:solidFill>
                  </a:rPr>
                  <a:t>The Average Treatment Effect (ATE)</a:t>
                </a:r>
              </a:p>
              <a:p>
                <a:pPr marL="742950" lvl="1" indent="-285750">
                  <a:buFont typeface="Arial" panose="020B0604020202020204" pitchFamily="34" charset="0"/>
                  <a:buChar char="•"/>
                </a:pPr>
                <a:r>
                  <a:rPr lang="en-US" sz="2400" dirty="0">
                    <a:solidFill>
                      <a:schemeClr val="tx1"/>
                    </a:solidFill>
                  </a:rPr>
                  <a:t>The effect of Selection on Levels</a:t>
                </a:r>
              </a:p>
              <a:p>
                <a:pPr lvl="1"/>
                <a:endParaRPr lang="en-US" sz="2400" dirty="0">
                  <a:solidFill>
                    <a:schemeClr val="tx1"/>
                  </a:solidFill>
                </a:endParaRPr>
              </a:p>
            </p:txBody>
          </p:sp>
        </mc:Choice>
        <mc:Fallback xmlns="">
          <p:sp>
            <p:nvSpPr>
              <p:cNvPr id="80" name="Rectangle 79">
                <a:extLst>
                  <a:ext uri="{FF2B5EF4-FFF2-40B4-BE49-F238E27FC236}">
                    <a16:creationId xmlns:a16="http://schemas.microsoft.com/office/drawing/2014/main" id="{60D1D4F3-84D1-DD48-3BA5-ED00729D875A}"/>
                  </a:ext>
                </a:extLst>
              </p:cNvPr>
              <p:cNvSpPr>
                <a:spLocks noRot="1" noChangeAspect="1" noMove="1" noResize="1" noEditPoints="1" noAdjustHandles="1" noChangeArrowheads="1" noChangeShapeType="1" noTextEdit="1"/>
              </p:cNvSpPr>
              <p:nvPr/>
            </p:nvSpPr>
            <p:spPr>
              <a:xfrm>
                <a:off x="5822427" y="2233855"/>
                <a:ext cx="6041036" cy="4351338"/>
              </a:xfrm>
              <a:prstGeom prst="rect">
                <a:avLst/>
              </a:prstGeom>
              <a:blipFill>
                <a:blip r:embed="rId2"/>
                <a:stretch>
                  <a:fillRect l="-1255" t="-116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AB84E83-8FF8-1532-0CA0-5533CEEE2E68}"/>
              </a:ext>
            </a:extLst>
          </p:cNvPr>
          <p:cNvSpPr txBox="1"/>
          <p:nvPr/>
        </p:nvSpPr>
        <p:spPr>
          <a:xfrm>
            <a:off x="7818721" y="6331467"/>
            <a:ext cx="4225871" cy="369332"/>
          </a:xfrm>
          <a:prstGeom prst="rect">
            <a:avLst/>
          </a:prstGeom>
          <a:solidFill>
            <a:schemeClr val="accent3">
              <a:lumMod val="20000"/>
              <a:lumOff val="80000"/>
            </a:schemeClr>
          </a:solidFill>
          <a:ln>
            <a:solidFill>
              <a:schemeClr val="tx1"/>
            </a:solidFill>
          </a:ln>
        </p:spPr>
        <p:txBody>
          <a:bodyPr wrap="square" rtlCol="0">
            <a:spAutoFit/>
          </a:bodyPr>
          <a:lstStyle/>
          <a:p>
            <a:r>
              <a:rPr lang="en-US" dirty="0">
                <a:solidFill>
                  <a:srgbClr val="FF0000"/>
                </a:solidFill>
              </a:rPr>
              <a:t>No need to crunch any numbers!</a:t>
            </a:r>
          </a:p>
        </p:txBody>
      </p:sp>
    </p:spTree>
    <p:extLst>
      <p:ext uri="{BB962C8B-B14F-4D97-AF65-F5344CB8AC3E}">
        <p14:creationId xmlns:p14="http://schemas.microsoft.com/office/powerpoint/2010/main" val="21695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05B5-C24A-C158-428E-536174E0D7F9}"/>
              </a:ext>
            </a:extLst>
          </p:cNvPr>
          <p:cNvSpPr>
            <a:spLocks noGrp="1"/>
          </p:cNvSpPr>
          <p:nvPr>
            <p:ph type="title"/>
          </p:nvPr>
        </p:nvSpPr>
        <p:spPr/>
        <p:txBody>
          <a:bodyPr/>
          <a:lstStyle/>
          <a:p>
            <a:r>
              <a:rPr lang="en-US" dirty="0"/>
              <a:t>Voter Turnout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665419-5E6D-C307-7BA3-23FF31A15664}"/>
                  </a:ext>
                </a:extLst>
              </p:cNvPr>
              <p:cNvSpPr>
                <a:spLocks noGrp="1"/>
              </p:cNvSpPr>
              <p:nvPr>
                <p:ph idx="1"/>
              </p:nvPr>
            </p:nvSpPr>
            <p:spPr/>
            <p:txBody>
              <a:bodyPr/>
              <a:lstStyle/>
              <a:p>
                <a:pPr marL="285750" indent="-285750">
                  <a:buFont typeface="Arial" panose="020B0604020202020204" pitchFamily="34" charset="0"/>
                  <a:buChar char="•"/>
                </a:pP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𝑌</m:t>
                        </m:r>
                      </m:e>
                      <m:sub>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m:t>
                    </m:r>
                  </m:oMath>
                </a14:m>
                <a:r>
                  <a:rPr lang="en-US" sz="2800" dirty="0">
                    <a:solidFill>
                      <a:schemeClr val="tx1"/>
                    </a:solidFill>
                  </a:rPr>
                  <a:t> voter turnout if j had a get-out-the-vote drive</a:t>
                </a:r>
              </a:p>
              <a:p>
                <a:pPr marL="285750" indent="-285750">
                  <a:buFont typeface="Arial" panose="020B0604020202020204" pitchFamily="34" charset="0"/>
                  <a:buChar char="•"/>
                </a:pP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𝑌</m:t>
                        </m:r>
                      </m:e>
                      <m:sub>
                        <m:r>
                          <a:rPr lang="en-US" sz="2800" b="0" i="1" smtClean="0">
                            <a:solidFill>
                              <a:schemeClr val="tx1"/>
                            </a:solidFill>
                            <a:latin typeface="Cambria Math" panose="02040503050406030204" pitchFamily="18" charset="0"/>
                          </a:rPr>
                          <m:t>0,</m:t>
                        </m:r>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 </m:t>
                    </m:r>
                  </m:oMath>
                </a14:m>
                <a:r>
                  <a:rPr lang="en-US" sz="2800" dirty="0">
                    <a:solidFill>
                      <a:schemeClr val="tx1"/>
                    </a:solidFill>
                  </a:rPr>
                  <a:t>voter turnout if j did not have a get-out-the-</a:t>
                </a:r>
                <a:r>
                  <a:rPr lang="en-US" dirty="0"/>
                  <a:t>vote </a:t>
                </a:r>
                <a:r>
                  <a:rPr lang="en-US" sz="2800" dirty="0">
                    <a:solidFill>
                      <a:schemeClr val="tx1"/>
                    </a:solidFill>
                  </a:rPr>
                  <a:t>drive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𝔼</m:t>
                    </m:r>
                    <m:d>
                      <m:dPr>
                        <m:begChr m:val="["/>
                        <m:endChr m:val="]"/>
                        <m:ctrlPr>
                          <a:rPr lang="en-US" b="0" i="1" smtClean="0">
                            <a:solidFill>
                              <a:schemeClr val="accent2"/>
                            </a:solidFill>
                            <a:latin typeface="Cambria Math" panose="02040503050406030204" pitchFamily="18" charset="0"/>
                            <a:ea typeface="Cambria Math" panose="02040503050406030204" pitchFamily="18" charset="0"/>
                          </a:rPr>
                        </m:ctrlPr>
                      </m:dPr>
                      <m:e>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𝑌</m:t>
                            </m:r>
                          </m:e>
                          <m:sub>
                            <m:r>
                              <a:rPr lang="en-US" b="0" i="1" smtClean="0">
                                <a:solidFill>
                                  <a:schemeClr val="accent2"/>
                                </a:solidFill>
                                <a:latin typeface="Cambria Math" panose="02040503050406030204" pitchFamily="18" charset="0"/>
                                <a:ea typeface="Cambria Math" panose="02040503050406030204" pitchFamily="18" charset="0"/>
                              </a:rPr>
                              <m:t>1,</m:t>
                            </m:r>
                            <m:r>
                              <a:rPr lang="en-US" b="0" i="1" smtClean="0">
                                <a:solidFill>
                                  <a:schemeClr val="accent2"/>
                                </a:solidFill>
                                <a:latin typeface="Cambria Math" panose="02040503050406030204" pitchFamily="18" charset="0"/>
                                <a:ea typeface="Cambria Math" panose="02040503050406030204" pitchFamily="18" charset="0"/>
                              </a:rPr>
                              <m:t>𝑗</m:t>
                            </m:r>
                          </m:sub>
                        </m:sSub>
                        <m:r>
                          <a:rPr lang="en-US" b="0" i="1" smtClean="0">
                            <a:solidFill>
                              <a:schemeClr val="accent2"/>
                            </a:solidFill>
                            <a:latin typeface="Cambria Math" panose="02040503050406030204" pitchFamily="18" charset="0"/>
                            <a:ea typeface="Cambria Math" panose="02040503050406030204" pitchFamily="18" charset="0"/>
                          </a:rPr>
                          <m:t> | </m:t>
                        </m:r>
                        <m:r>
                          <a:rPr lang="en-US" b="0" i="1" smtClean="0">
                            <a:solidFill>
                              <a:schemeClr val="accent2"/>
                            </a:solidFill>
                            <a:latin typeface="Cambria Math" panose="02040503050406030204" pitchFamily="18" charset="0"/>
                            <a:ea typeface="Cambria Math" panose="02040503050406030204" pitchFamily="18" charset="0"/>
                          </a:rPr>
                          <m:t>𝑗</m:t>
                        </m:r>
                        <m:r>
                          <a:rPr lang="en-US" b="0" i="1" smtClean="0">
                            <a:solidFill>
                              <a:schemeClr val="accent2"/>
                            </a:solidFill>
                            <a:latin typeface="Cambria Math" panose="02040503050406030204" pitchFamily="18" charset="0"/>
                            <a:ea typeface="Cambria Math" panose="02040503050406030204" pitchFamily="18" charset="0"/>
                          </a:rPr>
                          <m:t> </m:t>
                        </m:r>
                        <m:r>
                          <a:rPr lang="en-US" b="0" i="1" smtClean="0">
                            <a:solidFill>
                              <a:schemeClr val="accent2"/>
                            </a:solidFill>
                            <a:latin typeface="Cambria Math" panose="02040503050406030204" pitchFamily="18" charset="0"/>
                            <a:ea typeface="Cambria Math" panose="02040503050406030204" pitchFamily="18" charset="0"/>
                          </a:rPr>
                          <m:t>h𝑎𝑑</m:t>
                        </m:r>
                        <m:r>
                          <a:rPr lang="en-US" b="0" i="1" smtClean="0">
                            <a:solidFill>
                              <a:schemeClr val="accent2"/>
                            </a:solidFill>
                            <a:latin typeface="Cambria Math" panose="02040503050406030204" pitchFamily="18" charset="0"/>
                            <a:ea typeface="Cambria Math" panose="02040503050406030204" pitchFamily="18" charset="0"/>
                          </a:rPr>
                          <m:t> </m:t>
                        </m:r>
                        <m:r>
                          <a:rPr lang="en-US" b="0" i="1" smtClean="0">
                            <a:solidFill>
                              <a:schemeClr val="accent2"/>
                            </a:solidFill>
                            <a:latin typeface="Cambria Math" panose="02040503050406030204" pitchFamily="18" charset="0"/>
                            <a:ea typeface="Cambria Math" panose="02040503050406030204" pitchFamily="18" charset="0"/>
                          </a:rPr>
                          <m:t>𝑑𝑟𝑖𝑣𝑒</m:t>
                        </m:r>
                        <m:r>
                          <a:rPr lang="en-US" b="0" i="1" smtClean="0">
                            <a:solidFill>
                              <a:schemeClr val="accent2"/>
                            </a:solidFill>
                            <a:latin typeface="Cambria Math" panose="02040503050406030204" pitchFamily="18" charset="0"/>
                            <a:ea typeface="Cambria Math" panose="02040503050406030204" pitchFamily="18" charset="0"/>
                          </a:rPr>
                          <m:t> </m:t>
                        </m:r>
                      </m:e>
                    </m:d>
                    <m:r>
                      <a:rPr lang="en-US" b="0" i="1" smtClean="0">
                        <a:solidFill>
                          <a:schemeClr val="accent2"/>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𝔼</m:t>
                    </m:r>
                    <m:d>
                      <m:dPr>
                        <m:begChr m:val="["/>
                        <m:endChr m:val="]"/>
                        <m:ctrlPr>
                          <a:rPr lang="en-US" b="0" i="1" smtClean="0">
                            <a:solidFill>
                              <a:srgbClr val="7030A0"/>
                            </a:solidFill>
                            <a:latin typeface="Cambria Math" panose="02040503050406030204" pitchFamily="18" charset="0"/>
                            <a:ea typeface="Cambria Math" panose="02040503050406030204" pitchFamily="18" charset="0"/>
                          </a:rPr>
                        </m:ctrlPr>
                      </m:dPr>
                      <m:e>
                        <m:sSub>
                          <m:sSubPr>
                            <m:ctrlPr>
                              <a:rPr lang="en-US" b="0" i="1" smtClean="0">
                                <a:solidFill>
                                  <a:srgbClr val="7030A0"/>
                                </a:solidFill>
                                <a:latin typeface="Cambria Math" panose="02040503050406030204" pitchFamily="18" charset="0"/>
                                <a:ea typeface="Cambria Math" panose="02040503050406030204" pitchFamily="18" charset="0"/>
                              </a:rPr>
                            </m:ctrlPr>
                          </m:sSubPr>
                          <m:e>
                            <m:r>
                              <a:rPr lang="en-US" b="0" i="1" smtClean="0">
                                <a:solidFill>
                                  <a:srgbClr val="7030A0"/>
                                </a:solidFill>
                                <a:latin typeface="Cambria Math" panose="02040503050406030204" pitchFamily="18" charset="0"/>
                                <a:ea typeface="Cambria Math" panose="02040503050406030204" pitchFamily="18" charset="0"/>
                              </a:rPr>
                              <m:t>𝑌</m:t>
                            </m:r>
                          </m:e>
                          <m:sub>
                            <m:r>
                              <a:rPr lang="en-US" b="0" i="1" smtClean="0">
                                <a:solidFill>
                                  <a:srgbClr val="7030A0"/>
                                </a:solidFill>
                                <a:latin typeface="Cambria Math" panose="02040503050406030204" pitchFamily="18" charset="0"/>
                                <a:ea typeface="Cambria Math" panose="02040503050406030204" pitchFamily="18" charset="0"/>
                              </a:rPr>
                              <m:t>0,</m:t>
                            </m:r>
                            <m:r>
                              <a:rPr lang="en-US" b="0" i="1" smtClean="0">
                                <a:solidFill>
                                  <a:srgbClr val="7030A0"/>
                                </a:solidFill>
                                <a:latin typeface="Cambria Math" panose="02040503050406030204" pitchFamily="18" charset="0"/>
                                <a:ea typeface="Cambria Math" panose="02040503050406030204" pitchFamily="18" charset="0"/>
                              </a:rPr>
                              <m:t>𝑗</m:t>
                            </m:r>
                          </m:sub>
                        </m:sSub>
                        <m:r>
                          <a:rPr lang="en-US" b="0" i="1" smtClean="0">
                            <a:solidFill>
                              <a:srgbClr val="7030A0"/>
                            </a:solidFill>
                            <a:latin typeface="Cambria Math" panose="02040503050406030204" pitchFamily="18" charset="0"/>
                            <a:ea typeface="Cambria Math" panose="02040503050406030204" pitchFamily="18" charset="0"/>
                          </a:rPr>
                          <m:t> | </m:t>
                        </m:r>
                        <m:r>
                          <a:rPr lang="en-US" b="0" i="1" smtClean="0">
                            <a:solidFill>
                              <a:srgbClr val="7030A0"/>
                            </a:solidFill>
                            <a:latin typeface="Cambria Math" panose="02040503050406030204" pitchFamily="18" charset="0"/>
                            <a:ea typeface="Cambria Math" panose="02040503050406030204" pitchFamily="18" charset="0"/>
                          </a:rPr>
                          <m:t>𝑗</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h𝑎𝑑</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𝑛𝑜</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𝑑𝑟𝑖𝑣𝑒</m:t>
                        </m:r>
                        <m:r>
                          <a:rPr lang="en-US" b="0" i="1" smtClean="0">
                            <a:solidFill>
                              <a:srgbClr val="7030A0"/>
                            </a:solidFill>
                            <a:latin typeface="Cambria Math" panose="02040503050406030204" pitchFamily="18" charset="0"/>
                            <a:ea typeface="Cambria Math" panose="02040503050406030204" pitchFamily="18" charset="0"/>
                          </a:rPr>
                          <m:t> </m:t>
                        </m:r>
                      </m:e>
                    </m:d>
                  </m:oMath>
                </a14:m>
                <a:r>
                  <a:rPr lang="en-US" sz="2800" dirty="0">
                    <a:solidFill>
                      <a:srgbClr val="7030A0"/>
                    </a:solidFill>
                  </a:rPr>
                  <a:t> </a:t>
                </a:r>
              </a:p>
              <a:p>
                <a:endParaRPr lang="en-US" sz="2800" dirty="0">
                  <a:solidFill>
                    <a:schemeClr val="tx1"/>
                  </a:solidFill>
                </a:endParaRPr>
              </a:p>
              <a:p>
                <a:endParaRPr lang="en-US" dirty="0"/>
              </a:p>
            </p:txBody>
          </p:sp>
        </mc:Choice>
        <mc:Fallback xmlns="">
          <p:sp>
            <p:nvSpPr>
              <p:cNvPr id="3" name="Content Placeholder 2">
                <a:extLst>
                  <a:ext uri="{FF2B5EF4-FFF2-40B4-BE49-F238E27FC236}">
                    <a16:creationId xmlns:a16="http://schemas.microsoft.com/office/drawing/2014/main" id="{68665419-5E6D-C307-7BA3-23FF31A1566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DF5067-7D22-476C-A752-F9B637FE165F}"/>
              </a:ext>
            </a:extLst>
          </p:cNvPr>
          <p:cNvSpPr txBox="1"/>
          <p:nvPr/>
        </p:nvSpPr>
        <p:spPr>
          <a:xfrm>
            <a:off x="6539726" y="6003724"/>
            <a:ext cx="677750" cy="369332"/>
          </a:xfrm>
          <a:prstGeom prst="rect">
            <a:avLst/>
          </a:prstGeom>
          <a:noFill/>
        </p:spPr>
        <p:txBody>
          <a:bodyPr wrap="none" rtlCol="0">
            <a:spAutoFit/>
          </a:bodyPr>
          <a:lstStyle/>
          <a:p>
            <a:pPr algn="r"/>
            <a:r>
              <a:rPr lang="en-US" dirty="0">
                <a:solidFill>
                  <a:schemeClr val="accent1"/>
                </a:solidFill>
              </a:rPr>
              <a:t>Drive</a:t>
            </a:r>
          </a:p>
        </p:txBody>
      </p:sp>
      <p:sp>
        <p:nvSpPr>
          <p:cNvPr id="9" name="TextBox 8">
            <a:extLst>
              <a:ext uri="{FF2B5EF4-FFF2-40B4-BE49-F238E27FC236}">
                <a16:creationId xmlns:a16="http://schemas.microsoft.com/office/drawing/2014/main" id="{1C6C7850-FBFA-B0FF-C8D5-FA627E4C55C8}"/>
              </a:ext>
            </a:extLst>
          </p:cNvPr>
          <p:cNvSpPr txBox="1"/>
          <p:nvPr/>
        </p:nvSpPr>
        <p:spPr>
          <a:xfrm>
            <a:off x="7430462" y="5619402"/>
            <a:ext cx="4411768" cy="369332"/>
          </a:xfrm>
          <a:prstGeom prst="rect">
            <a:avLst/>
          </a:prstGeom>
          <a:noFill/>
        </p:spPr>
        <p:txBody>
          <a:bodyPr wrap="square" rtlCol="0">
            <a:spAutoFit/>
          </a:bodyPr>
          <a:lstStyle/>
          <a:p>
            <a:r>
              <a:rPr lang="en-US" dirty="0">
                <a:solidFill>
                  <a:schemeClr val="accent1"/>
                </a:solidFill>
              </a:rPr>
              <a:t>A.       B.       C.       D.       E.       F.       G.       H. </a:t>
            </a:r>
          </a:p>
        </p:txBody>
      </p:sp>
      <p:sp>
        <p:nvSpPr>
          <p:cNvPr id="11" name="TextBox 10">
            <a:extLst>
              <a:ext uri="{FF2B5EF4-FFF2-40B4-BE49-F238E27FC236}">
                <a16:creationId xmlns:a16="http://schemas.microsoft.com/office/drawing/2014/main" id="{D6C46D4E-8BAA-B9A0-2FCF-C8CF5428F6F6}"/>
              </a:ext>
            </a:extLst>
          </p:cNvPr>
          <p:cNvSpPr txBox="1"/>
          <p:nvPr/>
        </p:nvSpPr>
        <p:spPr>
          <a:xfrm>
            <a:off x="7763369" y="5250070"/>
            <a:ext cx="3590431" cy="369332"/>
          </a:xfrm>
          <a:prstGeom prst="rect">
            <a:avLst/>
          </a:prstGeom>
          <a:noFill/>
        </p:spPr>
        <p:txBody>
          <a:bodyPr wrap="square" rtlCol="0">
            <a:spAutoFit/>
          </a:bodyPr>
          <a:lstStyle/>
          <a:p>
            <a:pPr algn="ctr"/>
            <a:r>
              <a:rPr lang="en-US" dirty="0">
                <a:solidFill>
                  <a:schemeClr val="accent1"/>
                </a:solidFill>
              </a:rPr>
              <a:t>Districts</a:t>
            </a:r>
          </a:p>
        </p:txBody>
      </p:sp>
      <p:sp>
        <p:nvSpPr>
          <p:cNvPr id="12" name="TextBox 11">
            <a:extLst>
              <a:ext uri="{FF2B5EF4-FFF2-40B4-BE49-F238E27FC236}">
                <a16:creationId xmlns:a16="http://schemas.microsoft.com/office/drawing/2014/main" id="{9FCB5912-991B-D213-A713-45F595130B6C}"/>
              </a:ext>
            </a:extLst>
          </p:cNvPr>
          <p:cNvSpPr txBox="1"/>
          <p:nvPr/>
        </p:nvSpPr>
        <p:spPr>
          <a:xfrm>
            <a:off x="7430461" y="5996418"/>
            <a:ext cx="4761539" cy="369332"/>
          </a:xfrm>
          <a:prstGeom prst="rect">
            <a:avLst/>
          </a:prstGeom>
          <a:noFill/>
        </p:spPr>
        <p:txBody>
          <a:bodyPr wrap="square" rtlCol="0">
            <a:spAutoFit/>
          </a:bodyPr>
          <a:lstStyle/>
          <a:p>
            <a:r>
              <a:rPr lang="en-US" b="1" dirty="0">
                <a:solidFill>
                  <a:srgbClr val="FF0000"/>
                </a:solidFill>
              </a:rPr>
              <a:t>?        ?         ?         ?      </a:t>
            </a:r>
            <a:r>
              <a:rPr lang="en-US" dirty="0"/>
              <a:t>85%  90%   75%   80%</a:t>
            </a:r>
          </a:p>
        </p:txBody>
      </p:sp>
      <p:sp>
        <p:nvSpPr>
          <p:cNvPr id="13" name="TextBox 12">
            <a:extLst>
              <a:ext uri="{FF2B5EF4-FFF2-40B4-BE49-F238E27FC236}">
                <a16:creationId xmlns:a16="http://schemas.microsoft.com/office/drawing/2014/main" id="{F620B4C2-FC52-E176-F867-A187B80D32CB}"/>
              </a:ext>
            </a:extLst>
          </p:cNvPr>
          <p:cNvSpPr txBox="1"/>
          <p:nvPr/>
        </p:nvSpPr>
        <p:spPr>
          <a:xfrm>
            <a:off x="7430461" y="6390558"/>
            <a:ext cx="4761539" cy="369332"/>
          </a:xfrm>
          <a:prstGeom prst="rect">
            <a:avLst/>
          </a:prstGeom>
          <a:noFill/>
        </p:spPr>
        <p:txBody>
          <a:bodyPr wrap="square" rtlCol="0">
            <a:spAutoFit/>
          </a:bodyPr>
          <a:lstStyle/>
          <a:p>
            <a:r>
              <a:rPr lang="en-US" dirty="0"/>
              <a:t>82%  86%   78%   73%   </a:t>
            </a:r>
            <a:r>
              <a:rPr lang="en-US" b="1" dirty="0">
                <a:solidFill>
                  <a:srgbClr val="FF0000"/>
                </a:solidFill>
              </a:rPr>
              <a:t>?        ?         ?         ?      </a:t>
            </a:r>
          </a:p>
        </p:txBody>
      </p:sp>
      <p:sp>
        <p:nvSpPr>
          <p:cNvPr id="16" name="TextBox 15">
            <a:extLst>
              <a:ext uri="{FF2B5EF4-FFF2-40B4-BE49-F238E27FC236}">
                <a16:creationId xmlns:a16="http://schemas.microsoft.com/office/drawing/2014/main" id="{10AF69FD-6806-0CA9-C336-2D659671C9FA}"/>
              </a:ext>
            </a:extLst>
          </p:cNvPr>
          <p:cNvSpPr txBox="1"/>
          <p:nvPr/>
        </p:nvSpPr>
        <p:spPr>
          <a:xfrm>
            <a:off x="5801191" y="6380740"/>
            <a:ext cx="1416283" cy="369332"/>
          </a:xfrm>
          <a:prstGeom prst="rect">
            <a:avLst/>
          </a:prstGeom>
          <a:noFill/>
        </p:spPr>
        <p:txBody>
          <a:bodyPr wrap="square">
            <a:spAutoFit/>
          </a:bodyPr>
          <a:lstStyle/>
          <a:p>
            <a:pPr algn="r"/>
            <a:r>
              <a:rPr lang="en-US" dirty="0">
                <a:solidFill>
                  <a:schemeClr val="accent1"/>
                </a:solidFill>
              </a:rPr>
              <a:t>No Drive</a:t>
            </a:r>
          </a:p>
        </p:txBody>
      </p:sp>
      <p:cxnSp>
        <p:nvCxnSpPr>
          <p:cNvPr id="18" name="Straight Connector 17">
            <a:extLst>
              <a:ext uri="{FF2B5EF4-FFF2-40B4-BE49-F238E27FC236}">
                <a16:creationId xmlns:a16="http://schemas.microsoft.com/office/drawing/2014/main" id="{B2A80E70-B921-E782-F67F-54548F7AB6CF}"/>
              </a:ext>
            </a:extLst>
          </p:cNvPr>
          <p:cNvCxnSpPr/>
          <p:nvPr/>
        </p:nvCxnSpPr>
        <p:spPr>
          <a:xfrm flipH="1">
            <a:off x="7315200" y="5988734"/>
            <a:ext cx="5021705" cy="7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BCC056-BBE5-3DCE-D8D7-1FFED34286FA}"/>
              </a:ext>
            </a:extLst>
          </p:cNvPr>
          <p:cNvCxnSpPr>
            <a:cxnSpLocks/>
          </p:cNvCxnSpPr>
          <p:nvPr/>
        </p:nvCxnSpPr>
        <p:spPr>
          <a:xfrm flipV="1">
            <a:off x="7315200" y="5996418"/>
            <a:ext cx="0" cy="134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EB9981-BE9F-BA81-AC74-FD23DFD128EC}"/>
              </a:ext>
            </a:extLst>
          </p:cNvPr>
          <p:cNvCxnSpPr/>
          <p:nvPr/>
        </p:nvCxnSpPr>
        <p:spPr>
          <a:xfrm flipH="1">
            <a:off x="7272730" y="6380974"/>
            <a:ext cx="5021705" cy="7684"/>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C68FC0A-40AE-D477-B2E7-B6ADC7C99FA3}"/>
              </a:ext>
            </a:extLst>
          </p:cNvPr>
          <p:cNvGrpSpPr/>
          <p:nvPr/>
        </p:nvGrpSpPr>
        <p:grpSpPr>
          <a:xfrm>
            <a:off x="6897981" y="5913203"/>
            <a:ext cx="5277156" cy="973718"/>
            <a:chOff x="6897981" y="5913203"/>
            <a:chExt cx="5277156" cy="973718"/>
          </a:xfrm>
        </p:grpSpPr>
        <p:sp>
          <p:nvSpPr>
            <p:cNvPr id="23" name="Oval 22">
              <a:extLst>
                <a:ext uri="{FF2B5EF4-FFF2-40B4-BE49-F238E27FC236}">
                  <a16:creationId xmlns:a16="http://schemas.microsoft.com/office/drawing/2014/main" id="{D690D4E8-A412-AF59-6418-4609D492EDE9}"/>
                </a:ext>
              </a:extLst>
            </p:cNvPr>
            <p:cNvSpPr/>
            <p:nvPr/>
          </p:nvSpPr>
          <p:spPr>
            <a:xfrm>
              <a:off x="9247066" y="5913203"/>
              <a:ext cx="2928071" cy="550374"/>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F954433-30C8-4018-9A6E-BFC795033541}"/>
                </a:ext>
              </a:extLst>
            </p:cNvPr>
            <p:cNvSpPr/>
            <p:nvPr/>
          </p:nvSpPr>
          <p:spPr>
            <a:xfrm>
              <a:off x="6897981" y="6336547"/>
              <a:ext cx="2928071" cy="550374"/>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F1364DFA-B118-ED46-7E5B-0138755BE8FD}"/>
              </a:ext>
            </a:extLst>
          </p:cNvPr>
          <p:cNvSpPr txBox="1"/>
          <p:nvPr/>
        </p:nvSpPr>
        <p:spPr>
          <a:xfrm>
            <a:off x="1825840" y="4193856"/>
            <a:ext cx="7748050" cy="584775"/>
          </a:xfrm>
          <a:prstGeom prst="rect">
            <a:avLst/>
          </a:prstGeom>
          <a:noFill/>
        </p:spPr>
        <p:txBody>
          <a:bodyPr wrap="square" rtlCol="0">
            <a:spAutoFit/>
          </a:bodyPr>
          <a:lstStyle/>
          <a:p>
            <a:r>
              <a:rPr lang="en-US" sz="3200" dirty="0"/>
              <a:t>This is the </a:t>
            </a:r>
            <a:r>
              <a:rPr lang="en-US" sz="3200" b="1" dirty="0"/>
              <a:t>observational comparison</a:t>
            </a:r>
            <a:r>
              <a:rPr lang="en-US" sz="3200" dirty="0"/>
              <a:t>!</a:t>
            </a:r>
          </a:p>
        </p:txBody>
      </p:sp>
    </p:spTree>
    <p:extLst>
      <p:ext uri="{BB962C8B-B14F-4D97-AF65-F5344CB8AC3E}">
        <p14:creationId xmlns:p14="http://schemas.microsoft.com/office/powerpoint/2010/main" val="348117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05B5-C24A-C158-428E-536174E0D7F9}"/>
              </a:ext>
            </a:extLst>
          </p:cNvPr>
          <p:cNvSpPr>
            <a:spLocks noGrp="1"/>
          </p:cNvSpPr>
          <p:nvPr>
            <p:ph type="title"/>
          </p:nvPr>
        </p:nvSpPr>
        <p:spPr/>
        <p:txBody>
          <a:bodyPr/>
          <a:lstStyle/>
          <a:p>
            <a:r>
              <a:rPr lang="en-US" dirty="0"/>
              <a:t>Voter Turnout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665419-5E6D-C307-7BA3-23FF31A15664}"/>
                  </a:ext>
                </a:extLst>
              </p:cNvPr>
              <p:cNvSpPr>
                <a:spLocks noGrp="1"/>
              </p:cNvSpPr>
              <p:nvPr>
                <p:ph idx="1"/>
              </p:nvPr>
            </p:nvSpPr>
            <p:spPr/>
            <p:txBody>
              <a:bodyPr/>
              <a:lstStyle/>
              <a:p>
                <a:pPr marL="285750" indent="-285750">
                  <a:buFont typeface="Arial" panose="020B0604020202020204" pitchFamily="34" charset="0"/>
                  <a:buChar char="•"/>
                </a:pP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𝑌</m:t>
                        </m:r>
                      </m:e>
                      <m:sub>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m:t>
                    </m:r>
                  </m:oMath>
                </a14:m>
                <a:r>
                  <a:rPr lang="en-US" sz="2800" dirty="0">
                    <a:solidFill>
                      <a:schemeClr val="tx1"/>
                    </a:solidFill>
                  </a:rPr>
                  <a:t> voter turnout if j had a get-out-the-vote drive</a:t>
                </a:r>
              </a:p>
              <a:p>
                <a:pPr marL="285750" indent="-285750">
                  <a:buFont typeface="Arial" panose="020B0604020202020204" pitchFamily="34" charset="0"/>
                  <a:buChar char="•"/>
                </a:pP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𝑌</m:t>
                        </m:r>
                      </m:e>
                      <m:sub>
                        <m:r>
                          <a:rPr lang="en-US" sz="2800" b="0" i="1" smtClean="0">
                            <a:solidFill>
                              <a:schemeClr val="tx1"/>
                            </a:solidFill>
                            <a:latin typeface="Cambria Math" panose="02040503050406030204" pitchFamily="18" charset="0"/>
                          </a:rPr>
                          <m:t>0,</m:t>
                        </m:r>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 </m:t>
                    </m:r>
                  </m:oMath>
                </a14:m>
                <a:r>
                  <a:rPr lang="en-US" sz="2800" dirty="0">
                    <a:solidFill>
                      <a:schemeClr val="tx1"/>
                    </a:solidFill>
                  </a:rPr>
                  <a:t>voter turnout if j did not have a get-out-the-</a:t>
                </a:r>
                <a:r>
                  <a:rPr lang="en-US" dirty="0"/>
                  <a:t>vote </a:t>
                </a:r>
                <a:r>
                  <a:rPr lang="en-US" sz="2800" dirty="0">
                    <a:solidFill>
                      <a:schemeClr val="tx1"/>
                    </a:solidFill>
                  </a:rPr>
                  <a:t>drive</a:t>
                </a:r>
              </a:p>
              <a:p>
                <a:pPr marL="285750" indent="-285750">
                  <a:buFont typeface="Arial" panose="020B0604020202020204" pitchFamily="34" charset="0"/>
                  <a:buChar char="•"/>
                </a:pPr>
                <a:endParaRPr lang="en-US" dirty="0"/>
              </a:p>
              <a:p>
                <a:pPr marL="285750" indent="-285750"/>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𝔼</m:t>
                    </m:r>
                    <m:d>
                      <m:dPr>
                        <m:begChr m:val="["/>
                        <m:endChr m:val="]"/>
                        <m:ctrlPr>
                          <a:rPr lang="en-US" b="0" i="1" smtClean="0">
                            <a:solidFill>
                              <a:schemeClr val="accent2"/>
                            </a:solidFill>
                            <a:latin typeface="Cambria Math" panose="02040503050406030204" pitchFamily="18" charset="0"/>
                            <a:ea typeface="Cambria Math" panose="02040503050406030204" pitchFamily="18" charset="0"/>
                          </a:rPr>
                        </m:ctrlPr>
                      </m:dPr>
                      <m:e>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𝑌</m:t>
                            </m:r>
                          </m:e>
                          <m:sub>
                            <m:r>
                              <a:rPr lang="en-US" b="0" i="1" smtClean="0">
                                <a:solidFill>
                                  <a:schemeClr val="accent2"/>
                                </a:solidFill>
                                <a:latin typeface="Cambria Math" panose="02040503050406030204" pitchFamily="18" charset="0"/>
                                <a:ea typeface="Cambria Math" panose="02040503050406030204" pitchFamily="18" charset="0"/>
                              </a:rPr>
                              <m:t>1,</m:t>
                            </m:r>
                            <m:r>
                              <a:rPr lang="en-US" b="0" i="1" smtClean="0">
                                <a:solidFill>
                                  <a:schemeClr val="accent2"/>
                                </a:solidFill>
                                <a:latin typeface="Cambria Math" panose="02040503050406030204" pitchFamily="18" charset="0"/>
                                <a:ea typeface="Cambria Math" panose="02040503050406030204" pitchFamily="18" charset="0"/>
                              </a:rPr>
                              <m:t>𝑗</m:t>
                            </m:r>
                          </m:sub>
                        </m:sSub>
                        <m:r>
                          <a:rPr lang="en-US" b="0" i="1" smtClean="0">
                            <a:solidFill>
                              <a:schemeClr val="accent2"/>
                            </a:solidFill>
                            <a:latin typeface="Cambria Math" panose="02040503050406030204" pitchFamily="18" charset="0"/>
                            <a:ea typeface="Cambria Math" panose="02040503050406030204" pitchFamily="18" charset="0"/>
                          </a:rPr>
                          <m:t> | </m:t>
                        </m:r>
                        <m:r>
                          <a:rPr lang="en-US" b="0" i="1" smtClean="0">
                            <a:solidFill>
                              <a:schemeClr val="accent2"/>
                            </a:solidFill>
                            <a:latin typeface="Cambria Math" panose="02040503050406030204" pitchFamily="18" charset="0"/>
                            <a:ea typeface="Cambria Math" panose="02040503050406030204" pitchFamily="18" charset="0"/>
                          </a:rPr>
                          <m:t>𝑗</m:t>
                        </m:r>
                        <m:r>
                          <a:rPr lang="en-US" b="0" i="1" smtClean="0">
                            <a:solidFill>
                              <a:schemeClr val="accent2"/>
                            </a:solidFill>
                            <a:latin typeface="Cambria Math" panose="02040503050406030204" pitchFamily="18" charset="0"/>
                            <a:ea typeface="Cambria Math" panose="02040503050406030204" pitchFamily="18" charset="0"/>
                          </a:rPr>
                          <m:t> </m:t>
                        </m:r>
                        <m:r>
                          <a:rPr lang="en-US" b="0" i="1" smtClean="0">
                            <a:solidFill>
                              <a:schemeClr val="accent2"/>
                            </a:solidFill>
                            <a:latin typeface="Cambria Math" panose="02040503050406030204" pitchFamily="18" charset="0"/>
                            <a:ea typeface="Cambria Math" panose="02040503050406030204" pitchFamily="18" charset="0"/>
                          </a:rPr>
                          <m:t>h𝑎𝑑</m:t>
                        </m:r>
                        <m:r>
                          <a:rPr lang="en-US" b="0" i="1" smtClean="0">
                            <a:solidFill>
                              <a:schemeClr val="accent2"/>
                            </a:solidFill>
                            <a:latin typeface="Cambria Math" panose="02040503050406030204" pitchFamily="18" charset="0"/>
                            <a:ea typeface="Cambria Math" panose="02040503050406030204" pitchFamily="18" charset="0"/>
                          </a:rPr>
                          <m:t> </m:t>
                        </m:r>
                        <m:r>
                          <a:rPr lang="en-US" b="0" i="1" smtClean="0">
                            <a:solidFill>
                              <a:schemeClr val="accent2"/>
                            </a:solidFill>
                            <a:latin typeface="Cambria Math" panose="02040503050406030204" pitchFamily="18" charset="0"/>
                            <a:ea typeface="Cambria Math" panose="02040503050406030204" pitchFamily="18" charset="0"/>
                          </a:rPr>
                          <m:t>𝑑𝑟𝑖𝑣𝑒</m:t>
                        </m:r>
                        <m:r>
                          <a:rPr lang="en-US" b="0" i="1" smtClean="0">
                            <a:solidFill>
                              <a:schemeClr val="accent2"/>
                            </a:solidFill>
                            <a:latin typeface="Cambria Math" panose="02040503050406030204" pitchFamily="18" charset="0"/>
                            <a:ea typeface="Cambria Math" panose="02040503050406030204" pitchFamily="18" charset="0"/>
                          </a:rPr>
                          <m:t> </m:t>
                        </m:r>
                      </m:e>
                    </m:d>
                    <m:r>
                      <a:rPr lang="en-US" b="0" i="1" smtClean="0">
                        <a:solidFill>
                          <a:schemeClr val="accent6"/>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m:t>
                    </m:r>
                    <m:r>
                      <a:rPr lang="en-US"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b="0" i="1" smtClean="0">
                            <a:solidFill>
                              <a:schemeClr val="accent5"/>
                            </a:solidFill>
                            <a:latin typeface="Cambria Math" panose="02040503050406030204" pitchFamily="18" charset="0"/>
                            <a:ea typeface="Cambria Math" panose="02040503050406030204" pitchFamily="18" charset="0"/>
                          </a:rPr>
                        </m:ctrlPr>
                      </m:dPr>
                      <m:e>
                        <m:sSub>
                          <m:sSubPr>
                            <m:ctrlPr>
                              <a:rPr lang="en-US" b="0" i="1" smtClean="0">
                                <a:solidFill>
                                  <a:schemeClr val="accent5"/>
                                </a:solidFill>
                                <a:latin typeface="Cambria Math" panose="02040503050406030204" pitchFamily="18" charset="0"/>
                                <a:ea typeface="Cambria Math" panose="02040503050406030204" pitchFamily="18" charset="0"/>
                              </a:rPr>
                            </m:ctrlPr>
                          </m:sSubPr>
                          <m:e>
                            <m:r>
                              <a:rPr lang="en-US" b="0" i="1" smtClean="0">
                                <a:solidFill>
                                  <a:schemeClr val="accent5"/>
                                </a:solidFill>
                                <a:latin typeface="Cambria Math" panose="02040503050406030204" pitchFamily="18" charset="0"/>
                                <a:ea typeface="Cambria Math" panose="02040503050406030204" pitchFamily="18" charset="0"/>
                              </a:rPr>
                              <m:t>𝑌</m:t>
                            </m:r>
                          </m:e>
                          <m:sub>
                            <m:r>
                              <a:rPr lang="en-US" b="0" i="1" smtClean="0">
                                <a:solidFill>
                                  <a:schemeClr val="accent5"/>
                                </a:solidFill>
                                <a:latin typeface="Cambria Math" panose="02040503050406030204" pitchFamily="18" charset="0"/>
                                <a:ea typeface="Cambria Math" panose="02040503050406030204" pitchFamily="18" charset="0"/>
                              </a:rPr>
                              <m:t>0,</m:t>
                            </m:r>
                            <m:r>
                              <a:rPr lang="en-US" b="0" i="1" smtClean="0">
                                <a:solidFill>
                                  <a:schemeClr val="accent5"/>
                                </a:solidFill>
                                <a:latin typeface="Cambria Math" panose="02040503050406030204" pitchFamily="18" charset="0"/>
                                <a:ea typeface="Cambria Math" panose="02040503050406030204" pitchFamily="18" charset="0"/>
                              </a:rPr>
                              <m:t>𝑗</m:t>
                            </m:r>
                          </m:sub>
                        </m:sSub>
                        <m:r>
                          <a:rPr lang="en-US" b="0" i="1" smtClean="0">
                            <a:solidFill>
                              <a:schemeClr val="accent5"/>
                            </a:solidFill>
                            <a:latin typeface="Cambria Math" panose="02040503050406030204" pitchFamily="18" charset="0"/>
                            <a:ea typeface="Cambria Math" panose="02040503050406030204" pitchFamily="18" charset="0"/>
                          </a:rPr>
                          <m:t> | </m:t>
                        </m:r>
                        <m:r>
                          <a:rPr lang="en-US" b="0" i="1" smtClean="0">
                            <a:solidFill>
                              <a:schemeClr val="accent5"/>
                            </a:solidFill>
                            <a:latin typeface="Cambria Math" panose="02040503050406030204" pitchFamily="18" charset="0"/>
                            <a:ea typeface="Cambria Math" panose="02040503050406030204" pitchFamily="18" charset="0"/>
                          </a:rPr>
                          <m:t>𝑗</m:t>
                        </m:r>
                        <m:r>
                          <a:rPr lang="en-US" b="0" i="1" smtClean="0">
                            <a:solidFill>
                              <a:schemeClr val="accent5"/>
                            </a:solidFill>
                            <a:latin typeface="Cambria Math" panose="02040503050406030204" pitchFamily="18" charset="0"/>
                            <a:ea typeface="Cambria Math" panose="02040503050406030204" pitchFamily="18" charset="0"/>
                          </a:rPr>
                          <m:t> </m:t>
                        </m:r>
                        <m:r>
                          <a:rPr lang="en-US" b="0" i="1" smtClean="0">
                            <a:solidFill>
                              <a:schemeClr val="accent5"/>
                            </a:solidFill>
                            <a:latin typeface="Cambria Math" panose="02040503050406030204" pitchFamily="18" charset="0"/>
                            <a:ea typeface="Cambria Math" panose="02040503050406030204" pitchFamily="18" charset="0"/>
                          </a:rPr>
                          <m:t>h𝑎𝑑</m:t>
                        </m:r>
                        <m:r>
                          <a:rPr lang="en-US" b="0" i="1" smtClean="0">
                            <a:solidFill>
                              <a:schemeClr val="accent5"/>
                            </a:solidFill>
                            <a:latin typeface="Cambria Math" panose="02040503050406030204" pitchFamily="18" charset="0"/>
                            <a:ea typeface="Cambria Math" panose="02040503050406030204" pitchFamily="18" charset="0"/>
                          </a:rPr>
                          <m:t> </m:t>
                        </m:r>
                        <m:r>
                          <a:rPr lang="en-US" b="0" i="1" smtClean="0">
                            <a:solidFill>
                              <a:schemeClr val="accent5"/>
                            </a:solidFill>
                            <a:latin typeface="Cambria Math" panose="02040503050406030204" pitchFamily="18" charset="0"/>
                            <a:ea typeface="Cambria Math" panose="02040503050406030204" pitchFamily="18" charset="0"/>
                          </a:rPr>
                          <m:t>𝑑𝑟𝑖𝑣𝑒</m:t>
                        </m:r>
                        <m:r>
                          <a:rPr lang="en-US" b="0" i="1" smtClean="0">
                            <a:solidFill>
                              <a:schemeClr val="accent5"/>
                            </a:solidFill>
                            <a:latin typeface="Cambria Math" panose="02040503050406030204" pitchFamily="18" charset="0"/>
                            <a:ea typeface="Cambria Math" panose="02040503050406030204" pitchFamily="18" charset="0"/>
                          </a:rPr>
                          <m:t> </m:t>
                        </m:r>
                      </m:e>
                    </m:d>
                  </m:oMath>
                </a14:m>
                <a:endParaRPr lang="en-US" dirty="0">
                  <a:solidFill>
                    <a:schemeClr val="tx1"/>
                  </a:solidFill>
                </a:endParaRPr>
              </a:p>
              <a:p>
                <a:endParaRPr lang="en-US" sz="2800" dirty="0">
                  <a:solidFill>
                    <a:schemeClr val="tx1"/>
                  </a:solidFill>
                </a:endParaRPr>
              </a:p>
              <a:p>
                <a:endParaRPr lang="en-US" dirty="0"/>
              </a:p>
            </p:txBody>
          </p:sp>
        </mc:Choice>
        <mc:Fallback xmlns="">
          <p:sp>
            <p:nvSpPr>
              <p:cNvPr id="3" name="Content Placeholder 2">
                <a:extLst>
                  <a:ext uri="{FF2B5EF4-FFF2-40B4-BE49-F238E27FC236}">
                    <a16:creationId xmlns:a16="http://schemas.microsoft.com/office/drawing/2014/main" id="{68665419-5E6D-C307-7BA3-23FF31A1566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DF5067-7D22-476C-A752-F9B637FE165F}"/>
              </a:ext>
            </a:extLst>
          </p:cNvPr>
          <p:cNvSpPr txBox="1"/>
          <p:nvPr/>
        </p:nvSpPr>
        <p:spPr>
          <a:xfrm>
            <a:off x="6539726" y="6003724"/>
            <a:ext cx="677750" cy="369332"/>
          </a:xfrm>
          <a:prstGeom prst="rect">
            <a:avLst/>
          </a:prstGeom>
          <a:noFill/>
        </p:spPr>
        <p:txBody>
          <a:bodyPr wrap="none" rtlCol="0">
            <a:spAutoFit/>
          </a:bodyPr>
          <a:lstStyle/>
          <a:p>
            <a:pPr algn="r"/>
            <a:r>
              <a:rPr lang="en-US" dirty="0">
                <a:solidFill>
                  <a:schemeClr val="accent1"/>
                </a:solidFill>
              </a:rPr>
              <a:t>Drive</a:t>
            </a:r>
          </a:p>
        </p:txBody>
      </p:sp>
      <p:sp>
        <p:nvSpPr>
          <p:cNvPr id="9" name="TextBox 8">
            <a:extLst>
              <a:ext uri="{FF2B5EF4-FFF2-40B4-BE49-F238E27FC236}">
                <a16:creationId xmlns:a16="http://schemas.microsoft.com/office/drawing/2014/main" id="{1C6C7850-FBFA-B0FF-C8D5-FA627E4C55C8}"/>
              </a:ext>
            </a:extLst>
          </p:cNvPr>
          <p:cNvSpPr txBox="1"/>
          <p:nvPr/>
        </p:nvSpPr>
        <p:spPr>
          <a:xfrm>
            <a:off x="7430462" y="5619402"/>
            <a:ext cx="4411768" cy="369332"/>
          </a:xfrm>
          <a:prstGeom prst="rect">
            <a:avLst/>
          </a:prstGeom>
          <a:noFill/>
        </p:spPr>
        <p:txBody>
          <a:bodyPr wrap="square" rtlCol="0">
            <a:spAutoFit/>
          </a:bodyPr>
          <a:lstStyle/>
          <a:p>
            <a:r>
              <a:rPr lang="en-US" dirty="0">
                <a:solidFill>
                  <a:schemeClr val="accent1"/>
                </a:solidFill>
              </a:rPr>
              <a:t>A.       B.       C.       D.       E.       F.       G.       H. </a:t>
            </a:r>
          </a:p>
        </p:txBody>
      </p:sp>
      <p:sp>
        <p:nvSpPr>
          <p:cNvPr id="11" name="TextBox 10">
            <a:extLst>
              <a:ext uri="{FF2B5EF4-FFF2-40B4-BE49-F238E27FC236}">
                <a16:creationId xmlns:a16="http://schemas.microsoft.com/office/drawing/2014/main" id="{D6C46D4E-8BAA-B9A0-2FCF-C8CF5428F6F6}"/>
              </a:ext>
            </a:extLst>
          </p:cNvPr>
          <p:cNvSpPr txBox="1"/>
          <p:nvPr/>
        </p:nvSpPr>
        <p:spPr>
          <a:xfrm>
            <a:off x="7763369" y="5250070"/>
            <a:ext cx="3590431" cy="369332"/>
          </a:xfrm>
          <a:prstGeom prst="rect">
            <a:avLst/>
          </a:prstGeom>
          <a:noFill/>
        </p:spPr>
        <p:txBody>
          <a:bodyPr wrap="square" rtlCol="0">
            <a:spAutoFit/>
          </a:bodyPr>
          <a:lstStyle/>
          <a:p>
            <a:pPr algn="ctr"/>
            <a:r>
              <a:rPr lang="en-US" dirty="0">
                <a:solidFill>
                  <a:schemeClr val="accent1"/>
                </a:solidFill>
              </a:rPr>
              <a:t>Districts</a:t>
            </a:r>
          </a:p>
        </p:txBody>
      </p:sp>
      <p:sp>
        <p:nvSpPr>
          <p:cNvPr id="12" name="TextBox 11">
            <a:extLst>
              <a:ext uri="{FF2B5EF4-FFF2-40B4-BE49-F238E27FC236}">
                <a16:creationId xmlns:a16="http://schemas.microsoft.com/office/drawing/2014/main" id="{9FCB5912-991B-D213-A713-45F595130B6C}"/>
              </a:ext>
            </a:extLst>
          </p:cNvPr>
          <p:cNvSpPr txBox="1"/>
          <p:nvPr/>
        </p:nvSpPr>
        <p:spPr>
          <a:xfrm>
            <a:off x="7430461" y="5996418"/>
            <a:ext cx="4761539" cy="369332"/>
          </a:xfrm>
          <a:prstGeom prst="rect">
            <a:avLst/>
          </a:prstGeom>
          <a:noFill/>
        </p:spPr>
        <p:txBody>
          <a:bodyPr wrap="square" rtlCol="0">
            <a:spAutoFit/>
          </a:bodyPr>
          <a:lstStyle/>
          <a:p>
            <a:r>
              <a:rPr lang="en-US" b="1" dirty="0">
                <a:solidFill>
                  <a:srgbClr val="FF0000"/>
                </a:solidFill>
              </a:rPr>
              <a:t>?        ?         ?         ?      </a:t>
            </a:r>
            <a:r>
              <a:rPr lang="en-US" dirty="0"/>
              <a:t>85%  90%   75%   80%</a:t>
            </a:r>
          </a:p>
        </p:txBody>
      </p:sp>
      <p:sp>
        <p:nvSpPr>
          <p:cNvPr id="13" name="TextBox 12">
            <a:extLst>
              <a:ext uri="{FF2B5EF4-FFF2-40B4-BE49-F238E27FC236}">
                <a16:creationId xmlns:a16="http://schemas.microsoft.com/office/drawing/2014/main" id="{F620B4C2-FC52-E176-F867-A187B80D32CB}"/>
              </a:ext>
            </a:extLst>
          </p:cNvPr>
          <p:cNvSpPr txBox="1"/>
          <p:nvPr/>
        </p:nvSpPr>
        <p:spPr>
          <a:xfrm>
            <a:off x="7430461" y="6390558"/>
            <a:ext cx="4761539" cy="369332"/>
          </a:xfrm>
          <a:prstGeom prst="rect">
            <a:avLst/>
          </a:prstGeom>
          <a:noFill/>
        </p:spPr>
        <p:txBody>
          <a:bodyPr wrap="square" rtlCol="0">
            <a:spAutoFit/>
          </a:bodyPr>
          <a:lstStyle/>
          <a:p>
            <a:r>
              <a:rPr lang="en-US" dirty="0"/>
              <a:t>82%  86%   78%   73%   </a:t>
            </a:r>
            <a:r>
              <a:rPr lang="en-US" b="1" dirty="0">
                <a:solidFill>
                  <a:srgbClr val="FF0000"/>
                </a:solidFill>
              </a:rPr>
              <a:t>?        ?         ?         ?      </a:t>
            </a:r>
          </a:p>
        </p:txBody>
      </p:sp>
      <p:sp>
        <p:nvSpPr>
          <p:cNvPr id="16" name="TextBox 15">
            <a:extLst>
              <a:ext uri="{FF2B5EF4-FFF2-40B4-BE49-F238E27FC236}">
                <a16:creationId xmlns:a16="http://schemas.microsoft.com/office/drawing/2014/main" id="{10AF69FD-6806-0CA9-C336-2D659671C9FA}"/>
              </a:ext>
            </a:extLst>
          </p:cNvPr>
          <p:cNvSpPr txBox="1"/>
          <p:nvPr/>
        </p:nvSpPr>
        <p:spPr>
          <a:xfrm>
            <a:off x="5801191" y="6380740"/>
            <a:ext cx="1416283" cy="369332"/>
          </a:xfrm>
          <a:prstGeom prst="rect">
            <a:avLst/>
          </a:prstGeom>
          <a:noFill/>
        </p:spPr>
        <p:txBody>
          <a:bodyPr wrap="square">
            <a:spAutoFit/>
          </a:bodyPr>
          <a:lstStyle/>
          <a:p>
            <a:pPr algn="r"/>
            <a:r>
              <a:rPr lang="en-US" dirty="0">
                <a:solidFill>
                  <a:schemeClr val="accent1"/>
                </a:solidFill>
              </a:rPr>
              <a:t>No Drive</a:t>
            </a:r>
          </a:p>
        </p:txBody>
      </p:sp>
      <p:cxnSp>
        <p:nvCxnSpPr>
          <p:cNvPr id="18" name="Straight Connector 17">
            <a:extLst>
              <a:ext uri="{FF2B5EF4-FFF2-40B4-BE49-F238E27FC236}">
                <a16:creationId xmlns:a16="http://schemas.microsoft.com/office/drawing/2014/main" id="{B2A80E70-B921-E782-F67F-54548F7AB6CF}"/>
              </a:ext>
            </a:extLst>
          </p:cNvPr>
          <p:cNvCxnSpPr/>
          <p:nvPr/>
        </p:nvCxnSpPr>
        <p:spPr>
          <a:xfrm flipH="1">
            <a:off x="7315200" y="5988734"/>
            <a:ext cx="5021705" cy="7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BCC056-BBE5-3DCE-D8D7-1FFED34286FA}"/>
              </a:ext>
            </a:extLst>
          </p:cNvPr>
          <p:cNvCxnSpPr>
            <a:cxnSpLocks/>
          </p:cNvCxnSpPr>
          <p:nvPr/>
        </p:nvCxnSpPr>
        <p:spPr>
          <a:xfrm flipV="1">
            <a:off x="7315200" y="5996418"/>
            <a:ext cx="0" cy="134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EB9981-BE9F-BA81-AC74-FD23DFD128EC}"/>
              </a:ext>
            </a:extLst>
          </p:cNvPr>
          <p:cNvCxnSpPr/>
          <p:nvPr/>
        </p:nvCxnSpPr>
        <p:spPr>
          <a:xfrm flipH="1">
            <a:off x="7272730" y="6380974"/>
            <a:ext cx="5021705" cy="7684"/>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4BDD0E7-E855-AA25-24F3-F48A042C011A}"/>
              </a:ext>
            </a:extLst>
          </p:cNvPr>
          <p:cNvGrpSpPr/>
          <p:nvPr/>
        </p:nvGrpSpPr>
        <p:grpSpPr>
          <a:xfrm>
            <a:off x="9441406" y="5913203"/>
            <a:ext cx="2733732" cy="959860"/>
            <a:chOff x="9441406" y="5913203"/>
            <a:chExt cx="2733732" cy="959860"/>
          </a:xfrm>
        </p:grpSpPr>
        <p:sp>
          <p:nvSpPr>
            <p:cNvPr id="23" name="Oval 22">
              <a:extLst>
                <a:ext uri="{FF2B5EF4-FFF2-40B4-BE49-F238E27FC236}">
                  <a16:creationId xmlns:a16="http://schemas.microsoft.com/office/drawing/2014/main" id="{D690D4E8-A412-AF59-6418-4609D492EDE9}"/>
                </a:ext>
              </a:extLst>
            </p:cNvPr>
            <p:cNvSpPr/>
            <p:nvPr/>
          </p:nvSpPr>
          <p:spPr>
            <a:xfrm>
              <a:off x="9441406" y="5913203"/>
              <a:ext cx="2733732" cy="550374"/>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F954433-30C8-4018-9A6E-BFC795033541}"/>
                </a:ext>
              </a:extLst>
            </p:cNvPr>
            <p:cNvSpPr/>
            <p:nvPr/>
          </p:nvSpPr>
          <p:spPr>
            <a:xfrm>
              <a:off x="9543819" y="6322689"/>
              <a:ext cx="2403338" cy="550374"/>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grpSp>
      <p:sp>
        <p:nvSpPr>
          <p:cNvPr id="25" name="TextBox 24">
            <a:extLst>
              <a:ext uri="{FF2B5EF4-FFF2-40B4-BE49-F238E27FC236}">
                <a16:creationId xmlns:a16="http://schemas.microsoft.com/office/drawing/2014/main" id="{F1364DFA-B118-ED46-7E5B-0138755BE8FD}"/>
              </a:ext>
            </a:extLst>
          </p:cNvPr>
          <p:cNvSpPr txBox="1"/>
          <p:nvPr/>
        </p:nvSpPr>
        <p:spPr>
          <a:xfrm>
            <a:off x="802241" y="4232019"/>
            <a:ext cx="9281872" cy="954107"/>
          </a:xfrm>
          <a:prstGeom prst="rect">
            <a:avLst/>
          </a:prstGeom>
          <a:noFill/>
        </p:spPr>
        <p:txBody>
          <a:bodyPr wrap="square" rtlCol="0">
            <a:spAutoFit/>
          </a:bodyPr>
          <a:lstStyle/>
          <a:p>
            <a:r>
              <a:rPr lang="en-US" sz="2800" dirty="0"/>
              <a:t>This is the effect of a get-out-the-vote drive </a:t>
            </a:r>
            <a:r>
              <a:rPr lang="en-US" sz="2800" i="1" dirty="0"/>
              <a:t>on those districts in which there was a get-out-the-vote drive.</a:t>
            </a:r>
          </a:p>
        </p:txBody>
      </p:sp>
      <p:sp>
        <p:nvSpPr>
          <p:cNvPr id="5" name="TextBox 4">
            <a:extLst>
              <a:ext uri="{FF2B5EF4-FFF2-40B4-BE49-F238E27FC236}">
                <a16:creationId xmlns:a16="http://schemas.microsoft.com/office/drawing/2014/main" id="{2DC8F694-508C-BA52-6BB0-FD90E6462D47}"/>
              </a:ext>
            </a:extLst>
          </p:cNvPr>
          <p:cNvSpPr txBox="1"/>
          <p:nvPr/>
        </p:nvSpPr>
        <p:spPr>
          <a:xfrm>
            <a:off x="769193" y="5390137"/>
            <a:ext cx="5625628" cy="954107"/>
          </a:xfrm>
          <a:prstGeom prst="rect">
            <a:avLst/>
          </a:prstGeom>
          <a:noFill/>
        </p:spPr>
        <p:txBody>
          <a:bodyPr wrap="square" rtlCol="0">
            <a:spAutoFit/>
          </a:bodyPr>
          <a:lstStyle/>
          <a:p>
            <a:r>
              <a:rPr lang="en-US" sz="2800" dirty="0"/>
              <a:t>It would be equal to the ATE if there weren’t any </a:t>
            </a:r>
            <a:r>
              <a:rPr lang="en-US" sz="2800" b="1" dirty="0"/>
              <a:t>selection on treatment.</a:t>
            </a:r>
            <a:endParaRPr lang="en-US" sz="2800" b="1" i="1" dirty="0"/>
          </a:p>
        </p:txBody>
      </p:sp>
    </p:spTree>
    <p:extLst>
      <p:ext uri="{BB962C8B-B14F-4D97-AF65-F5344CB8AC3E}">
        <p14:creationId xmlns:p14="http://schemas.microsoft.com/office/powerpoint/2010/main" val="49044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05B5-C24A-C158-428E-536174E0D7F9}"/>
              </a:ext>
            </a:extLst>
          </p:cNvPr>
          <p:cNvSpPr>
            <a:spLocks noGrp="1"/>
          </p:cNvSpPr>
          <p:nvPr>
            <p:ph type="title"/>
          </p:nvPr>
        </p:nvSpPr>
        <p:spPr/>
        <p:txBody>
          <a:bodyPr/>
          <a:lstStyle/>
          <a:p>
            <a:r>
              <a:rPr lang="en-US" dirty="0"/>
              <a:t>Voter Turnout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665419-5E6D-C307-7BA3-23FF31A15664}"/>
                  </a:ext>
                </a:extLst>
              </p:cNvPr>
              <p:cNvSpPr>
                <a:spLocks noGrp="1"/>
              </p:cNvSpPr>
              <p:nvPr>
                <p:ph idx="1"/>
              </p:nvPr>
            </p:nvSpPr>
            <p:spPr/>
            <p:txBody>
              <a:bodyPr/>
              <a:lstStyle/>
              <a:p>
                <a:pPr marL="285750" indent="-285750">
                  <a:buFont typeface="Arial" panose="020B0604020202020204" pitchFamily="34" charset="0"/>
                  <a:buChar char="•"/>
                </a:pP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𝑌</m:t>
                        </m:r>
                      </m:e>
                      <m:sub>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m:t>
                    </m:r>
                  </m:oMath>
                </a14:m>
                <a:r>
                  <a:rPr lang="en-US" sz="2800" dirty="0">
                    <a:solidFill>
                      <a:schemeClr val="tx1"/>
                    </a:solidFill>
                  </a:rPr>
                  <a:t> voter turnout if j had a get-out-the-vote drive</a:t>
                </a:r>
              </a:p>
              <a:p>
                <a:pPr marL="285750" indent="-285750">
                  <a:buFont typeface="Arial" panose="020B0604020202020204" pitchFamily="34" charset="0"/>
                  <a:buChar char="•"/>
                </a:pP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𝑌</m:t>
                        </m:r>
                      </m:e>
                      <m:sub>
                        <m:r>
                          <a:rPr lang="en-US" sz="2800" b="0" i="1" smtClean="0">
                            <a:solidFill>
                              <a:schemeClr val="tx1"/>
                            </a:solidFill>
                            <a:latin typeface="Cambria Math" panose="02040503050406030204" pitchFamily="18" charset="0"/>
                          </a:rPr>
                          <m:t>0,</m:t>
                        </m:r>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 </m:t>
                    </m:r>
                  </m:oMath>
                </a14:m>
                <a:r>
                  <a:rPr lang="en-US" sz="2800" dirty="0">
                    <a:solidFill>
                      <a:schemeClr val="tx1"/>
                    </a:solidFill>
                  </a:rPr>
                  <a:t>voter turnout if j did not have a get-out-the-</a:t>
                </a:r>
                <a:r>
                  <a:rPr lang="en-US" dirty="0"/>
                  <a:t>vote </a:t>
                </a:r>
                <a:r>
                  <a:rPr lang="en-US" sz="2800" dirty="0">
                    <a:solidFill>
                      <a:schemeClr val="tx1"/>
                    </a:solidFill>
                  </a:rPr>
                  <a:t>drive</a:t>
                </a:r>
              </a:p>
              <a:p>
                <a:pPr marL="285750" indent="-285750">
                  <a:buFont typeface="Arial" panose="020B0604020202020204" pitchFamily="34" charset="0"/>
                  <a:buChar char="•"/>
                </a:pPr>
                <a:endParaRPr lang="en-US" dirty="0"/>
              </a:p>
              <a:p>
                <a:pPr marL="285750" indent="-285750"/>
                <a:r>
                  <a:rPr lang="en-US" dirty="0"/>
                  <a:t>Math for: The Average Treatment Effect (ATE)</a:t>
                </a:r>
              </a:p>
              <a:p>
                <a:pPr marL="285750" indent="-285750"/>
                <a:endParaRPr lang="en-US" dirty="0"/>
              </a:p>
              <a:p>
                <a:pPr marL="285750" indent="-285750"/>
                <a:endParaRPr lang="en-US" dirty="0"/>
              </a:p>
              <a:p>
                <a:pPr marL="0" indent="0">
                  <a:buNone/>
                </a:pPr>
                <a:endParaRPr lang="en-US" dirty="0"/>
              </a:p>
              <a:p>
                <a:endParaRPr lang="en-US" sz="2800" dirty="0">
                  <a:solidFill>
                    <a:schemeClr val="tx1"/>
                  </a:solidFill>
                </a:endParaRPr>
              </a:p>
              <a:p>
                <a:endParaRPr lang="en-US" dirty="0"/>
              </a:p>
            </p:txBody>
          </p:sp>
        </mc:Choice>
        <mc:Fallback xmlns="">
          <p:sp>
            <p:nvSpPr>
              <p:cNvPr id="3" name="Content Placeholder 2">
                <a:extLst>
                  <a:ext uri="{FF2B5EF4-FFF2-40B4-BE49-F238E27FC236}">
                    <a16:creationId xmlns:a16="http://schemas.microsoft.com/office/drawing/2014/main" id="{68665419-5E6D-C307-7BA3-23FF31A1566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DF5067-7D22-476C-A752-F9B637FE165F}"/>
              </a:ext>
            </a:extLst>
          </p:cNvPr>
          <p:cNvSpPr txBox="1"/>
          <p:nvPr/>
        </p:nvSpPr>
        <p:spPr>
          <a:xfrm>
            <a:off x="6539726" y="6003724"/>
            <a:ext cx="677750" cy="369332"/>
          </a:xfrm>
          <a:prstGeom prst="rect">
            <a:avLst/>
          </a:prstGeom>
          <a:noFill/>
        </p:spPr>
        <p:txBody>
          <a:bodyPr wrap="none" rtlCol="0">
            <a:spAutoFit/>
          </a:bodyPr>
          <a:lstStyle/>
          <a:p>
            <a:pPr algn="r"/>
            <a:r>
              <a:rPr lang="en-US" dirty="0">
                <a:solidFill>
                  <a:schemeClr val="accent1"/>
                </a:solidFill>
              </a:rPr>
              <a:t>Drive</a:t>
            </a:r>
          </a:p>
        </p:txBody>
      </p:sp>
      <p:sp>
        <p:nvSpPr>
          <p:cNvPr id="9" name="TextBox 8">
            <a:extLst>
              <a:ext uri="{FF2B5EF4-FFF2-40B4-BE49-F238E27FC236}">
                <a16:creationId xmlns:a16="http://schemas.microsoft.com/office/drawing/2014/main" id="{1C6C7850-FBFA-B0FF-C8D5-FA627E4C55C8}"/>
              </a:ext>
            </a:extLst>
          </p:cNvPr>
          <p:cNvSpPr txBox="1"/>
          <p:nvPr/>
        </p:nvSpPr>
        <p:spPr>
          <a:xfrm>
            <a:off x="7430462" y="5619402"/>
            <a:ext cx="4411768" cy="369332"/>
          </a:xfrm>
          <a:prstGeom prst="rect">
            <a:avLst/>
          </a:prstGeom>
          <a:noFill/>
        </p:spPr>
        <p:txBody>
          <a:bodyPr wrap="square" rtlCol="0">
            <a:spAutoFit/>
          </a:bodyPr>
          <a:lstStyle/>
          <a:p>
            <a:r>
              <a:rPr lang="en-US" dirty="0">
                <a:solidFill>
                  <a:schemeClr val="accent1"/>
                </a:solidFill>
              </a:rPr>
              <a:t>A.       B.       C.       D.       E.       F.       G.       H. </a:t>
            </a:r>
          </a:p>
        </p:txBody>
      </p:sp>
      <p:sp>
        <p:nvSpPr>
          <p:cNvPr id="11" name="TextBox 10">
            <a:extLst>
              <a:ext uri="{FF2B5EF4-FFF2-40B4-BE49-F238E27FC236}">
                <a16:creationId xmlns:a16="http://schemas.microsoft.com/office/drawing/2014/main" id="{D6C46D4E-8BAA-B9A0-2FCF-C8CF5428F6F6}"/>
              </a:ext>
            </a:extLst>
          </p:cNvPr>
          <p:cNvSpPr txBox="1"/>
          <p:nvPr/>
        </p:nvSpPr>
        <p:spPr>
          <a:xfrm>
            <a:off x="7763369" y="5250070"/>
            <a:ext cx="3590431" cy="369332"/>
          </a:xfrm>
          <a:prstGeom prst="rect">
            <a:avLst/>
          </a:prstGeom>
          <a:noFill/>
        </p:spPr>
        <p:txBody>
          <a:bodyPr wrap="square" rtlCol="0">
            <a:spAutoFit/>
          </a:bodyPr>
          <a:lstStyle/>
          <a:p>
            <a:pPr algn="ctr"/>
            <a:r>
              <a:rPr lang="en-US" dirty="0">
                <a:solidFill>
                  <a:schemeClr val="accent1"/>
                </a:solidFill>
              </a:rPr>
              <a:t>Districts</a:t>
            </a:r>
          </a:p>
        </p:txBody>
      </p:sp>
      <p:sp>
        <p:nvSpPr>
          <p:cNvPr id="12" name="TextBox 11">
            <a:extLst>
              <a:ext uri="{FF2B5EF4-FFF2-40B4-BE49-F238E27FC236}">
                <a16:creationId xmlns:a16="http://schemas.microsoft.com/office/drawing/2014/main" id="{9FCB5912-991B-D213-A713-45F595130B6C}"/>
              </a:ext>
            </a:extLst>
          </p:cNvPr>
          <p:cNvSpPr txBox="1"/>
          <p:nvPr/>
        </p:nvSpPr>
        <p:spPr>
          <a:xfrm>
            <a:off x="7430461" y="5996418"/>
            <a:ext cx="4761539" cy="369332"/>
          </a:xfrm>
          <a:prstGeom prst="rect">
            <a:avLst/>
          </a:prstGeom>
          <a:noFill/>
        </p:spPr>
        <p:txBody>
          <a:bodyPr wrap="square" rtlCol="0">
            <a:spAutoFit/>
          </a:bodyPr>
          <a:lstStyle/>
          <a:p>
            <a:r>
              <a:rPr lang="en-US" b="1" dirty="0">
                <a:solidFill>
                  <a:srgbClr val="FF0000"/>
                </a:solidFill>
              </a:rPr>
              <a:t>?        ?         ?         ?      </a:t>
            </a:r>
            <a:r>
              <a:rPr lang="en-US" dirty="0"/>
              <a:t>85%  90%   75%   80%</a:t>
            </a:r>
          </a:p>
        </p:txBody>
      </p:sp>
      <p:sp>
        <p:nvSpPr>
          <p:cNvPr id="13" name="TextBox 12">
            <a:extLst>
              <a:ext uri="{FF2B5EF4-FFF2-40B4-BE49-F238E27FC236}">
                <a16:creationId xmlns:a16="http://schemas.microsoft.com/office/drawing/2014/main" id="{F620B4C2-FC52-E176-F867-A187B80D32CB}"/>
              </a:ext>
            </a:extLst>
          </p:cNvPr>
          <p:cNvSpPr txBox="1"/>
          <p:nvPr/>
        </p:nvSpPr>
        <p:spPr>
          <a:xfrm>
            <a:off x="7430461" y="6390558"/>
            <a:ext cx="4761539" cy="369332"/>
          </a:xfrm>
          <a:prstGeom prst="rect">
            <a:avLst/>
          </a:prstGeom>
          <a:noFill/>
        </p:spPr>
        <p:txBody>
          <a:bodyPr wrap="square" rtlCol="0">
            <a:spAutoFit/>
          </a:bodyPr>
          <a:lstStyle/>
          <a:p>
            <a:r>
              <a:rPr lang="en-US" dirty="0"/>
              <a:t>82%  86%   78%   73%   </a:t>
            </a:r>
            <a:r>
              <a:rPr lang="en-US" b="1" dirty="0">
                <a:solidFill>
                  <a:srgbClr val="FF0000"/>
                </a:solidFill>
              </a:rPr>
              <a:t>?        ?         ?         ?      </a:t>
            </a:r>
          </a:p>
        </p:txBody>
      </p:sp>
      <p:sp>
        <p:nvSpPr>
          <p:cNvPr id="16" name="TextBox 15">
            <a:extLst>
              <a:ext uri="{FF2B5EF4-FFF2-40B4-BE49-F238E27FC236}">
                <a16:creationId xmlns:a16="http://schemas.microsoft.com/office/drawing/2014/main" id="{10AF69FD-6806-0CA9-C336-2D659671C9FA}"/>
              </a:ext>
            </a:extLst>
          </p:cNvPr>
          <p:cNvSpPr txBox="1"/>
          <p:nvPr/>
        </p:nvSpPr>
        <p:spPr>
          <a:xfrm>
            <a:off x="5801191" y="6380740"/>
            <a:ext cx="1416283" cy="369332"/>
          </a:xfrm>
          <a:prstGeom prst="rect">
            <a:avLst/>
          </a:prstGeom>
          <a:noFill/>
        </p:spPr>
        <p:txBody>
          <a:bodyPr wrap="square">
            <a:spAutoFit/>
          </a:bodyPr>
          <a:lstStyle/>
          <a:p>
            <a:pPr algn="r"/>
            <a:r>
              <a:rPr lang="en-US" dirty="0">
                <a:solidFill>
                  <a:schemeClr val="accent1"/>
                </a:solidFill>
              </a:rPr>
              <a:t>No Drive</a:t>
            </a:r>
          </a:p>
        </p:txBody>
      </p:sp>
      <p:cxnSp>
        <p:nvCxnSpPr>
          <p:cNvPr id="18" name="Straight Connector 17">
            <a:extLst>
              <a:ext uri="{FF2B5EF4-FFF2-40B4-BE49-F238E27FC236}">
                <a16:creationId xmlns:a16="http://schemas.microsoft.com/office/drawing/2014/main" id="{B2A80E70-B921-E782-F67F-54548F7AB6CF}"/>
              </a:ext>
            </a:extLst>
          </p:cNvPr>
          <p:cNvCxnSpPr/>
          <p:nvPr/>
        </p:nvCxnSpPr>
        <p:spPr>
          <a:xfrm flipH="1">
            <a:off x="7315200" y="5988734"/>
            <a:ext cx="5021705" cy="7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BCC056-BBE5-3DCE-D8D7-1FFED34286FA}"/>
              </a:ext>
            </a:extLst>
          </p:cNvPr>
          <p:cNvCxnSpPr>
            <a:cxnSpLocks/>
          </p:cNvCxnSpPr>
          <p:nvPr/>
        </p:nvCxnSpPr>
        <p:spPr>
          <a:xfrm flipV="1">
            <a:off x="7315200" y="5996418"/>
            <a:ext cx="0" cy="134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EB9981-BE9F-BA81-AC74-FD23DFD128EC}"/>
              </a:ext>
            </a:extLst>
          </p:cNvPr>
          <p:cNvCxnSpPr/>
          <p:nvPr/>
        </p:nvCxnSpPr>
        <p:spPr>
          <a:xfrm flipH="1">
            <a:off x="7272730" y="6380974"/>
            <a:ext cx="5021705" cy="7684"/>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4C9CA82-7420-F27B-A463-E0C4595C3BFB}"/>
              </a:ext>
            </a:extLst>
          </p:cNvPr>
          <p:cNvGrpSpPr/>
          <p:nvPr/>
        </p:nvGrpSpPr>
        <p:grpSpPr>
          <a:xfrm>
            <a:off x="6897981" y="5913203"/>
            <a:ext cx="5396451" cy="973718"/>
            <a:chOff x="6897981" y="5913203"/>
            <a:chExt cx="5396451" cy="973718"/>
          </a:xfrm>
        </p:grpSpPr>
        <p:sp>
          <p:nvSpPr>
            <p:cNvPr id="23" name="Oval 22">
              <a:extLst>
                <a:ext uri="{FF2B5EF4-FFF2-40B4-BE49-F238E27FC236}">
                  <a16:creationId xmlns:a16="http://schemas.microsoft.com/office/drawing/2014/main" id="{D690D4E8-A412-AF59-6418-4609D492EDE9}"/>
                </a:ext>
              </a:extLst>
            </p:cNvPr>
            <p:cNvSpPr/>
            <p:nvPr/>
          </p:nvSpPr>
          <p:spPr>
            <a:xfrm>
              <a:off x="7153432" y="5913203"/>
              <a:ext cx="5021705" cy="550374"/>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F954433-30C8-4018-9A6E-BFC795033541}"/>
                </a:ext>
              </a:extLst>
            </p:cNvPr>
            <p:cNvSpPr/>
            <p:nvPr/>
          </p:nvSpPr>
          <p:spPr>
            <a:xfrm>
              <a:off x="6897981" y="6336547"/>
              <a:ext cx="5396451" cy="550374"/>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B654DD-54FF-A7E2-ECC9-90C8AB859EF4}"/>
                  </a:ext>
                </a:extLst>
              </p:cNvPr>
              <p:cNvSpPr txBox="1"/>
              <p:nvPr/>
            </p:nvSpPr>
            <p:spPr>
              <a:xfrm>
                <a:off x="1596449" y="4001294"/>
                <a:ext cx="8409484" cy="588751"/>
              </a:xfrm>
              <a:prstGeom prst="rect">
                <a:avLst/>
              </a:prstGeom>
              <a:noFill/>
            </p:spPr>
            <p:txBody>
              <a:bodyPr wrap="square">
                <a:spAutoFit/>
              </a:bodyPr>
              <a:lstStyle/>
              <a:p>
                <a14:m>
                  <m:oMath xmlns:m="http://schemas.openxmlformats.org/officeDocument/2006/math">
                    <m:r>
                      <a:rPr lang="en-US" sz="2800" i="1" smtClean="0">
                        <a:solidFill>
                          <a:schemeClr val="accent2"/>
                        </a:solidFill>
                        <a:latin typeface="Cambria Math" panose="02040503050406030204" pitchFamily="18" charset="0"/>
                        <a:ea typeface="Cambria Math" panose="02040503050406030204" pitchFamily="18" charset="0"/>
                      </a:rPr>
                      <m:t>𝔼</m:t>
                    </m:r>
                    <m:d>
                      <m:dPr>
                        <m:begChr m:val="["/>
                        <m:endChr m:val="]"/>
                        <m:ctrlPr>
                          <a:rPr lang="en-US" sz="2800" b="0" i="1" smtClean="0">
                            <a:solidFill>
                              <a:schemeClr val="accent2"/>
                            </a:solidFill>
                            <a:latin typeface="Cambria Math" panose="02040503050406030204" pitchFamily="18" charset="0"/>
                            <a:ea typeface="Cambria Math" panose="02040503050406030204" pitchFamily="18" charset="0"/>
                          </a:rPr>
                        </m:ctrlPr>
                      </m:dPr>
                      <m:e>
                        <m:sSub>
                          <m:sSubPr>
                            <m:ctrlPr>
                              <a:rPr lang="en-US" sz="2800" b="0" i="1" smtClean="0">
                                <a:solidFill>
                                  <a:schemeClr val="accent2"/>
                                </a:solidFill>
                                <a:latin typeface="Cambria Math" panose="02040503050406030204" pitchFamily="18" charset="0"/>
                                <a:ea typeface="Cambria Math" panose="02040503050406030204" pitchFamily="18" charset="0"/>
                              </a:rPr>
                            </m:ctrlPr>
                          </m:sSubPr>
                          <m:e>
                            <m:r>
                              <a:rPr lang="en-US" sz="2800" b="0" i="1" smtClean="0">
                                <a:solidFill>
                                  <a:schemeClr val="accent2"/>
                                </a:solidFill>
                                <a:latin typeface="Cambria Math" panose="02040503050406030204" pitchFamily="18" charset="0"/>
                                <a:ea typeface="Cambria Math" panose="02040503050406030204" pitchFamily="18" charset="0"/>
                              </a:rPr>
                              <m:t>𝑌</m:t>
                            </m:r>
                          </m:e>
                          <m:sub>
                            <m:r>
                              <a:rPr lang="en-US" sz="2800" b="0" i="1" smtClean="0">
                                <a:solidFill>
                                  <a:schemeClr val="accent2"/>
                                </a:solidFill>
                                <a:latin typeface="Cambria Math" panose="02040503050406030204" pitchFamily="18" charset="0"/>
                                <a:ea typeface="Cambria Math" panose="02040503050406030204" pitchFamily="18" charset="0"/>
                              </a:rPr>
                              <m:t>1,</m:t>
                            </m:r>
                            <m:r>
                              <a:rPr lang="en-US" sz="2800" b="0" i="1" smtClean="0">
                                <a:solidFill>
                                  <a:schemeClr val="accent2"/>
                                </a:solidFill>
                                <a:latin typeface="Cambria Math" panose="02040503050406030204" pitchFamily="18" charset="0"/>
                                <a:ea typeface="Cambria Math" panose="02040503050406030204" pitchFamily="18" charset="0"/>
                              </a:rPr>
                              <m:t>𝑗</m:t>
                            </m:r>
                          </m:sub>
                        </m:sSub>
                        <m:r>
                          <a:rPr lang="en-US" sz="2800" b="0" i="1" smtClean="0">
                            <a:solidFill>
                              <a:schemeClr val="accent2"/>
                            </a:solidFill>
                            <a:latin typeface="Cambria Math" panose="02040503050406030204" pitchFamily="18" charset="0"/>
                            <a:ea typeface="Cambria Math" panose="02040503050406030204" pitchFamily="18" charset="0"/>
                          </a:rPr>
                          <m:t> </m:t>
                        </m:r>
                      </m:e>
                    </m:d>
                    <m:r>
                      <a:rPr lang="en-US" sz="2800" b="0" i="1" smtClean="0">
                        <a:solidFill>
                          <a:schemeClr val="accent2"/>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m:t>
                    </m:r>
                    <m:r>
                      <a:rPr lang="en-US" sz="2800" i="1" smtClean="0">
                        <a:solidFill>
                          <a:srgbClr val="7030A0"/>
                        </a:solidFill>
                        <a:latin typeface="Cambria Math" panose="02040503050406030204" pitchFamily="18" charset="0"/>
                        <a:ea typeface="Cambria Math" panose="02040503050406030204" pitchFamily="18" charset="0"/>
                      </a:rPr>
                      <m:t>𝔼</m:t>
                    </m:r>
                    <m:d>
                      <m:dPr>
                        <m:begChr m:val="["/>
                        <m:endChr m:val="]"/>
                        <m:ctrlPr>
                          <a:rPr lang="en-US" sz="2800" b="0" i="1" smtClean="0">
                            <a:solidFill>
                              <a:srgbClr val="7030A0"/>
                            </a:solidFill>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e>
                    </m:d>
                  </m:oMath>
                </a14:m>
                <a:r>
                  <a:rPr lang="en-US" sz="2800" dirty="0"/>
                  <a:t>     = </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𝔼</m:t>
                    </m:r>
                    <m:d>
                      <m:dPr>
                        <m:begChr m:val="["/>
                        <m:endChr m:val="]"/>
                        <m:ctrlPr>
                          <a:rPr lang="en-US" sz="2800" b="0" i="1" smtClean="0">
                            <a:solidFill>
                              <a:schemeClr val="tx1"/>
                            </a:solidFill>
                            <a:latin typeface="Cambria Math" panose="02040503050406030204" pitchFamily="18" charset="0"/>
                            <a:ea typeface="Cambria Math" panose="02040503050406030204" pitchFamily="18" charset="0"/>
                          </a:rPr>
                        </m:ctrlPr>
                      </m:dPr>
                      <m:e>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𝑌</m:t>
                            </m:r>
                          </m:e>
                          <m:sub>
                            <m:r>
                              <a:rPr lang="en-US" sz="2800" b="0" i="1" smtClean="0">
                                <a:solidFill>
                                  <a:schemeClr val="tx1"/>
                                </a:solidFill>
                                <a:latin typeface="Cambria Math" panose="02040503050406030204" pitchFamily="18" charset="0"/>
                                <a:ea typeface="Cambria Math" panose="02040503050406030204" pitchFamily="18" charset="0"/>
                              </a:rPr>
                              <m:t>1,</m:t>
                            </m:r>
                            <m:r>
                              <a:rPr lang="en-US" sz="2800" b="0" i="1" smtClean="0">
                                <a:solidFill>
                                  <a:schemeClr val="tx1"/>
                                </a:solidFill>
                                <a:latin typeface="Cambria Math" panose="02040503050406030204" pitchFamily="18" charset="0"/>
                                <a:ea typeface="Cambria Math" panose="02040503050406030204" pitchFamily="18" charset="0"/>
                              </a:rPr>
                              <m:t>𝑗</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𝑌</m:t>
                            </m:r>
                          </m:e>
                          <m:sub>
                            <m:r>
                              <a:rPr lang="en-US" sz="2800" b="0" i="1" smtClean="0">
                                <a:solidFill>
                                  <a:schemeClr val="tx1"/>
                                </a:solidFill>
                                <a:latin typeface="Cambria Math" panose="02040503050406030204" pitchFamily="18" charset="0"/>
                                <a:ea typeface="Cambria Math" panose="02040503050406030204" pitchFamily="18" charset="0"/>
                              </a:rPr>
                              <m:t>0,</m:t>
                            </m:r>
                            <m:r>
                              <a:rPr lang="en-US" sz="2800" b="0" i="1" smtClean="0">
                                <a:solidFill>
                                  <a:schemeClr val="tx1"/>
                                </a:solidFill>
                                <a:latin typeface="Cambria Math" panose="02040503050406030204" pitchFamily="18" charset="0"/>
                                <a:ea typeface="Cambria Math" panose="02040503050406030204" pitchFamily="18" charset="0"/>
                              </a:rPr>
                              <m:t>𝑗</m:t>
                            </m:r>
                          </m:sub>
                        </m:sSub>
                      </m:e>
                    </m:d>
                  </m:oMath>
                </a14:m>
                <a:endParaRPr lang="en-US" sz="2800" dirty="0"/>
              </a:p>
            </p:txBody>
          </p:sp>
        </mc:Choice>
        <mc:Fallback xmlns="">
          <p:sp>
            <p:nvSpPr>
              <p:cNvPr id="6" name="TextBox 5">
                <a:extLst>
                  <a:ext uri="{FF2B5EF4-FFF2-40B4-BE49-F238E27FC236}">
                    <a16:creationId xmlns:a16="http://schemas.microsoft.com/office/drawing/2014/main" id="{49B654DD-54FF-A7E2-ECC9-90C8AB859EF4}"/>
                  </a:ext>
                </a:extLst>
              </p:cNvPr>
              <p:cNvSpPr txBox="1">
                <a:spLocks noRot="1" noChangeAspect="1" noMove="1" noResize="1" noEditPoints="1" noAdjustHandles="1" noChangeArrowheads="1" noChangeShapeType="1" noTextEdit="1"/>
              </p:cNvSpPr>
              <p:nvPr/>
            </p:nvSpPr>
            <p:spPr>
              <a:xfrm>
                <a:off x="1596449" y="4001294"/>
                <a:ext cx="8409484" cy="588751"/>
              </a:xfrm>
              <a:prstGeom prst="rect">
                <a:avLst/>
              </a:prstGeom>
              <a:blipFill>
                <a:blip r:embed="rId3"/>
                <a:stretch>
                  <a:fillRect l="-302" t="-4167" b="-20833"/>
                </a:stretch>
              </a:blipFill>
            </p:spPr>
            <p:txBody>
              <a:bodyPr/>
              <a:lstStyle/>
              <a:p>
                <a:r>
                  <a:rPr lang="en-US">
                    <a:noFill/>
                  </a:rPr>
                  <a:t> </a:t>
                </a:r>
              </a:p>
            </p:txBody>
          </p:sp>
        </mc:Fallback>
      </mc:AlternateContent>
    </p:spTree>
    <p:extLst>
      <p:ext uri="{BB962C8B-B14F-4D97-AF65-F5344CB8AC3E}">
        <p14:creationId xmlns:p14="http://schemas.microsoft.com/office/powerpoint/2010/main" val="339861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05B5-C24A-C158-428E-536174E0D7F9}"/>
              </a:ext>
            </a:extLst>
          </p:cNvPr>
          <p:cNvSpPr>
            <a:spLocks noGrp="1"/>
          </p:cNvSpPr>
          <p:nvPr>
            <p:ph type="title"/>
          </p:nvPr>
        </p:nvSpPr>
        <p:spPr/>
        <p:txBody>
          <a:bodyPr/>
          <a:lstStyle/>
          <a:p>
            <a:r>
              <a:rPr lang="en-US" dirty="0"/>
              <a:t>Voter Turnout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665419-5E6D-C307-7BA3-23FF31A15664}"/>
                  </a:ext>
                </a:extLst>
              </p:cNvPr>
              <p:cNvSpPr>
                <a:spLocks noGrp="1"/>
              </p:cNvSpPr>
              <p:nvPr>
                <p:ph idx="1"/>
              </p:nvPr>
            </p:nvSpPr>
            <p:spPr/>
            <p:txBody>
              <a:bodyPr/>
              <a:lstStyle/>
              <a:p>
                <a:pPr marL="285750" indent="-285750">
                  <a:buFont typeface="Arial" panose="020B0604020202020204" pitchFamily="34" charset="0"/>
                  <a:buChar char="•"/>
                </a:pP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𝑌</m:t>
                        </m:r>
                      </m:e>
                      <m:sub>
                        <m:r>
                          <a:rPr lang="en-US" sz="2800" b="0" i="1"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m:t>
                    </m:r>
                  </m:oMath>
                </a14:m>
                <a:r>
                  <a:rPr lang="en-US" sz="2800" dirty="0">
                    <a:solidFill>
                      <a:schemeClr val="tx1"/>
                    </a:solidFill>
                  </a:rPr>
                  <a:t> voter turnout if j had a get-out-the-vote drive</a:t>
                </a:r>
              </a:p>
              <a:p>
                <a:pPr marL="285750" indent="-285750">
                  <a:buFont typeface="Arial" panose="020B0604020202020204" pitchFamily="34" charset="0"/>
                  <a:buChar char="•"/>
                </a:pP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𝑌</m:t>
                        </m:r>
                      </m:e>
                      <m:sub>
                        <m:r>
                          <a:rPr lang="en-US" sz="2800" b="0" i="1" smtClean="0">
                            <a:solidFill>
                              <a:schemeClr val="tx1"/>
                            </a:solidFill>
                            <a:latin typeface="Cambria Math" panose="02040503050406030204" pitchFamily="18" charset="0"/>
                          </a:rPr>
                          <m:t>0,</m:t>
                        </m:r>
                        <m:r>
                          <a:rPr lang="en-US" sz="2800" b="0" i="1" smtClean="0">
                            <a:solidFill>
                              <a:schemeClr val="tx1"/>
                            </a:solidFill>
                            <a:latin typeface="Cambria Math" panose="02040503050406030204" pitchFamily="18" charset="0"/>
                          </a:rPr>
                          <m:t>𝑗</m:t>
                        </m:r>
                      </m:sub>
                    </m:sSub>
                    <m:r>
                      <a:rPr lang="en-US" sz="2800" b="0" i="1" smtClean="0">
                        <a:solidFill>
                          <a:schemeClr val="tx1"/>
                        </a:solidFill>
                        <a:latin typeface="Cambria Math" panose="02040503050406030204" pitchFamily="18" charset="0"/>
                      </a:rPr>
                      <m:t>= </m:t>
                    </m:r>
                  </m:oMath>
                </a14:m>
                <a:r>
                  <a:rPr lang="en-US" sz="2800" dirty="0">
                    <a:solidFill>
                      <a:schemeClr val="tx1"/>
                    </a:solidFill>
                  </a:rPr>
                  <a:t>voter turnout if j did not have a get-out-the-</a:t>
                </a:r>
                <a:r>
                  <a:rPr lang="en-US" dirty="0"/>
                  <a:t>vote </a:t>
                </a:r>
                <a:r>
                  <a:rPr lang="en-US" sz="2800" dirty="0">
                    <a:solidFill>
                      <a:schemeClr val="tx1"/>
                    </a:solidFill>
                  </a:rPr>
                  <a:t>drive</a:t>
                </a:r>
              </a:p>
              <a:p>
                <a:pPr marL="285750" indent="-285750">
                  <a:buFont typeface="Arial" panose="020B0604020202020204" pitchFamily="34" charset="0"/>
                  <a:buChar char="•"/>
                </a:pPr>
                <a:endParaRPr lang="en-US" dirty="0"/>
              </a:p>
              <a:p>
                <a:pPr marL="285750" indent="-285750"/>
                <a:r>
                  <a:rPr lang="en-US" dirty="0"/>
                  <a:t>Math for: The effect of selection on levels</a:t>
                </a:r>
              </a:p>
              <a:p>
                <a:pPr marL="285750" indent="-285750"/>
                <a:endParaRPr lang="en-US" dirty="0"/>
              </a:p>
              <a:p>
                <a:pPr marL="285750" indent="-285750"/>
                <a:endParaRPr lang="en-US" dirty="0"/>
              </a:p>
              <a:p>
                <a:pPr marL="285750" indent="-285750"/>
                <a:endParaRPr lang="en-US" dirty="0"/>
              </a:p>
              <a:p>
                <a:pPr marL="285750" indent="-285750"/>
                <a:endParaRPr lang="en-US" dirty="0"/>
              </a:p>
              <a:p>
                <a:pPr marL="0" indent="0">
                  <a:buNone/>
                </a:pPr>
                <a:endParaRPr lang="en-US" dirty="0"/>
              </a:p>
              <a:p>
                <a:endParaRPr lang="en-US" sz="2800" dirty="0">
                  <a:solidFill>
                    <a:schemeClr val="tx1"/>
                  </a:solidFill>
                </a:endParaRPr>
              </a:p>
              <a:p>
                <a:endParaRPr lang="en-US" dirty="0"/>
              </a:p>
            </p:txBody>
          </p:sp>
        </mc:Choice>
        <mc:Fallback xmlns="">
          <p:sp>
            <p:nvSpPr>
              <p:cNvPr id="3" name="Content Placeholder 2">
                <a:extLst>
                  <a:ext uri="{FF2B5EF4-FFF2-40B4-BE49-F238E27FC236}">
                    <a16:creationId xmlns:a16="http://schemas.microsoft.com/office/drawing/2014/main" id="{68665419-5E6D-C307-7BA3-23FF31A15664}"/>
                  </a:ext>
                </a:extLst>
              </p:cNvPr>
              <p:cNvSpPr>
                <a:spLocks noGrp="1" noRot="1" noChangeAspect="1" noMove="1" noResize="1" noEditPoints="1" noAdjustHandles="1" noChangeArrowheads="1" noChangeShapeType="1" noTextEdit="1"/>
              </p:cNvSpPr>
              <p:nvPr>
                <p:ph idx="1"/>
              </p:nvPr>
            </p:nvSpPr>
            <p:spPr>
              <a:blipFill>
                <a:blip r:embed="rId2"/>
                <a:stretch>
                  <a:fillRect l="-1086" t="-20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DDF5067-7D22-476C-A752-F9B637FE165F}"/>
              </a:ext>
            </a:extLst>
          </p:cNvPr>
          <p:cNvSpPr txBox="1"/>
          <p:nvPr/>
        </p:nvSpPr>
        <p:spPr>
          <a:xfrm>
            <a:off x="6539726" y="6003724"/>
            <a:ext cx="677750" cy="369332"/>
          </a:xfrm>
          <a:prstGeom prst="rect">
            <a:avLst/>
          </a:prstGeom>
          <a:noFill/>
        </p:spPr>
        <p:txBody>
          <a:bodyPr wrap="none" rtlCol="0">
            <a:spAutoFit/>
          </a:bodyPr>
          <a:lstStyle/>
          <a:p>
            <a:pPr algn="r"/>
            <a:r>
              <a:rPr lang="en-US" dirty="0">
                <a:solidFill>
                  <a:schemeClr val="accent1"/>
                </a:solidFill>
              </a:rPr>
              <a:t>Drive</a:t>
            </a:r>
          </a:p>
        </p:txBody>
      </p:sp>
      <p:sp>
        <p:nvSpPr>
          <p:cNvPr id="9" name="TextBox 8">
            <a:extLst>
              <a:ext uri="{FF2B5EF4-FFF2-40B4-BE49-F238E27FC236}">
                <a16:creationId xmlns:a16="http://schemas.microsoft.com/office/drawing/2014/main" id="{1C6C7850-FBFA-B0FF-C8D5-FA627E4C55C8}"/>
              </a:ext>
            </a:extLst>
          </p:cNvPr>
          <p:cNvSpPr txBox="1"/>
          <p:nvPr/>
        </p:nvSpPr>
        <p:spPr>
          <a:xfrm>
            <a:off x="7430462" y="5619402"/>
            <a:ext cx="4411768" cy="369332"/>
          </a:xfrm>
          <a:prstGeom prst="rect">
            <a:avLst/>
          </a:prstGeom>
          <a:noFill/>
        </p:spPr>
        <p:txBody>
          <a:bodyPr wrap="square" rtlCol="0">
            <a:spAutoFit/>
          </a:bodyPr>
          <a:lstStyle/>
          <a:p>
            <a:r>
              <a:rPr lang="en-US" dirty="0">
                <a:solidFill>
                  <a:schemeClr val="accent1"/>
                </a:solidFill>
              </a:rPr>
              <a:t>A.       B.       C.       D.       E.       F.       G.       H. </a:t>
            </a:r>
          </a:p>
        </p:txBody>
      </p:sp>
      <p:sp>
        <p:nvSpPr>
          <p:cNvPr id="11" name="TextBox 10">
            <a:extLst>
              <a:ext uri="{FF2B5EF4-FFF2-40B4-BE49-F238E27FC236}">
                <a16:creationId xmlns:a16="http://schemas.microsoft.com/office/drawing/2014/main" id="{D6C46D4E-8BAA-B9A0-2FCF-C8CF5428F6F6}"/>
              </a:ext>
            </a:extLst>
          </p:cNvPr>
          <p:cNvSpPr txBox="1"/>
          <p:nvPr/>
        </p:nvSpPr>
        <p:spPr>
          <a:xfrm>
            <a:off x="7763369" y="5250070"/>
            <a:ext cx="3590431" cy="369332"/>
          </a:xfrm>
          <a:prstGeom prst="rect">
            <a:avLst/>
          </a:prstGeom>
          <a:noFill/>
        </p:spPr>
        <p:txBody>
          <a:bodyPr wrap="square" rtlCol="0">
            <a:spAutoFit/>
          </a:bodyPr>
          <a:lstStyle/>
          <a:p>
            <a:pPr algn="ctr"/>
            <a:r>
              <a:rPr lang="en-US" dirty="0">
                <a:solidFill>
                  <a:schemeClr val="accent1"/>
                </a:solidFill>
              </a:rPr>
              <a:t>Districts</a:t>
            </a:r>
          </a:p>
        </p:txBody>
      </p:sp>
      <p:sp>
        <p:nvSpPr>
          <p:cNvPr id="12" name="TextBox 11">
            <a:extLst>
              <a:ext uri="{FF2B5EF4-FFF2-40B4-BE49-F238E27FC236}">
                <a16:creationId xmlns:a16="http://schemas.microsoft.com/office/drawing/2014/main" id="{9FCB5912-991B-D213-A713-45F595130B6C}"/>
              </a:ext>
            </a:extLst>
          </p:cNvPr>
          <p:cNvSpPr txBox="1"/>
          <p:nvPr/>
        </p:nvSpPr>
        <p:spPr>
          <a:xfrm>
            <a:off x="7430461" y="5996418"/>
            <a:ext cx="4761539" cy="369332"/>
          </a:xfrm>
          <a:prstGeom prst="rect">
            <a:avLst/>
          </a:prstGeom>
          <a:noFill/>
        </p:spPr>
        <p:txBody>
          <a:bodyPr wrap="square" rtlCol="0">
            <a:spAutoFit/>
          </a:bodyPr>
          <a:lstStyle/>
          <a:p>
            <a:r>
              <a:rPr lang="en-US" b="1" dirty="0">
                <a:solidFill>
                  <a:srgbClr val="FF0000"/>
                </a:solidFill>
              </a:rPr>
              <a:t>?        ?         ?         ?      </a:t>
            </a:r>
            <a:r>
              <a:rPr lang="en-US" dirty="0"/>
              <a:t>85%  90%   75%   80%</a:t>
            </a:r>
          </a:p>
        </p:txBody>
      </p:sp>
      <p:sp>
        <p:nvSpPr>
          <p:cNvPr id="13" name="TextBox 12">
            <a:extLst>
              <a:ext uri="{FF2B5EF4-FFF2-40B4-BE49-F238E27FC236}">
                <a16:creationId xmlns:a16="http://schemas.microsoft.com/office/drawing/2014/main" id="{F620B4C2-FC52-E176-F867-A187B80D32CB}"/>
              </a:ext>
            </a:extLst>
          </p:cNvPr>
          <p:cNvSpPr txBox="1"/>
          <p:nvPr/>
        </p:nvSpPr>
        <p:spPr>
          <a:xfrm>
            <a:off x="7430461" y="6390558"/>
            <a:ext cx="4761539" cy="369332"/>
          </a:xfrm>
          <a:prstGeom prst="rect">
            <a:avLst/>
          </a:prstGeom>
          <a:noFill/>
        </p:spPr>
        <p:txBody>
          <a:bodyPr wrap="square" rtlCol="0">
            <a:spAutoFit/>
          </a:bodyPr>
          <a:lstStyle/>
          <a:p>
            <a:r>
              <a:rPr lang="en-US" dirty="0"/>
              <a:t>82%  86%   78%   73%   </a:t>
            </a:r>
            <a:r>
              <a:rPr lang="en-US" b="1" dirty="0">
                <a:solidFill>
                  <a:srgbClr val="FF0000"/>
                </a:solidFill>
              </a:rPr>
              <a:t>?        ?         ?         ?      </a:t>
            </a:r>
          </a:p>
        </p:txBody>
      </p:sp>
      <p:sp>
        <p:nvSpPr>
          <p:cNvPr id="16" name="TextBox 15">
            <a:extLst>
              <a:ext uri="{FF2B5EF4-FFF2-40B4-BE49-F238E27FC236}">
                <a16:creationId xmlns:a16="http://schemas.microsoft.com/office/drawing/2014/main" id="{10AF69FD-6806-0CA9-C336-2D659671C9FA}"/>
              </a:ext>
            </a:extLst>
          </p:cNvPr>
          <p:cNvSpPr txBox="1"/>
          <p:nvPr/>
        </p:nvSpPr>
        <p:spPr>
          <a:xfrm>
            <a:off x="5801191" y="6380740"/>
            <a:ext cx="1416283" cy="369332"/>
          </a:xfrm>
          <a:prstGeom prst="rect">
            <a:avLst/>
          </a:prstGeom>
          <a:noFill/>
        </p:spPr>
        <p:txBody>
          <a:bodyPr wrap="square">
            <a:spAutoFit/>
          </a:bodyPr>
          <a:lstStyle/>
          <a:p>
            <a:pPr algn="r"/>
            <a:r>
              <a:rPr lang="en-US" dirty="0">
                <a:solidFill>
                  <a:schemeClr val="accent1"/>
                </a:solidFill>
              </a:rPr>
              <a:t>No Drive</a:t>
            </a:r>
          </a:p>
        </p:txBody>
      </p:sp>
      <p:cxnSp>
        <p:nvCxnSpPr>
          <p:cNvPr id="18" name="Straight Connector 17">
            <a:extLst>
              <a:ext uri="{FF2B5EF4-FFF2-40B4-BE49-F238E27FC236}">
                <a16:creationId xmlns:a16="http://schemas.microsoft.com/office/drawing/2014/main" id="{B2A80E70-B921-E782-F67F-54548F7AB6CF}"/>
              </a:ext>
            </a:extLst>
          </p:cNvPr>
          <p:cNvCxnSpPr/>
          <p:nvPr/>
        </p:nvCxnSpPr>
        <p:spPr>
          <a:xfrm flipH="1">
            <a:off x="7315200" y="5988734"/>
            <a:ext cx="5021705" cy="7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BCC056-BBE5-3DCE-D8D7-1FFED34286FA}"/>
              </a:ext>
            </a:extLst>
          </p:cNvPr>
          <p:cNvCxnSpPr>
            <a:cxnSpLocks/>
          </p:cNvCxnSpPr>
          <p:nvPr/>
        </p:nvCxnSpPr>
        <p:spPr>
          <a:xfrm flipV="1">
            <a:off x="7315200" y="5996418"/>
            <a:ext cx="0" cy="1348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EB9981-BE9F-BA81-AC74-FD23DFD128EC}"/>
              </a:ext>
            </a:extLst>
          </p:cNvPr>
          <p:cNvCxnSpPr/>
          <p:nvPr/>
        </p:nvCxnSpPr>
        <p:spPr>
          <a:xfrm flipH="1">
            <a:off x="7272730" y="6380974"/>
            <a:ext cx="5021705" cy="7684"/>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1F6D677-CBD5-B884-EC99-56E17BD6C46D}"/>
              </a:ext>
            </a:extLst>
          </p:cNvPr>
          <p:cNvGrpSpPr/>
          <p:nvPr/>
        </p:nvGrpSpPr>
        <p:grpSpPr>
          <a:xfrm>
            <a:off x="7136568" y="6289493"/>
            <a:ext cx="5031077" cy="597428"/>
            <a:chOff x="7136568" y="6289493"/>
            <a:chExt cx="5031077" cy="597428"/>
          </a:xfrm>
        </p:grpSpPr>
        <p:sp>
          <p:nvSpPr>
            <p:cNvPr id="23" name="Oval 22">
              <a:extLst>
                <a:ext uri="{FF2B5EF4-FFF2-40B4-BE49-F238E27FC236}">
                  <a16:creationId xmlns:a16="http://schemas.microsoft.com/office/drawing/2014/main" id="{D690D4E8-A412-AF59-6418-4609D492EDE9}"/>
                </a:ext>
              </a:extLst>
            </p:cNvPr>
            <p:cNvSpPr/>
            <p:nvPr/>
          </p:nvSpPr>
          <p:spPr>
            <a:xfrm>
              <a:off x="9576213" y="6289493"/>
              <a:ext cx="2591432" cy="550374"/>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F954433-30C8-4018-9A6E-BFC795033541}"/>
                </a:ext>
              </a:extLst>
            </p:cNvPr>
            <p:cNvSpPr/>
            <p:nvPr/>
          </p:nvSpPr>
          <p:spPr>
            <a:xfrm>
              <a:off x="7136568" y="6336547"/>
              <a:ext cx="2397175" cy="550374"/>
            </a:xfrm>
            <a:prstGeom prst="ellips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B654DD-54FF-A7E2-ECC9-90C8AB859EF4}"/>
                  </a:ext>
                </a:extLst>
              </p:cNvPr>
              <p:cNvSpPr txBox="1"/>
              <p:nvPr/>
            </p:nvSpPr>
            <p:spPr>
              <a:xfrm>
                <a:off x="1596449" y="4001294"/>
                <a:ext cx="8409484" cy="1019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B622"/>
                          </a:solidFill>
                          <a:latin typeface="Cambria Math" panose="02040503050406030204" pitchFamily="18" charset="0"/>
                          <a:ea typeface="Cambria Math" panose="02040503050406030204" pitchFamily="18" charset="0"/>
                        </a:rPr>
                        <m:t>𝔼</m:t>
                      </m:r>
                      <m:d>
                        <m:dPr>
                          <m:begChr m:val="["/>
                          <m:endChr m:val="]"/>
                          <m:ctrlPr>
                            <a:rPr lang="en-US" sz="2800" b="0" i="1" smtClean="0">
                              <a:solidFill>
                                <a:srgbClr val="FFB622"/>
                              </a:solidFill>
                              <a:latin typeface="Cambria Math" panose="02040503050406030204" pitchFamily="18" charset="0"/>
                              <a:ea typeface="Cambria Math" panose="02040503050406030204" pitchFamily="18" charset="0"/>
                            </a:rPr>
                          </m:ctrlPr>
                        </m:dPr>
                        <m:e>
                          <m:sSub>
                            <m:sSubPr>
                              <m:ctrlPr>
                                <a:rPr lang="en-US" sz="2800" b="0" i="1" smtClean="0">
                                  <a:solidFill>
                                    <a:srgbClr val="FFB622"/>
                                  </a:solidFill>
                                  <a:latin typeface="Cambria Math" panose="02040503050406030204" pitchFamily="18" charset="0"/>
                                  <a:ea typeface="Cambria Math" panose="02040503050406030204" pitchFamily="18" charset="0"/>
                                </a:rPr>
                              </m:ctrlPr>
                            </m:sSubPr>
                            <m:e>
                              <m:r>
                                <a:rPr lang="en-US" sz="2800" b="0" i="1" smtClean="0">
                                  <a:solidFill>
                                    <a:srgbClr val="FFB622"/>
                                  </a:solidFill>
                                  <a:latin typeface="Cambria Math" panose="02040503050406030204" pitchFamily="18" charset="0"/>
                                  <a:ea typeface="Cambria Math" panose="02040503050406030204" pitchFamily="18" charset="0"/>
                                </a:rPr>
                                <m:t>𝑌</m:t>
                              </m:r>
                            </m:e>
                            <m:sub>
                              <m:r>
                                <a:rPr lang="en-US" sz="2800" b="0" i="1" smtClean="0">
                                  <a:solidFill>
                                    <a:srgbClr val="FFB622"/>
                                  </a:solidFill>
                                  <a:latin typeface="Cambria Math" panose="02040503050406030204" pitchFamily="18" charset="0"/>
                                  <a:ea typeface="Cambria Math" panose="02040503050406030204" pitchFamily="18" charset="0"/>
                                </a:rPr>
                                <m:t>0,</m:t>
                              </m:r>
                              <m:r>
                                <a:rPr lang="en-US" sz="2800" b="0" i="1" smtClean="0">
                                  <a:solidFill>
                                    <a:srgbClr val="FFB622"/>
                                  </a:solidFill>
                                  <a:latin typeface="Cambria Math" panose="02040503050406030204" pitchFamily="18" charset="0"/>
                                  <a:ea typeface="Cambria Math" panose="02040503050406030204" pitchFamily="18" charset="0"/>
                                </a:rPr>
                                <m:t>𝑗</m:t>
                              </m:r>
                            </m:sub>
                          </m:sSub>
                          <m:r>
                            <a:rPr lang="en-US" sz="2800" b="0" i="1" smtClean="0">
                              <a:solidFill>
                                <a:srgbClr val="FFB622"/>
                              </a:solidFill>
                              <a:latin typeface="Cambria Math" panose="02040503050406030204" pitchFamily="18" charset="0"/>
                              <a:ea typeface="Cambria Math" panose="02040503050406030204" pitchFamily="18" charset="0"/>
                            </a:rPr>
                            <m:t> | </m:t>
                          </m:r>
                          <m:r>
                            <a:rPr lang="en-US" sz="2800" b="0" i="1" smtClean="0">
                              <a:solidFill>
                                <a:srgbClr val="FFB622"/>
                              </a:solidFill>
                              <a:latin typeface="Cambria Math" panose="02040503050406030204" pitchFamily="18" charset="0"/>
                              <a:ea typeface="Cambria Math" panose="02040503050406030204" pitchFamily="18" charset="0"/>
                            </a:rPr>
                            <m:t>𝑗</m:t>
                          </m:r>
                          <m:r>
                            <a:rPr lang="en-US" sz="2800" b="0" i="1" smtClean="0">
                              <a:solidFill>
                                <a:srgbClr val="FFB622"/>
                              </a:solidFill>
                              <a:latin typeface="Cambria Math" panose="02040503050406030204" pitchFamily="18" charset="0"/>
                              <a:ea typeface="Cambria Math" panose="02040503050406030204" pitchFamily="18" charset="0"/>
                            </a:rPr>
                            <m:t> </m:t>
                          </m:r>
                          <m:r>
                            <a:rPr lang="en-US" sz="2800" b="0" i="1" smtClean="0">
                              <a:solidFill>
                                <a:srgbClr val="FFB622"/>
                              </a:solidFill>
                              <a:latin typeface="Cambria Math" panose="02040503050406030204" pitchFamily="18" charset="0"/>
                              <a:ea typeface="Cambria Math" panose="02040503050406030204" pitchFamily="18" charset="0"/>
                            </a:rPr>
                            <m:t>h𝑎𝑑</m:t>
                          </m:r>
                          <m:r>
                            <a:rPr lang="en-US" sz="2800" b="0" i="1" smtClean="0">
                              <a:solidFill>
                                <a:srgbClr val="FFB622"/>
                              </a:solidFill>
                              <a:latin typeface="Cambria Math" panose="02040503050406030204" pitchFamily="18" charset="0"/>
                              <a:ea typeface="Cambria Math" panose="02040503050406030204" pitchFamily="18" charset="0"/>
                            </a:rPr>
                            <m:t> </m:t>
                          </m:r>
                          <m:r>
                            <a:rPr lang="en-US" sz="2800" b="0" i="1" smtClean="0">
                              <a:solidFill>
                                <a:srgbClr val="FFB622"/>
                              </a:solidFill>
                              <a:latin typeface="Cambria Math" panose="02040503050406030204" pitchFamily="18" charset="0"/>
                              <a:ea typeface="Cambria Math" panose="02040503050406030204" pitchFamily="18" charset="0"/>
                            </a:rPr>
                            <m:t>𝑑𝑟𝑖𝑣𝑒</m:t>
                          </m:r>
                          <m:r>
                            <a:rPr lang="en-US" sz="2800" b="0" i="1" smtClean="0">
                              <a:solidFill>
                                <a:srgbClr val="FFB622"/>
                              </a:solidFill>
                              <a:latin typeface="Cambria Math" panose="02040503050406030204" pitchFamily="18" charset="0"/>
                              <a:ea typeface="Cambria Math" panose="02040503050406030204" pitchFamily="18" charset="0"/>
                            </a:rPr>
                            <m:t> </m:t>
                          </m:r>
                        </m:e>
                      </m:d>
                      <m:r>
                        <a:rPr lang="en-US" sz="2800" b="0" i="1" smtClean="0">
                          <a:solidFill>
                            <a:srgbClr val="FFB622"/>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m:t>
                      </m:r>
                      <m:r>
                        <a:rPr lang="en-US" sz="2800" i="1" smtClean="0">
                          <a:solidFill>
                            <a:srgbClr val="7030A0"/>
                          </a:solidFill>
                          <a:latin typeface="Cambria Math" panose="02040503050406030204" pitchFamily="18" charset="0"/>
                          <a:ea typeface="Cambria Math" panose="02040503050406030204" pitchFamily="18" charset="0"/>
                        </a:rPr>
                        <m:t>𝔼</m:t>
                      </m:r>
                      <m:d>
                        <m:dPr>
                          <m:begChr m:val="["/>
                          <m:endChr m:val="]"/>
                          <m:ctrlPr>
                            <a:rPr lang="en-US" sz="2800" b="0" i="1" smtClean="0">
                              <a:solidFill>
                                <a:srgbClr val="7030A0"/>
                              </a:solidFill>
                              <a:latin typeface="Cambria Math" panose="02040503050406030204" pitchFamily="18" charset="0"/>
                              <a:ea typeface="Cambria Math" panose="02040503050406030204" pitchFamily="18" charset="0"/>
                            </a:rPr>
                          </m:ctrlPr>
                        </m:dPr>
                        <m:e>
                          <m:sSub>
                            <m:sSubPr>
                              <m:ctrlPr>
                                <a:rPr lang="en-US" sz="2800" b="0" i="1" smtClean="0">
                                  <a:solidFill>
                                    <a:srgbClr val="7030A0"/>
                                  </a:solidFill>
                                  <a:latin typeface="Cambria Math" panose="02040503050406030204" pitchFamily="18" charset="0"/>
                                  <a:ea typeface="Cambria Math" panose="02040503050406030204" pitchFamily="18" charset="0"/>
                                </a:rPr>
                              </m:ctrlPr>
                            </m:sSubPr>
                            <m:e>
                              <m:r>
                                <a:rPr lang="en-US" sz="2800" b="0" i="1" smtClean="0">
                                  <a:solidFill>
                                    <a:srgbClr val="7030A0"/>
                                  </a:solidFill>
                                  <a:latin typeface="Cambria Math" panose="02040503050406030204" pitchFamily="18" charset="0"/>
                                  <a:ea typeface="Cambria Math" panose="02040503050406030204" pitchFamily="18" charset="0"/>
                                </a:rPr>
                                <m:t>𝑌</m:t>
                              </m:r>
                            </m:e>
                            <m:sub>
                              <m:r>
                                <a:rPr lang="en-US" sz="2800" b="0" i="1" smtClean="0">
                                  <a:solidFill>
                                    <a:srgbClr val="7030A0"/>
                                  </a:solidFill>
                                  <a:latin typeface="Cambria Math" panose="02040503050406030204" pitchFamily="18" charset="0"/>
                                  <a:ea typeface="Cambria Math" panose="02040503050406030204" pitchFamily="18" charset="0"/>
                                </a:rPr>
                                <m:t>0,</m:t>
                              </m:r>
                              <m:r>
                                <a:rPr lang="en-US" sz="2800" b="0" i="1" smtClean="0">
                                  <a:solidFill>
                                    <a:srgbClr val="7030A0"/>
                                  </a:solidFill>
                                  <a:latin typeface="Cambria Math" panose="02040503050406030204" pitchFamily="18" charset="0"/>
                                  <a:ea typeface="Cambria Math" panose="02040503050406030204" pitchFamily="18" charset="0"/>
                                </a:rPr>
                                <m:t>𝑗</m:t>
                              </m:r>
                            </m:sub>
                          </m:sSub>
                          <m:r>
                            <a:rPr lang="en-US" sz="2800" b="0" i="1" smtClean="0">
                              <a:solidFill>
                                <a:srgbClr val="7030A0"/>
                              </a:solidFill>
                              <a:latin typeface="Cambria Math" panose="02040503050406030204" pitchFamily="18" charset="0"/>
                              <a:ea typeface="Cambria Math" panose="02040503050406030204" pitchFamily="18" charset="0"/>
                            </a:rPr>
                            <m:t> | </m:t>
                          </m:r>
                          <m:r>
                            <a:rPr lang="en-US" sz="2800" b="0" i="1" smtClean="0">
                              <a:solidFill>
                                <a:srgbClr val="7030A0"/>
                              </a:solidFill>
                              <a:latin typeface="Cambria Math" panose="02040503050406030204" pitchFamily="18" charset="0"/>
                              <a:ea typeface="Cambria Math" panose="02040503050406030204" pitchFamily="18" charset="0"/>
                            </a:rPr>
                            <m:t>𝑗</m:t>
                          </m:r>
                          <m:r>
                            <a:rPr lang="en-US" sz="2800" b="0" i="1" smtClean="0">
                              <a:solidFill>
                                <a:srgbClr val="7030A0"/>
                              </a:solidFill>
                              <a:latin typeface="Cambria Math" panose="02040503050406030204" pitchFamily="18" charset="0"/>
                              <a:ea typeface="Cambria Math" panose="02040503050406030204" pitchFamily="18" charset="0"/>
                            </a:rPr>
                            <m:t> </m:t>
                          </m:r>
                          <m:r>
                            <a:rPr lang="en-US" sz="2800" b="0" i="1" smtClean="0">
                              <a:solidFill>
                                <a:srgbClr val="7030A0"/>
                              </a:solidFill>
                              <a:latin typeface="Cambria Math" panose="02040503050406030204" pitchFamily="18" charset="0"/>
                              <a:ea typeface="Cambria Math" panose="02040503050406030204" pitchFamily="18" charset="0"/>
                            </a:rPr>
                            <m:t>h𝑎𝑑</m:t>
                          </m:r>
                          <m:r>
                            <a:rPr lang="en-US" sz="2800" b="0" i="1" smtClean="0">
                              <a:solidFill>
                                <a:srgbClr val="7030A0"/>
                              </a:solidFill>
                              <a:latin typeface="Cambria Math" panose="02040503050406030204" pitchFamily="18" charset="0"/>
                              <a:ea typeface="Cambria Math" panose="02040503050406030204" pitchFamily="18" charset="0"/>
                            </a:rPr>
                            <m:t> </m:t>
                          </m:r>
                          <m:r>
                            <a:rPr lang="en-US" sz="2800" b="0" i="1" smtClean="0">
                              <a:solidFill>
                                <a:srgbClr val="7030A0"/>
                              </a:solidFill>
                              <a:latin typeface="Cambria Math" panose="02040503050406030204" pitchFamily="18" charset="0"/>
                              <a:ea typeface="Cambria Math" panose="02040503050406030204" pitchFamily="18" charset="0"/>
                            </a:rPr>
                            <m:t>𝑛𝑜</m:t>
                          </m:r>
                          <m:r>
                            <a:rPr lang="en-US" sz="2800" b="0" i="1" smtClean="0">
                              <a:solidFill>
                                <a:srgbClr val="7030A0"/>
                              </a:solidFill>
                              <a:latin typeface="Cambria Math" panose="02040503050406030204" pitchFamily="18" charset="0"/>
                              <a:ea typeface="Cambria Math" panose="02040503050406030204" pitchFamily="18" charset="0"/>
                            </a:rPr>
                            <m:t> </m:t>
                          </m:r>
                          <m:r>
                            <a:rPr lang="en-US" sz="2800" b="0" i="1" smtClean="0">
                              <a:solidFill>
                                <a:srgbClr val="7030A0"/>
                              </a:solidFill>
                              <a:latin typeface="Cambria Math" panose="02040503050406030204" pitchFamily="18" charset="0"/>
                              <a:ea typeface="Cambria Math" panose="02040503050406030204" pitchFamily="18" charset="0"/>
                            </a:rPr>
                            <m:t>𝑑𝑟𝑖𝑣𝑒</m:t>
                          </m:r>
                          <m:r>
                            <a:rPr lang="en-US" sz="2800" b="0" i="1" smtClean="0">
                              <a:solidFill>
                                <a:srgbClr val="7030A0"/>
                              </a:solidFill>
                              <a:latin typeface="Cambria Math" panose="02040503050406030204" pitchFamily="18" charset="0"/>
                              <a:ea typeface="Cambria Math" panose="02040503050406030204" pitchFamily="18" charset="0"/>
                            </a:rPr>
                            <m:t> </m:t>
                          </m:r>
                        </m:e>
                      </m:d>
                    </m:oMath>
                  </m:oMathPara>
                </a14:m>
                <a:endParaRPr lang="en-US" sz="2800" dirty="0">
                  <a:solidFill>
                    <a:schemeClr val="tx1"/>
                  </a:solidFill>
                </a:endParaRPr>
              </a:p>
              <a:p>
                <a:endParaRPr lang="en-US" sz="2800" dirty="0"/>
              </a:p>
            </p:txBody>
          </p:sp>
        </mc:Choice>
        <mc:Fallback xmlns="">
          <p:sp>
            <p:nvSpPr>
              <p:cNvPr id="6" name="TextBox 5">
                <a:extLst>
                  <a:ext uri="{FF2B5EF4-FFF2-40B4-BE49-F238E27FC236}">
                    <a16:creationId xmlns:a16="http://schemas.microsoft.com/office/drawing/2014/main" id="{49B654DD-54FF-A7E2-ECC9-90C8AB859EF4}"/>
                  </a:ext>
                </a:extLst>
              </p:cNvPr>
              <p:cNvSpPr txBox="1">
                <a:spLocks noRot="1" noChangeAspect="1" noMove="1" noResize="1" noEditPoints="1" noAdjustHandles="1" noChangeArrowheads="1" noChangeShapeType="1" noTextEdit="1"/>
              </p:cNvSpPr>
              <p:nvPr/>
            </p:nvSpPr>
            <p:spPr>
              <a:xfrm>
                <a:off x="1596449" y="4001294"/>
                <a:ext cx="8409484" cy="1019638"/>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9B2D453-D362-EFD6-0463-96654778467C}"/>
              </a:ext>
            </a:extLst>
          </p:cNvPr>
          <p:cNvSpPr txBox="1"/>
          <p:nvPr/>
        </p:nvSpPr>
        <p:spPr>
          <a:xfrm>
            <a:off x="720705" y="5111571"/>
            <a:ext cx="5324346" cy="1200329"/>
          </a:xfrm>
          <a:prstGeom prst="rect">
            <a:avLst/>
          </a:prstGeom>
          <a:noFill/>
        </p:spPr>
        <p:txBody>
          <a:bodyPr wrap="square">
            <a:spAutoFit/>
          </a:bodyPr>
          <a:lstStyle/>
          <a:p>
            <a:pPr marL="285750" indent="-285750"/>
            <a:r>
              <a:rPr lang="en-US" sz="2400" dirty="0"/>
              <a:t>This is the difference in voter turnout between the two groups, if there were no get-out-the-vote drives anywhere.</a:t>
            </a:r>
          </a:p>
        </p:txBody>
      </p:sp>
    </p:spTree>
    <p:extLst>
      <p:ext uri="{BB962C8B-B14F-4D97-AF65-F5344CB8AC3E}">
        <p14:creationId xmlns:p14="http://schemas.microsoft.com/office/powerpoint/2010/main" val="243987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B5AB-4C5F-0B63-FFAC-47319077FB6A}"/>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1694784-CA37-BB29-19D6-C5C8D6C19507}"/>
              </a:ext>
            </a:extLst>
          </p:cNvPr>
          <p:cNvSpPr>
            <a:spLocks noGrp="1"/>
          </p:cNvSpPr>
          <p:nvPr>
            <p:ph idx="1"/>
          </p:nvPr>
        </p:nvSpPr>
        <p:spPr/>
        <p:txBody>
          <a:bodyPr/>
          <a:lstStyle/>
          <a:p>
            <a:r>
              <a:rPr lang="en-US" dirty="0"/>
              <a:t>What do we mean by “X causes Y?”</a:t>
            </a:r>
          </a:p>
          <a:p>
            <a:pPr lvl="1"/>
            <a:r>
              <a:rPr lang="en-US" dirty="0">
                <a:solidFill>
                  <a:schemeClr val="accent1"/>
                </a:solidFill>
              </a:rPr>
              <a:t>Difficult question</a:t>
            </a:r>
          </a:p>
          <a:p>
            <a:pPr lvl="1"/>
            <a:r>
              <a:rPr lang="en-US" dirty="0">
                <a:solidFill>
                  <a:schemeClr val="accent1"/>
                </a:solidFill>
              </a:rPr>
              <a:t>Lots of answers</a:t>
            </a:r>
          </a:p>
          <a:p>
            <a:r>
              <a:rPr lang="en-US" dirty="0"/>
              <a:t>One answer: Manipulation-based approaches</a:t>
            </a:r>
          </a:p>
          <a:p>
            <a:pPr lvl="1"/>
            <a:r>
              <a:rPr lang="en-US" dirty="0">
                <a:solidFill>
                  <a:schemeClr val="accent1"/>
                </a:solidFill>
              </a:rPr>
              <a:t>Example: What is the effect of college on earnings?</a:t>
            </a:r>
          </a:p>
        </p:txBody>
      </p:sp>
      <p:grpSp>
        <p:nvGrpSpPr>
          <p:cNvPr id="20" name="Group 19">
            <a:extLst>
              <a:ext uri="{FF2B5EF4-FFF2-40B4-BE49-F238E27FC236}">
                <a16:creationId xmlns:a16="http://schemas.microsoft.com/office/drawing/2014/main" id="{7FB02474-5606-8F8A-CA4C-7B0108F26A60}"/>
              </a:ext>
            </a:extLst>
          </p:cNvPr>
          <p:cNvGrpSpPr/>
          <p:nvPr/>
        </p:nvGrpSpPr>
        <p:grpSpPr>
          <a:xfrm>
            <a:off x="1814205" y="4429252"/>
            <a:ext cx="4785478" cy="2168627"/>
            <a:chOff x="1814205" y="4429252"/>
            <a:chExt cx="4785478" cy="2168627"/>
          </a:xfrm>
        </p:grpSpPr>
        <p:grpSp>
          <p:nvGrpSpPr>
            <p:cNvPr id="9" name="Group 8">
              <a:extLst>
                <a:ext uri="{FF2B5EF4-FFF2-40B4-BE49-F238E27FC236}">
                  <a16:creationId xmlns:a16="http://schemas.microsoft.com/office/drawing/2014/main" id="{7A60CDAD-193A-A69E-AD64-EC106B5BF0DD}"/>
                </a:ext>
              </a:extLst>
            </p:cNvPr>
            <p:cNvGrpSpPr/>
            <p:nvPr/>
          </p:nvGrpSpPr>
          <p:grpSpPr>
            <a:xfrm>
              <a:off x="1814205" y="4429252"/>
              <a:ext cx="1998732" cy="2149407"/>
              <a:chOff x="6118210" y="3798507"/>
              <a:chExt cx="3056647" cy="3249489"/>
            </a:xfrm>
          </p:grpSpPr>
          <p:pic>
            <p:nvPicPr>
              <p:cNvPr id="4" name="Picture 3">
                <a:extLst>
                  <a:ext uri="{FF2B5EF4-FFF2-40B4-BE49-F238E27FC236}">
                    <a16:creationId xmlns:a16="http://schemas.microsoft.com/office/drawing/2014/main" id="{96991965-9570-130D-4C15-82085EC3CCC1}"/>
                  </a:ext>
                </a:extLst>
              </p:cNvPr>
              <p:cNvPicPr>
                <a:picLocks noChangeAspect="1"/>
              </p:cNvPicPr>
              <p:nvPr/>
            </p:nvPicPr>
            <p:blipFill>
              <a:blip r:embed="rId2"/>
              <a:stretch>
                <a:fillRect/>
              </a:stretch>
            </p:blipFill>
            <p:spPr>
              <a:xfrm>
                <a:off x="6766560" y="3798507"/>
                <a:ext cx="1649346" cy="2474018"/>
              </a:xfrm>
              <a:prstGeom prst="rect">
                <a:avLst/>
              </a:prstGeom>
            </p:spPr>
          </p:pic>
          <p:sp>
            <p:nvSpPr>
              <p:cNvPr id="8" name="TextBox 7">
                <a:extLst>
                  <a:ext uri="{FF2B5EF4-FFF2-40B4-BE49-F238E27FC236}">
                    <a16:creationId xmlns:a16="http://schemas.microsoft.com/office/drawing/2014/main" id="{C2BE5B5E-62E2-B1D1-75A2-318D452E573B}"/>
                  </a:ext>
                </a:extLst>
              </p:cNvPr>
              <p:cNvSpPr txBox="1"/>
              <p:nvPr/>
            </p:nvSpPr>
            <p:spPr>
              <a:xfrm>
                <a:off x="6118210" y="6070868"/>
                <a:ext cx="3056647" cy="977128"/>
              </a:xfrm>
              <a:prstGeom prst="rect">
                <a:avLst/>
              </a:prstGeom>
              <a:noFill/>
            </p:spPr>
            <p:txBody>
              <a:bodyPr wrap="square" rtlCol="0">
                <a:spAutoFit/>
              </a:bodyPr>
              <a:lstStyle/>
              <a:p>
                <a:pPr algn="ctr"/>
                <a:r>
                  <a:rPr lang="en-US" dirty="0">
                    <a:solidFill>
                      <a:schemeClr val="accent1"/>
                    </a:solidFill>
                  </a:rPr>
                  <a:t>College-Abstaining Isaac</a:t>
                </a:r>
              </a:p>
            </p:txBody>
          </p:sp>
        </p:grpSp>
        <p:grpSp>
          <p:nvGrpSpPr>
            <p:cNvPr id="11" name="Group 10">
              <a:extLst>
                <a:ext uri="{FF2B5EF4-FFF2-40B4-BE49-F238E27FC236}">
                  <a16:creationId xmlns:a16="http://schemas.microsoft.com/office/drawing/2014/main" id="{C04DD505-98AA-FA54-1C3C-B75973461F06}"/>
                </a:ext>
              </a:extLst>
            </p:cNvPr>
            <p:cNvGrpSpPr/>
            <p:nvPr/>
          </p:nvGrpSpPr>
          <p:grpSpPr>
            <a:xfrm>
              <a:off x="4864912" y="4489056"/>
              <a:ext cx="1734771" cy="2108823"/>
              <a:chOff x="9562644" y="4648198"/>
              <a:chExt cx="1517058" cy="2108823"/>
            </a:xfrm>
          </p:grpSpPr>
          <p:pic>
            <p:nvPicPr>
              <p:cNvPr id="6" name="Picture 4" descr="Page 12 | Mortarboard Cap Images - Free Download on Freepik">
                <a:extLst>
                  <a:ext uri="{FF2B5EF4-FFF2-40B4-BE49-F238E27FC236}">
                    <a16:creationId xmlns:a16="http://schemas.microsoft.com/office/drawing/2014/main" id="{1ED5BA55-A552-E325-7210-E576B7B9E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4642" y="4648198"/>
                <a:ext cx="437071" cy="43707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E4D5717-8066-B8CA-7BE1-9B5180134FF0}"/>
                  </a:ext>
                </a:extLst>
              </p:cNvPr>
              <p:cNvGrpSpPr/>
              <p:nvPr/>
            </p:nvGrpSpPr>
            <p:grpSpPr>
              <a:xfrm>
                <a:off x="9562644" y="4648199"/>
                <a:ext cx="1517058" cy="2108822"/>
                <a:chOff x="9407317" y="3798507"/>
                <a:chExt cx="2376753" cy="3045354"/>
              </a:xfrm>
            </p:grpSpPr>
            <p:pic>
              <p:nvPicPr>
                <p:cNvPr id="5" name="Picture 4">
                  <a:extLst>
                    <a:ext uri="{FF2B5EF4-FFF2-40B4-BE49-F238E27FC236}">
                      <a16:creationId xmlns:a16="http://schemas.microsoft.com/office/drawing/2014/main" id="{2CD500C1-B6DD-FA6F-7896-9C821425761F}"/>
                    </a:ext>
                  </a:extLst>
                </p:cNvPr>
                <p:cNvPicPr>
                  <a:picLocks noChangeAspect="1"/>
                </p:cNvPicPr>
                <p:nvPr/>
              </p:nvPicPr>
              <p:blipFill>
                <a:blip r:embed="rId2"/>
                <a:stretch>
                  <a:fillRect/>
                </a:stretch>
              </p:blipFill>
              <p:spPr>
                <a:xfrm>
                  <a:off x="9836742" y="3798507"/>
                  <a:ext cx="1517904" cy="2276856"/>
                </a:xfrm>
                <a:prstGeom prst="rect">
                  <a:avLst/>
                </a:prstGeom>
              </p:spPr>
            </p:pic>
            <p:sp>
              <p:nvSpPr>
                <p:cNvPr id="7" name="TextBox 6">
                  <a:extLst>
                    <a:ext uri="{FF2B5EF4-FFF2-40B4-BE49-F238E27FC236}">
                      <a16:creationId xmlns:a16="http://schemas.microsoft.com/office/drawing/2014/main" id="{9AA40687-C945-5289-02E0-94CB50553EC4}"/>
                    </a:ext>
                  </a:extLst>
                </p:cNvPr>
                <p:cNvSpPr txBox="1"/>
                <p:nvPr/>
              </p:nvSpPr>
              <p:spPr>
                <a:xfrm>
                  <a:off x="9407317" y="5910493"/>
                  <a:ext cx="2376753" cy="933368"/>
                </a:xfrm>
                <a:prstGeom prst="rect">
                  <a:avLst/>
                </a:prstGeom>
                <a:noFill/>
              </p:spPr>
              <p:txBody>
                <a:bodyPr wrap="square" rtlCol="0">
                  <a:spAutoFit/>
                </a:bodyPr>
                <a:lstStyle/>
                <a:p>
                  <a:pPr algn="ctr"/>
                  <a:r>
                    <a:rPr lang="en-US" dirty="0">
                      <a:solidFill>
                        <a:schemeClr val="accent1"/>
                      </a:solidFill>
                    </a:rPr>
                    <a:t>College-Going Isaac</a:t>
                  </a:r>
                </a:p>
              </p:txBody>
            </p:sp>
          </p:grpSp>
        </p:grpSp>
      </p:grpSp>
      <p:grpSp>
        <p:nvGrpSpPr>
          <p:cNvPr id="21" name="Group 20">
            <a:extLst>
              <a:ext uri="{FF2B5EF4-FFF2-40B4-BE49-F238E27FC236}">
                <a16:creationId xmlns:a16="http://schemas.microsoft.com/office/drawing/2014/main" id="{79293E81-E275-10DA-8EAA-38781C98B5A6}"/>
              </a:ext>
            </a:extLst>
          </p:cNvPr>
          <p:cNvGrpSpPr/>
          <p:nvPr/>
        </p:nvGrpSpPr>
        <p:grpSpPr>
          <a:xfrm>
            <a:off x="1053071" y="4216430"/>
            <a:ext cx="7378341" cy="1216776"/>
            <a:chOff x="1053071" y="4216430"/>
            <a:chExt cx="7378341" cy="1216776"/>
          </a:xfrm>
        </p:grpSpPr>
        <p:grpSp>
          <p:nvGrpSpPr>
            <p:cNvPr id="13" name="Group 12">
              <a:extLst>
                <a:ext uri="{FF2B5EF4-FFF2-40B4-BE49-F238E27FC236}">
                  <a16:creationId xmlns:a16="http://schemas.microsoft.com/office/drawing/2014/main" id="{96545A7E-2CF6-7F0B-76A8-B7847CC5CC2B}"/>
                </a:ext>
              </a:extLst>
            </p:cNvPr>
            <p:cNvGrpSpPr/>
            <p:nvPr/>
          </p:nvGrpSpPr>
          <p:grpSpPr>
            <a:xfrm>
              <a:off x="1053071" y="4299277"/>
              <a:ext cx="2188029" cy="1133929"/>
              <a:chOff x="3269142" y="4191013"/>
              <a:chExt cx="2188029" cy="1133929"/>
            </a:xfrm>
          </p:grpSpPr>
          <p:pic>
            <p:nvPicPr>
              <p:cNvPr id="1026" name="Picture 2" descr="Money Stack | Totally Accurate BattleGrounds Wiki | Fandom">
                <a:extLst>
                  <a:ext uri="{FF2B5EF4-FFF2-40B4-BE49-F238E27FC236}">
                    <a16:creationId xmlns:a16="http://schemas.microsoft.com/office/drawing/2014/main" id="{F83A8755-91D3-169F-F2A1-F6B8B57C1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715" y="4191013"/>
                <a:ext cx="923471"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B71C0A-09E6-E1EF-48D2-4C85CF2FDB70}"/>
                      </a:ext>
                    </a:extLst>
                  </p:cNvPr>
                  <p:cNvSpPr txBox="1"/>
                  <p:nvPr/>
                </p:nvSpPr>
                <p:spPr>
                  <a:xfrm>
                    <a:off x="3269142" y="4863277"/>
                    <a:ext cx="2188029" cy="461665"/>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0</m:t>
                            </m:r>
                          </m:sub>
                        </m:sSub>
                      </m:oMath>
                    </a14:m>
                    <a:endParaRPr lang="en-US" sz="2400" dirty="0">
                      <a:solidFill>
                        <a:schemeClr val="accent1"/>
                      </a:solidFill>
                    </a:endParaRPr>
                  </a:p>
                </p:txBody>
              </p:sp>
            </mc:Choice>
            <mc:Fallback xmlns="">
              <p:sp>
                <p:nvSpPr>
                  <p:cNvPr id="12" name="TextBox 11">
                    <a:extLst>
                      <a:ext uri="{FF2B5EF4-FFF2-40B4-BE49-F238E27FC236}">
                        <a16:creationId xmlns:a16="http://schemas.microsoft.com/office/drawing/2014/main" id="{4CB71C0A-09E6-E1EF-48D2-4C85CF2FDB70}"/>
                      </a:ext>
                    </a:extLst>
                  </p:cNvPr>
                  <p:cNvSpPr txBox="1">
                    <a:spLocks noRot="1" noChangeAspect="1" noMove="1" noResize="1" noEditPoints="1" noAdjustHandles="1" noChangeArrowheads="1" noChangeShapeType="1" noTextEdit="1"/>
                  </p:cNvSpPr>
                  <p:nvPr/>
                </p:nvSpPr>
                <p:spPr>
                  <a:xfrm>
                    <a:off x="3269142" y="4863277"/>
                    <a:ext cx="2188029" cy="461665"/>
                  </a:xfrm>
                  <a:prstGeom prst="rect">
                    <a:avLst/>
                  </a:prstGeom>
                  <a:blipFill>
                    <a:blip r:embed="rId5"/>
                    <a:stretch>
                      <a:fillRect l="-2890" b="-18919"/>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0A12B783-7F5B-2FFD-07F4-3AB89E20BDCF}"/>
                </a:ext>
              </a:extLst>
            </p:cNvPr>
            <p:cNvGrpSpPr/>
            <p:nvPr/>
          </p:nvGrpSpPr>
          <p:grpSpPr>
            <a:xfrm>
              <a:off x="6220607" y="4216430"/>
              <a:ext cx="2210805" cy="1177875"/>
              <a:chOff x="3450838" y="4216430"/>
              <a:chExt cx="2210805" cy="1177875"/>
            </a:xfrm>
          </p:grpSpPr>
          <p:pic>
            <p:nvPicPr>
              <p:cNvPr id="15" name="Picture 2" descr="Money Stack | Totally Accurate BattleGrounds Wiki | Fandom">
                <a:extLst>
                  <a:ext uri="{FF2B5EF4-FFF2-40B4-BE49-F238E27FC236}">
                    <a16:creationId xmlns:a16="http://schemas.microsoft.com/office/drawing/2014/main" id="{2A85B1A8-56A4-A7ED-8B9D-DA1E5ABB6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838" y="4216430"/>
                <a:ext cx="923471"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1FE6347-806C-A563-6BB2-7DA3CA1A24AF}"/>
                      </a:ext>
                    </a:extLst>
                  </p:cNvPr>
                  <p:cNvSpPr txBox="1"/>
                  <p:nvPr/>
                </p:nvSpPr>
                <p:spPr>
                  <a:xfrm>
                    <a:off x="3473614" y="4932640"/>
                    <a:ext cx="2188029" cy="461665"/>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1</m:t>
                            </m:r>
                          </m:sub>
                        </m:sSub>
                      </m:oMath>
                    </a14:m>
                    <a:endParaRPr lang="en-US" sz="2400" dirty="0">
                      <a:solidFill>
                        <a:schemeClr val="accent1"/>
                      </a:solidFill>
                    </a:endParaRPr>
                  </a:p>
                </p:txBody>
              </p:sp>
            </mc:Choice>
            <mc:Fallback xmlns="">
              <p:sp>
                <p:nvSpPr>
                  <p:cNvPr id="16" name="TextBox 15">
                    <a:extLst>
                      <a:ext uri="{FF2B5EF4-FFF2-40B4-BE49-F238E27FC236}">
                        <a16:creationId xmlns:a16="http://schemas.microsoft.com/office/drawing/2014/main" id="{81FE6347-806C-A563-6BB2-7DA3CA1A24AF}"/>
                      </a:ext>
                    </a:extLst>
                  </p:cNvPr>
                  <p:cNvSpPr txBox="1">
                    <a:spLocks noRot="1" noChangeAspect="1" noMove="1" noResize="1" noEditPoints="1" noAdjustHandles="1" noChangeArrowheads="1" noChangeShapeType="1" noTextEdit="1"/>
                  </p:cNvSpPr>
                  <p:nvPr/>
                </p:nvSpPr>
                <p:spPr>
                  <a:xfrm>
                    <a:off x="3473614" y="4932640"/>
                    <a:ext cx="2188029" cy="461665"/>
                  </a:xfrm>
                  <a:prstGeom prst="rect">
                    <a:avLst/>
                  </a:prstGeom>
                  <a:blipFill>
                    <a:blip r:embed="rId6"/>
                    <a:stretch>
                      <a:fillRect l="-2312" b="-18919"/>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DC99133-EFA0-2BCC-2FC5-B71B684AA1BF}"/>
                  </a:ext>
                </a:extLst>
              </p:cNvPr>
              <p:cNvSpPr txBox="1"/>
              <p:nvPr/>
            </p:nvSpPr>
            <p:spPr>
              <a:xfrm>
                <a:off x="8186339" y="4865387"/>
                <a:ext cx="3516085" cy="1200329"/>
              </a:xfrm>
              <a:prstGeom prst="rect">
                <a:avLst/>
              </a:prstGeom>
              <a:noFill/>
            </p:spPr>
            <p:txBody>
              <a:bodyPr wrap="square" rtlCol="0">
                <a:spAutoFit/>
              </a:bodyPr>
              <a:lstStyle/>
              <a:p>
                <a:pPr algn="ctr"/>
                <a:r>
                  <a:rPr lang="en-US" sz="2400" dirty="0">
                    <a:solidFill>
                      <a:schemeClr val="accent1"/>
                    </a:solidFill>
                  </a:rPr>
                  <a:t>“The effect of college on earnings (for Isaac)” is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1</m:t>
                        </m:r>
                      </m:sub>
                    </m:sSub>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0</m:t>
                        </m:r>
                      </m:sub>
                    </m:sSub>
                  </m:oMath>
                </a14:m>
                <a:endParaRPr lang="en-US" sz="2400" dirty="0">
                  <a:solidFill>
                    <a:schemeClr val="accent1"/>
                  </a:solidFill>
                </a:endParaRPr>
              </a:p>
            </p:txBody>
          </p:sp>
        </mc:Choice>
        <mc:Fallback xmlns="">
          <p:sp>
            <p:nvSpPr>
              <p:cNvPr id="18" name="TextBox 17">
                <a:extLst>
                  <a:ext uri="{FF2B5EF4-FFF2-40B4-BE49-F238E27FC236}">
                    <a16:creationId xmlns:a16="http://schemas.microsoft.com/office/drawing/2014/main" id="{2DC99133-EFA0-2BCC-2FC5-B71B684AA1BF}"/>
                  </a:ext>
                </a:extLst>
              </p:cNvPr>
              <p:cNvSpPr txBox="1">
                <a:spLocks noRot="1" noChangeAspect="1" noMove="1" noResize="1" noEditPoints="1" noAdjustHandles="1" noChangeArrowheads="1" noChangeShapeType="1" noTextEdit="1"/>
              </p:cNvSpPr>
              <p:nvPr/>
            </p:nvSpPr>
            <p:spPr>
              <a:xfrm>
                <a:off x="8186339" y="4865387"/>
                <a:ext cx="3516085" cy="1200329"/>
              </a:xfrm>
              <a:prstGeom prst="rect">
                <a:avLst/>
              </a:prstGeom>
              <a:blipFill>
                <a:blip r:embed="rId7"/>
                <a:stretch>
                  <a:fillRect t="-4211" r="-360"/>
                </a:stretch>
              </a:blipFill>
            </p:spPr>
            <p:txBody>
              <a:bodyPr/>
              <a:lstStyle/>
              <a:p>
                <a:r>
                  <a:rPr lang="en-US">
                    <a:noFill/>
                  </a:rPr>
                  <a:t> </a:t>
                </a:r>
              </a:p>
            </p:txBody>
          </p:sp>
        </mc:Fallback>
      </mc:AlternateContent>
    </p:spTree>
    <p:extLst>
      <p:ext uri="{BB962C8B-B14F-4D97-AF65-F5344CB8AC3E}">
        <p14:creationId xmlns:p14="http://schemas.microsoft.com/office/powerpoint/2010/main" val="198061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2500-1C86-1EA7-9DC5-3061B1BDA09F}"/>
              </a:ext>
            </a:extLst>
          </p:cNvPr>
          <p:cNvSpPr>
            <a:spLocks noGrp="1"/>
          </p:cNvSpPr>
          <p:nvPr>
            <p:ph type="title"/>
          </p:nvPr>
        </p:nvSpPr>
        <p:spPr>
          <a:xfrm>
            <a:off x="358515" y="0"/>
            <a:ext cx="10515600" cy="1325563"/>
          </a:xfrm>
        </p:spPr>
        <p:txBody>
          <a:bodyPr/>
          <a:lstStyle/>
          <a:p>
            <a:r>
              <a:rPr lang="en-US" dirty="0"/>
              <a:t>Quick recap so far</a:t>
            </a:r>
          </a:p>
        </p:txBody>
      </p:sp>
      <p:sp>
        <p:nvSpPr>
          <p:cNvPr id="3" name="Content Placeholder 2">
            <a:extLst>
              <a:ext uri="{FF2B5EF4-FFF2-40B4-BE49-F238E27FC236}">
                <a16:creationId xmlns:a16="http://schemas.microsoft.com/office/drawing/2014/main" id="{F6E619BA-968E-55F8-5FA8-296FBF1FFB31}"/>
              </a:ext>
            </a:extLst>
          </p:cNvPr>
          <p:cNvSpPr>
            <a:spLocks noGrp="1"/>
          </p:cNvSpPr>
          <p:nvPr>
            <p:ph idx="1"/>
          </p:nvPr>
        </p:nvSpPr>
        <p:spPr>
          <a:xfrm>
            <a:off x="196746" y="1570791"/>
            <a:ext cx="11798508" cy="4934939"/>
          </a:xfrm>
        </p:spPr>
        <p:txBody>
          <a:bodyPr>
            <a:normAutofit/>
          </a:bodyPr>
          <a:lstStyle/>
          <a:p>
            <a:r>
              <a:rPr lang="en-US" dirty="0"/>
              <a:t>We want to know the effect of college on earnings (say).</a:t>
            </a:r>
          </a:p>
          <a:p>
            <a:r>
              <a:rPr lang="en-US" dirty="0"/>
              <a:t>We have observational data, and can make an </a:t>
            </a:r>
            <a:r>
              <a:rPr lang="en-US" b="1" dirty="0"/>
              <a:t>observational comparison</a:t>
            </a:r>
            <a:r>
              <a:rPr lang="en-US" dirty="0"/>
              <a:t>.</a:t>
            </a:r>
          </a:p>
          <a:p>
            <a:r>
              <a:rPr lang="en-US" dirty="0"/>
              <a:t>What we really want is the </a:t>
            </a:r>
            <a:r>
              <a:rPr lang="en-US" b="1" dirty="0"/>
              <a:t>Average Treatment Effect (ATE)</a:t>
            </a:r>
          </a:p>
          <a:p>
            <a:endParaRPr lang="en-US" b="1" dirty="0"/>
          </a:p>
          <a:p>
            <a:r>
              <a:rPr lang="en-US" dirty="0"/>
              <a:t>Mathematically, there are two reasons these might be different:</a:t>
            </a:r>
          </a:p>
          <a:p>
            <a:pPr lvl="1"/>
            <a:r>
              <a:rPr lang="en-US" b="1" dirty="0">
                <a:solidFill>
                  <a:schemeClr val="accent1"/>
                </a:solidFill>
              </a:rPr>
              <a:t>Selection on treatment: </a:t>
            </a:r>
            <a:r>
              <a:rPr lang="en-US" dirty="0">
                <a:solidFill>
                  <a:schemeClr val="accent1"/>
                </a:solidFill>
              </a:rPr>
              <a:t>Those who select into the treatment might be affected by it differently than those who don’t.</a:t>
            </a:r>
          </a:p>
          <a:p>
            <a:pPr lvl="1"/>
            <a:r>
              <a:rPr lang="en-US" b="1" dirty="0">
                <a:solidFill>
                  <a:schemeClr val="accent1"/>
                </a:solidFill>
              </a:rPr>
              <a:t>Selection on levels: </a:t>
            </a:r>
            <a:r>
              <a:rPr lang="en-US" dirty="0">
                <a:solidFill>
                  <a:schemeClr val="accent1"/>
                </a:solidFill>
              </a:rPr>
              <a:t>Those who select into the treatment might have different baseline levels than those who don’t.</a:t>
            </a:r>
          </a:p>
        </p:txBody>
      </p:sp>
    </p:spTree>
    <p:extLst>
      <p:ext uri="{BB962C8B-B14F-4D97-AF65-F5344CB8AC3E}">
        <p14:creationId xmlns:p14="http://schemas.microsoft.com/office/powerpoint/2010/main" val="318843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B0F0-07D9-ADFD-2642-9DAA3BD998AE}"/>
              </a:ext>
            </a:extLst>
          </p:cNvPr>
          <p:cNvSpPr>
            <a:spLocks noGrp="1"/>
          </p:cNvSpPr>
          <p:nvPr>
            <p:ph type="title"/>
          </p:nvPr>
        </p:nvSpPr>
        <p:spPr/>
        <p:txBody>
          <a:bodyPr/>
          <a:lstStyle/>
          <a:p>
            <a:r>
              <a:rPr lang="en-US" dirty="0"/>
              <a:t>So the question is...</a:t>
            </a:r>
          </a:p>
        </p:txBody>
      </p:sp>
      <p:sp>
        <p:nvSpPr>
          <p:cNvPr id="3" name="Content Placeholder 2">
            <a:extLst>
              <a:ext uri="{FF2B5EF4-FFF2-40B4-BE49-F238E27FC236}">
                <a16:creationId xmlns:a16="http://schemas.microsoft.com/office/drawing/2014/main" id="{BA47EB2F-62A8-5645-4422-089096556FE0}"/>
              </a:ext>
            </a:extLst>
          </p:cNvPr>
          <p:cNvSpPr>
            <a:spLocks noGrp="1"/>
          </p:cNvSpPr>
          <p:nvPr>
            <p:ph idx="1"/>
          </p:nvPr>
        </p:nvSpPr>
        <p:spPr>
          <a:xfrm>
            <a:off x="838200" y="1825624"/>
            <a:ext cx="10515600" cy="4919949"/>
          </a:xfrm>
        </p:spPr>
        <p:txBody>
          <a:bodyPr>
            <a:normAutofit/>
          </a:bodyPr>
          <a:lstStyle/>
          <a:p>
            <a:r>
              <a:rPr lang="en-US" dirty="0"/>
              <a:t>When is Average Treatment Effect = Observational Comparison?</a:t>
            </a:r>
          </a:p>
          <a:p>
            <a:r>
              <a:rPr lang="en-US" dirty="0"/>
              <a:t>Aka, when do we not need to worry about either </a:t>
            </a:r>
            <a:r>
              <a:rPr lang="en-US" b="1" dirty="0"/>
              <a:t>selection on treatment</a:t>
            </a:r>
            <a:r>
              <a:rPr lang="en-US" dirty="0"/>
              <a:t> or </a:t>
            </a:r>
            <a:r>
              <a:rPr lang="en-US" b="1" dirty="0"/>
              <a:t>selection on levels</a:t>
            </a:r>
            <a:r>
              <a:rPr lang="en-US" dirty="0"/>
              <a:t>?</a:t>
            </a:r>
          </a:p>
          <a:p>
            <a:endParaRPr lang="en-US" dirty="0"/>
          </a:p>
          <a:p>
            <a:endParaRPr lang="en-US" dirty="0"/>
          </a:p>
          <a:p>
            <a:r>
              <a:rPr lang="en-US" dirty="0"/>
              <a:t>If </a:t>
            </a:r>
            <a:r>
              <a:rPr lang="en-US" b="1" dirty="0"/>
              <a:t>you</a:t>
            </a:r>
            <a:r>
              <a:rPr lang="en-US" dirty="0"/>
              <a:t> got to decide who got the treatment, and you wanted to estimate ATE, </a:t>
            </a:r>
            <a:r>
              <a:rPr lang="en-US" b="1" dirty="0">
                <a:solidFill>
                  <a:schemeClr val="accent2"/>
                </a:solidFill>
              </a:rPr>
              <a:t>what would you do?</a:t>
            </a:r>
          </a:p>
          <a:p>
            <a:pPr lvl="1"/>
            <a:r>
              <a:rPr lang="en-US" dirty="0">
                <a:solidFill>
                  <a:schemeClr val="accent1"/>
                </a:solidFill>
              </a:rPr>
              <a:t>Suppose your </a:t>
            </a:r>
            <a:r>
              <a:rPr lang="en-US" b="1" dirty="0">
                <a:solidFill>
                  <a:schemeClr val="accent1"/>
                </a:solidFill>
              </a:rPr>
              <a:t>only</a:t>
            </a:r>
            <a:r>
              <a:rPr lang="en-US" dirty="0">
                <a:solidFill>
                  <a:schemeClr val="accent1"/>
                </a:solidFill>
              </a:rPr>
              <a:t> goal is to estimate ATE...</a:t>
            </a:r>
          </a:p>
          <a:p>
            <a:pPr lvl="1"/>
            <a:r>
              <a:rPr lang="en-US" dirty="0">
                <a:solidFill>
                  <a:schemeClr val="accent1"/>
                </a:solidFill>
              </a:rPr>
              <a:t>not to educate people or increase voter turnout, or behave ethically or...</a:t>
            </a:r>
          </a:p>
        </p:txBody>
      </p:sp>
    </p:spTree>
    <p:extLst>
      <p:ext uri="{BB962C8B-B14F-4D97-AF65-F5344CB8AC3E}">
        <p14:creationId xmlns:p14="http://schemas.microsoft.com/office/powerpoint/2010/main" val="28799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95D3-F355-7A1D-4799-F43EFC4BCCA6}"/>
              </a:ext>
            </a:extLst>
          </p:cNvPr>
          <p:cNvSpPr>
            <a:spLocks noGrp="1"/>
          </p:cNvSpPr>
          <p:nvPr>
            <p:ph type="title"/>
          </p:nvPr>
        </p:nvSpPr>
        <p:spPr/>
        <p:txBody>
          <a:bodyPr/>
          <a:lstStyle/>
          <a:p>
            <a:r>
              <a:rPr lang="en-US" dirty="0"/>
              <a:t>The Magic of RCTs</a:t>
            </a:r>
          </a:p>
        </p:txBody>
      </p:sp>
      <p:sp>
        <p:nvSpPr>
          <p:cNvPr id="3" name="Text Placeholder 2">
            <a:extLst>
              <a:ext uri="{FF2B5EF4-FFF2-40B4-BE49-F238E27FC236}">
                <a16:creationId xmlns:a16="http://schemas.microsoft.com/office/drawing/2014/main" id="{EE51D814-2102-392F-ACC1-93DBC911DEB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4318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D6FE-213D-E4F7-C788-E5D76630EC6E}"/>
              </a:ext>
            </a:extLst>
          </p:cNvPr>
          <p:cNvSpPr>
            <a:spLocks noGrp="1"/>
          </p:cNvSpPr>
          <p:nvPr>
            <p:ph type="title"/>
          </p:nvPr>
        </p:nvSpPr>
        <p:spPr/>
        <p:txBody>
          <a:bodyPr/>
          <a:lstStyle/>
          <a:p>
            <a:r>
              <a:rPr lang="en-US" dirty="0"/>
              <a:t>Randomized Control Trials (RCTs)</a:t>
            </a:r>
          </a:p>
        </p:txBody>
      </p:sp>
      <p:sp>
        <p:nvSpPr>
          <p:cNvPr id="3" name="Content Placeholder 2">
            <a:extLst>
              <a:ext uri="{FF2B5EF4-FFF2-40B4-BE49-F238E27FC236}">
                <a16:creationId xmlns:a16="http://schemas.microsoft.com/office/drawing/2014/main" id="{B92D572B-33DE-AF43-A0DF-7170A3529240}"/>
              </a:ext>
            </a:extLst>
          </p:cNvPr>
          <p:cNvSpPr>
            <a:spLocks noGrp="1"/>
          </p:cNvSpPr>
          <p:nvPr>
            <p:ph idx="1"/>
          </p:nvPr>
        </p:nvSpPr>
        <p:spPr/>
        <p:txBody>
          <a:bodyPr/>
          <a:lstStyle/>
          <a:p>
            <a:r>
              <a:rPr lang="en-US" dirty="0"/>
              <a:t>Decide who gets the “treatment” randomly.</a:t>
            </a:r>
          </a:p>
          <a:p>
            <a:pPr lvl="1"/>
            <a:r>
              <a:rPr lang="en-US" dirty="0">
                <a:solidFill>
                  <a:schemeClr val="accent1"/>
                </a:solidFill>
              </a:rPr>
              <a:t>“Treatment” = “Goes to College” or “Gets a Voting Drive” or ...</a:t>
            </a:r>
          </a:p>
          <a:p>
            <a:pPr lvl="1"/>
            <a:endParaRPr lang="en-US" dirty="0">
              <a:solidFill>
                <a:schemeClr val="accent1"/>
              </a:solidFill>
            </a:endParaRPr>
          </a:p>
          <a:p>
            <a:r>
              <a:rPr lang="en-US" dirty="0"/>
              <a:t>Why is this good?</a:t>
            </a:r>
          </a:p>
          <a:p>
            <a:endParaRPr lang="en-US" dirty="0"/>
          </a:p>
          <a:p>
            <a:r>
              <a:rPr lang="en-US" dirty="0"/>
              <a:t>There’s no systematic pattern about who gets the treatment, so:</a:t>
            </a:r>
          </a:p>
          <a:p>
            <a:pPr lvl="1"/>
            <a:r>
              <a:rPr lang="en-US" dirty="0">
                <a:solidFill>
                  <a:schemeClr val="accent1"/>
                </a:solidFill>
              </a:rPr>
              <a:t>There is no effect of </a:t>
            </a:r>
            <a:r>
              <a:rPr lang="en-US" b="1" dirty="0">
                <a:solidFill>
                  <a:schemeClr val="accent1"/>
                </a:solidFill>
              </a:rPr>
              <a:t>Selection on Treatment</a:t>
            </a:r>
          </a:p>
          <a:p>
            <a:pPr lvl="1"/>
            <a:r>
              <a:rPr lang="en-US" dirty="0">
                <a:solidFill>
                  <a:schemeClr val="accent1"/>
                </a:solidFill>
              </a:rPr>
              <a:t>There is no effect of </a:t>
            </a:r>
            <a:r>
              <a:rPr lang="en-US" b="1" dirty="0">
                <a:solidFill>
                  <a:schemeClr val="accent1"/>
                </a:solidFill>
              </a:rPr>
              <a:t>Selection on Levels</a:t>
            </a:r>
          </a:p>
          <a:p>
            <a:pPr lvl="1"/>
            <a:r>
              <a:rPr lang="en-US" dirty="0">
                <a:solidFill>
                  <a:schemeClr val="accent1"/>
                </a:solidFill>
              </a:rPr>
              <a:t>Therefore, ATE = Observational Effect!  Hooray!</a:t>
            </a:r>
          </a:p>
        </p:txBody>
      </p:sp>
    </p:spTree>
    <p:extLst>
      <p:ext uri="{BB962C8B-B14F-4D97-AF65-F5344CB8AC3E}">
        <p14:creationId xmlns:p14="http://schemas.microsoft.com/office/powerpoint/2010/main" val="412318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3A3C-00B5-4B0F-BA9B-8A8160924ACE}"/>
              </a:ext>
            </a:extLst>
          </p:cNvPr>
          <p:cNvSpPr>
            <a:spLocks noGrp="1"/>
          </p:cNvSpPr>
          <p:nvPr>
            <p:ph type="title"/>
          </p:nvPr>
        </p:nvSpPr>
        <p:spPr/>
        <p:txBody>
          <a:bodyPr/>
          <a:lstStyle/>
          <a:p>
            <a:r>
              <a:rPr lang="en-US" dirty="0"/>
              <a:t>Aside: Confounding Variables</a:t>
            </a:r>
          </a:p>
        </p:txBody>
      </p:sp>
      <p:sp>
        <p:nvSpPr>
          <p:cNvPr id="3" name="Content Placeholder 2">
            <a:extLst>
              <a:ext uri="{FF2B5EF4-FFF2-40B4-BE49-F238E27FC236}">
                <a16:creationId xmlns:a16="http://schemas.microsoft.com/office/drawing/2014/main" id="{57D1ACD5-0696-892D-89C0-1B0DD6A8076D}"/>
              </a:ext>
            </a:extLst>
          </p:cNvPr>
          <p:cNvSpPr>
            <a:spLocks noGrp="1"/>
          </p:cNvSpPr>
          <p:nvPr>
            <p:ph idx="1"/>
          </p:nvPr>
        </p:nvSpPr>
        <p:spPr/>
        <p:txBody>
          <a:bodyPr/>
          <a:lstStyle/>
          <a:p>
            <a:r>
              <a:rPr lang="en-US" dirty="0"/>
              <a:t>We just said that RCTs are good because:</a:t>
            </a:r>
          </a:p>
          <a:p>
            <a:pPr lvl="1"/>
            <a:r>
              <a:rPr lang="en-US" dirty="0"/>
              <a:t>No selection on treatment</a:t>
            </a:r>
          </a:p>
          <a:p>
            <a:pPr lvl="1"/>
            <a:r>
              <a:rPr lang="en-US" dirty="0"/>
              <a:t>No selection on levels</a:t>
            </a:r>
          </a:p>
          <a:p>
            <a:pPr lvl="1"/>
            <a:endParaRPr lang="en-US" dirty="0"/>
          </a:p>
          <a:p>
            <a:r>
              <a:rPr lang="en-US" dirty="0"/>
              <a:t>Last time, we were worried about </a:t>
            </a:r>
            <a:r>
              <a:rPr lang="en-US" b="1" dirty="0"/>
              <a:t>confounding variables</a:t>
            </a:r>
            <a:r>
              <a:rPr lang="en-US" dirty="0"/>
              <a:t>.</a:t>
            </a:r>
          </a:p>
        </p:txBody>
      </p:sp>
      <p:grpSp>
        <p:nvGrpSpPr>
          <p:cNvPr id="22" name="Group 21">
            <a:extLst>
              <a:ext uri="{FF2B5EF4-FFF2-40B4-BE49-F238E27FC236}">
                <a16:creationId xmlns:a16="http://schemas.microsoft.com/office/drawing/2014/main" id="{55B0DE3C-982E-2B02-781C-CB64C69FC282}"/>
              </a:ext>
            </a:extLst>
          </p:cNvPr>
          <p:cNvGrpSpPr/>
          <p:nvPr/>
        </p:nvGrpSpPr>
        <p:grpSpPr>
          <a:xfrm>
            <a:off x="7022595" y="4279258"/>
            <a:ext cx="4770876" cy="2213617"/>
            <a:chOff x="4155409" y="2981054"/>
            <a:chExt cx="4770876" cy="2213617"/>
          </a:xfrm>
        </p:grpSpPr>
        <p:grpSp>
          <p:nvGrpSpPr>
            <p:cNvPr id="4" name="Group 3">
              <a:extLst>
                <a:ext uri="{FF2B5EF4-FFF2-40B4-BE49-F238E27FC236}">
                  <a16:creationId xmlns:a16="http://schemas.microsoft.com/office/drawing/2014/main" id="{6DE67EA9-1EDE-752B-78CF-D30E1642E615}"/>
                </a:ext>
              </a:extLst>
            </p:cNvPr>
            <p:cNvGrpSpPr/>
            <p:nvPr/>
          </p:nvGrpSpPr>
          <p:grpSpPr>
            <a:xfrm>
              <a:off x="7450694" y="2981054"/>
              <a:ext cx="1475591" cy="2213617"/>
              <a:chOff x="7450694" y="2981054"/>
              <a:chExt cx="1475591" cy="2213617"/>
            </a:xfrm>
          </p:grpSpPr>
          <p:sp>
            <p:nvSpPr>
              <p:cNvPr id="5" name="Oval 4">
                <a:extLst>
                  <a:ext uri="{FF2B5EF4-FFF2-40B4-BE49-F238E27FC236}">
                    <a16:creationId xmlns:a16="http://schemas.microsoft.com/office/drawing/2014/main" id="{BFB0008F-B02B-BDBF-16A3-652C713E253D}"/>
                  </a:ext>
                </a:extLst>
              </p:cNvPr>
              <p:cNvSpPr/>
              <p:nvPr/>
            </p:nvSpPr>
            <p:spPr>
              <a:xfrm>
                <a:off x="7450694" y="2981054"/>
                <a:ext cx="1475591" cy="7140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Going to college</a:t>
                </a:r>
              </a:p>
            </p:txBody>
          </p:sp>
          <p:sp>
            <p:nvSpPr>
              <p:cNvPr id="6" name="Oval 5">
                <a:extLst>
                  <a:ext uri="{FF2B5EF4-FFF2-40B4-BE49-F238E27FC236}">
                    <a16:creationId xmlns:a16="http://schemas.microsoft.com/office/drawing/2014/main" id="{65D53010-3059-AAF7-054A-B7AAE1F68B9A}"/>
                  </a:ext>
                </a:extLst>
              </p:cNvPr>
              <p:cNvSpPr/>
              <p:nvPr/>
            </p:nvSpPr>
            <p:spPr>
              <a:xfrm>
                <a:off x="7450694" y="4480582"/>
                <a:ext cx="1475591" cy="7140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Income at age 30</a:t>
                </a:r>
              </a:p>
            </p:txBody>
          </p:sp>
          <p:cxnSp>
            <p:nvCxnSpPr>
              <p:cNvPr id="7" name="Straight Arrow Connector 6">
                <a:extLst>
                  <a:ext uri="{FF2B5EF4-FFF2-40B4-BE49-F238E27FC236}">
                    <a16:creationId xmlns:a16="http://schemas.microsoft.com/office/drawing/2014/main" id="{D0CA5A6E-1E70-A7CA-2357-8AD5627D22EA}"/>
                  </a:ext>
                </a:extLst>
              </p:cNvPr>
              <p:cNvCxnSpPr>
                <a:stCxn id="5" idx="4"/>
                <a:endCxn id="6" idx="0"/>
              </p:cNvCxnSpPr>
              <p:nvPr/>
            </p:nvCxnSpPr>
            <p:spPr>
              <a:xfrm>
                <a:off x="8188490" y="3695143"/>
                <a:ext cx="0" cy="7854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A28A2CD-33CD-AC04-13AB-A3A6BAC3B3EA}"/>
                </a:ext>
              </a:extLst>
            </p:cNvPr>
            <p:cNvGrpSpPr/>
            <p:nvPr/>
          </p:nvGrpSpPr>
          <p:grpSpPr>
            <a:xfrm>
              <a:off x="4155409" y="3338099"/>
              <a:ext cx="3295285" cy="1499528"/>
              <a:chOff x="4155409" y="3338099"/>
              <a:chExt cx="3295285" cy="1499528"/>
            </a:xfrm>
          </p:grpSpPr>
          <p:sp>
            <p:nvSpPr>
              <p:cNvPr id="9" name="Oval 8">
                <a:extLst>
                  <a:ext uri="{FF2B5EF4-FFF2-40B4-BE49-F238E27FC236}">
                    <a16:creationId xmlns:a16="http://schemas.microsoft.com/office/drawing/2014/main" id="{17D4C2E1-0BF4-90A8-F4CC-8F91AAF3AB52}"/>
                  </a:ext>
                </a:extLst>
              </p:cNvPr>
              <p:cNvSpPr/>
              <p:nvPr/>
            </p:nvSpPr>
            <p:spPr>
              <a:xfrm>
                <a:off x="4155409" y="3588350"/>
                <a:ext cx="1475591" cy="71408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Socio-Economic Status</a:t>
                </a:r>
              </a:p>
            </p:txBody>
          </p:sp>
          <p:cxnSp>
            <p:nvCxnSpPr>
              <p:cNvPr id="10" name="Straight Arrow Connector 9">
                <a:extLst>
                  <a:ext uri="{FF2B5EF4-FFF2-40B4-BE49-F238E27FC236}">
                    <a16:creationId xmlns:a16="http://schemas.microsoft.com/office/drawing/2014/main" id="{75A0DBD3-3F89-0C8C-89D0-F78492523201}"/>
                  </a:ext>
                </a:extLst>
              </p:cNvPr>
              <p:cNvCxnSpPr>
                <a:cxnSpLocks/>
                <a:stCxn id="9" idx="6"/>
                <a:endCxn id="5" idx="2"/>
              </p:cNvCxnSpPr>
              <p:nvPr/>
            </p:nvCxnSpPr>
            <p:spPr>
              <a:xfrm flipV="1">
                <a:off x="5631000" y="3338099"/>
                <a:ext cx="1819694" cy="60729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32ED01C-5CA5-C81E-7A99-363D5C07B709}"/>
                  </a:ext>
                </a:extLst>
              </p:cNvPr>
              <p:cNvCxnSpPr>
                <a:cxnSpLocks/>
                <a:endCxn id="6" idx="2"/>
              </p:cNvCxnSpPr>
              <p:nvPr/>
            </p:nvCxnSpPr>
            <p:spPr>
              <a:xfrm>
                <a:off x="5631000" y="3945394"/>
                <a:ext cx="1819694" cy="89223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2" name="TextBox 31">
            <a:extLst>
              <a:ext uri="{FF2B5EF4-FFF2-40B4-BE49-F238E27FC236}">
                <a16:creationId xmlns:a16="http://schemas.microsoft.com/office/drawing/2014/main" id="{A94F707D-09B8-A61A-6617-E773E096E0FD}"/>
              </a:ext>
            </a:extLst>
          </p:cNvPr>
          <p:cNvSpPr txBox="1"/>
          <p:nvPr/>
        </p:nvSpPr>
        <p:spPr>
          <a:xfrm>
            <a:off x="484341" y="4492327"/>
            <a:ext cx="6538253" cy="2000548"/>
          </a:xfrm>
          <a:prstGeom prst="rect">
            <a:avLst/>
          </a:prstGeom>
          <a:noFill/>
        </p:spPr>
        <p:txBody>
          <a:bodyPr wrap="square">
            <a:spAutoFit/>
          </a:bodyPr>
          <a:lstStyle/>
          <a:p>
            <a:r>
              <a:rPr lang="en-US" sz="2800" b="1" dirty="0">
                <a:solidFill>
                  <a:schemeClr val="accent1"/>
                </a:solidFill>
              </a:rPr>
              <a:t>Discuss:</a:t>
            </a:r>
          </a:p>
          <a:p>
            <a:pPr marL="914400" lvl="1" indent="-457200">
              <a:buFont typeface="Arial" panose="020B0604020202020204" pitchFamily="34" charset="0"/>
              <a:buChar char="•"/>
            </a:pPr>
            <a:r>
              <a:rPr lang="en-US" sz="2400" dirty="0">
                <a:solidFill>
                  <a:schemeClr val="accent1"/>
                </a:solidFill>
              </a:rPr>
              <a:t>What’s the relationship between “confounding variables” and “selection”?</a:t>
            </a:r>
          </a:p>
          <a:p>
            <a:pPr marL="914400" lvl="1" indent="-457200">
              <a:buFont typeface="Arial" panose="020B0604020202020204" pitchFamily="34" charset="0"/>
              <a:buChar char="•"/>
            </a:pPr>
            <a:r>
              <a:rPr lang="en-US" sz="2400" dirty="0">
                <a:solidFill>
                  <a:schemeClr val="accent1"/>
                </a:solidFill>
              </a:rPr>
              <a:t>In the language of “confounding variables”, why do RCTs help?</a:t>
            </a:r>
            <a:endParaRPr lang="en-US" sz="2800" dirty="0">
              <a:solidFill>
                <a:schemeClr val="accent1"/>
              </a:solidFill>
            </a:endParaRPr>
          </a:p>
        </p:txBody>
      </p:sp>
    </p:spTree>
    <p:extLst>
      <p:ext uri="{BB962C8B-B14F-4D97-AF65-F5344CB8AC3E}">
        <p14:creationId xmlns:p14="http://schemas.microsoft.com/office/powerpoint/2010/main" val="429360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B5A-74AA-5535-D2F3-9699EF4E0C93}"/>
              </a:ext>
            </a:extLst>
          </p:cNvPr>
          <p:cNvSpPr>
            <a:spLocks noGrp="1"/>
          </p:cNvSpPr>
          <p:nvPr>
            <p:ph type="title"/>
          </p:nvPr>
        </p:nvSpPr>
        <p:spPr/>
        <p:txBody>
          <a:bodyPr/>
          <a:lstStyle/>
          <a:p>
            <a:r>
              <a:rPr lang="en-US" dirty="0"/>
              <a:t>What’s the relationship?</a:t>
            </a:r>
          </a:p>
        </p:txBody>
      </p:sp>
      <p:sp>
        <p:nvSpPr>
          <p:cNvPr id="3" name="Content Placeholder 2">
            <a:extLst>
              <a:ext uri="{FF2B5EF4-FFF2-40B4-BE49-F238E27FC236}">
                <a16:creationId xmlns:a16="http://schemas.microsoft.com/office/drawing/2014/main" id="{F9ED21B0-7E26-94D4-6EF8-82A032E3E4C9}"/>
              </a:ext>
            </a:extLst>
          </p:cNvPr>
          <p:cNvSpPr>
            <a:spLocks noGrp="1"/>
          </p:cNvSpPr>
          <p:nvPr>
            <p:ph idx="1"/>
          </p:nvPr>
        </p:nvSpPr>
        <p:spPr/>
        <p:txBody>
          <a:bodyPr/>
          <a:lstStyle/>
          <a:p>
            <a:r>
              <a:rPr lang="en-US" dirty="0"/>
              <a:t>Confounding variables: A third variable might influence both college-going and earnings.</a:t>
            </a:r>
          </a:p>
          <a:p>
            <a:r>
              <a:rPr lang="en-US" dirty="0"/>
              <a:t>This could be </a:t>
            </a:r>
            <a:r>
              <a:rPr lang="en-US" b="1" dirty="0"/>
              <a:t>either</a:t>
            </a:r>
            <a:r>
              <a:rPr lang="en-US" dirty="0"/>
              <a:t> selection on treatment or on levels.  For example:</a:t>
            </a:r>
          </a:p>
        </p:txBody>
      </p:sp>
      <p:grpSp>
        <p:nvGrpSpPr>
          <p:cNvPr id="17" name="Group 16">
            <a:extLst>
              <a:ext uri="{FF2B5EF4-FFF2-40B4-BE49-F238E27FC236}">
                <a16:creationId xmlns:a16="http://schemas.microsoft.com/office/drawing/2014/main" id="{A5E0ECE1-D7F3-2620-5486-019BAB50DBC1}"/>
              </a:ext>
            </a:extLst>
          </p:cNvPr>
          <p:cNvGrpSpPr/>
          <p:nvPr/>
        </p:nvGrpSpPr>
        <p:grpSpPr>
          <a:xfrm>
            <a:off x="408122" y="3852317"/>
            <a:ext cx="5109275" cy="2608647"/>
            <a:chOff x="408122" y="3852317"/>
            <a:chExt cx="5109275" cy="2608647"/>
          </a:xfrm>
        </p:grpSpPr>
        <p:sp>
          <p:nvSpPr>
            <p:cNvPr id="13" name="TextBox 12">
              <a:extLst>
                <a:ext uri="{FF2B5EF4-FFF2-40B4-BE49-F238E27FC236}">
                  <a16:creationId xmlns:a16="http://schemas.microsoft.com/office/drawing/2014/main" id="{E3057C46-B4DB-4AB4-5832-BE4810487D65}"/>
                </a:ext>
              </a:extLst>
            </p:cNvPr>
            <p:cNvSpPr txBox="1"/>
            <p:nvPr/>
          </p:nvSpPr>
          <p:spPr>
            <a:xfrm>
              <a:off x="408122" y="3852317"/>
              <a:ext cx="5109275" cy="1938992"/>
            </a:xfrm>
            <a:prstGeom prst="rect">
              <a:avLst/>
            </a:prstGeom>
            <a:noFill/>
          </p:spPr>
          <p:txBody>
            <a:bodyPr wrap="square" rtlCol="0">
              <a:spAutoFit/>
            </a:bodyPr>
            <a:lstStyle/>
            <a:p>
              <a:pPr algn="ctr"/>
              <a:r>
                <a:rPr lang="en-US" sz="2400" dirty="0">
                  <a:solidFill>
                    <a:schemeClr val="accent1"/>
                  </a:solidFill>
                </a:rPr>
                <a:t>Folks from wealthier backgrounds might be more likely to go to college (they can afford it) and also more likely to make more money later (they have family connections that help).</a:t>
              </a:r>
            </a:p>
          </p:txBody>
        </p:sp>
        <p:sp>
          <p:nvSpPr>
            <p:cNvPr id="15" name="TextBox 14">
              <a:extLst>
                <a:ext uri="{FF2B5EF4-FFF2-40B4-BE49-F238E27FC236}">
                  <a16:creationId xmlns:a16="http://schemas.microsoft.com/office/drawing/2014/main" id="{F1ED669B-9C8C-ACBE-550F-B2C4AAC7318B}"/>
                </a:ext>
              </a:extLst>
            </p:cNvPr>
            <p:cNvSpPr txBox="1"/>
            <p:nvPr/>
          </p:nvSpPr>
          <p:spPr>
            <a:xfrm>
              <a:off x="1436176" y="6091632"/>
              <a:ext cx="3053166" cy="369332"/>
            </a:xfrm>
            <a:prstGeom prst="rect">
              <a:avLst/>
            </a:prstGeom>
            <a:noFill/>
          </p:spPr>
          <p:txBody>
            <a:bodyPr wrap="square" rtlCol="0">
              <a:spAutoFit/>
            </a:bodyPr>
            <a:lstStyle/>
            <a:p>
              <a:pPr algn="ctr"/>
              <a:r>
                <a:rPr lang="en-US" dirty="0">
                  <a:solidFill>
                    <a:schemeClr val="accent1"/>
                  </a:solidFill>
                </a:rPr>
                <a:t>Selection on Levels</a:t>
              </a:r>
            </a:p>
          </p:txBody>
        </p:sp>
      </p:grpSp>
      <p:grpSp>
        <p:nvGrpSpPr>
          <p:cNvPr id="18" name="Group 17">
            <a:extLst>
              <a:ext uri="{FF2B5EF4-FFF2-40B4-BE49-F238E27FC236}">
                <a16:creationId xmlns:a16="http://schemas.microsoft.com/office/drawing/2014/main" id="{CB3E92A9-07E2-AA1F-71DE-37FD4BFB8E83}"/>
              </a:ext>
            </a:extLst>
          </p:cNvPr>
          <p:cNvGrpSpPr/>
          <p:nvPr/>
        </p:nvGrpSpPr>
        <p:grpSpPr>
          <a:xfrm>
            <a:off x="6338161" y="4099472"/>
            <a:ext cx="5263612" cy="2262157"/>
            <a:chOff x="6338161" y="4099472"/>
            <a:chExt cx="5263612" cy="2262157"/>
          </a:xfrm>
        </p:grpSpPr>
        <p:sp>
          <p:nvSpPr>
            <p:cNvPr id="14" name="TextBox 13">
              <a:extLst>
                <a:ext uri="{FF2B5EF4-FFF2-40B4-BE49-F238E27FC236}">
                  <a16:creationId xmlns:a16="http://schemas.microsoft.com/office/drawing/2014/main" id="{25A6703A-4D5A-812B-04E4-34BBFB3CC5EC}"/>
                </a:ext>
              </a:extLst>
            </p:cNvPr>
            <p:cNvSpPr txBox="1"/>
            <p:nvPr/>
          </p:nvSpPr>
          <p:spPr>
            <a:xfrm>
              <a:off x="6338161" y="4099472"/>
              <a:ext cx="5263612" cy="1569660"/>
            </a:xfrm>
            <a:prstGeom prst="rect">
              <a:avLst/>
            </a:prstGeom>
            <a:noFill/>
          </p:spPr>
          <p:txBody>
            <a:bodyPr wrap="square" rtlCol="0">
              <a:spAutoFit/>
            </a:bodyPr>
            <a:lstStyle/>
            <a:p>
              <a:pPr algn="ctr"/>
              <a:r>
                <a:rPr lang="en-US" sz="2400" dirty="0">
                  <a:solidFill>
                    <a:schemeClr val="accent2"/>
                  </a:solidFill>
                </a:rPr>
                <a:t>Folks from wealthier backgrounds might go to better high-schools, and are better prepared to get more out of college; so they may attend college at higher rates.</a:t>
              </a:r>
            </a:p>
          </p:txBody>
        </p:sp>
        <p:sp>
          <p:nvSpPr>
            <p:cNvPr id="16" name="TextBox 15">
              <a:extLst>
                <a:ext uri="{FF2B5EF4-FFF2-40B4-BE49-F238E27FC236}">
                  <a16:creationId xmlns:a16="http://schemas.microsoft.com/office/drawing/2014/main" id="{9F92B9A3-D51A-2E15-D2FE-B0DBFEBA830F}"/>
                </a:ext>
              </a:extLst>
            </p:cNvPr>
            <p:cNvSpPr txBox="1"/>
            <p:nvPr/>
          </p:nvSpPr>
          <p:spPr>
            <a:xfrm>
              <a:off x="7443384" y="5992297"/>
              <a:ext cx="3053166" cy="369332"/>
            </a:xfrm>
            <a:prstGeom prst="rect">
              <a:avLst/>
            </a:prstGeom>
            <a:noFill/>
          </p:spPr>
          <p:txBody>
            <a:bodyPr wrap="square" rtlCol="0">
              <a:spAutoFit/>
            </a:bodyPr>
            <a:lstStyle/>
            <a:p>
              <a:pPr algn="ctr"/>
              <a:r>
                <a:rPr lang="en-US" dirty="0">
                  <a:solidFill>
                    <a:schemeClr val="accent2"/>
                  </a:solidFill>
                </a:rPr>
                <a:t>Selection on Treatment</a:t>
              </a:r>
            </a:p>
          </p:txBody>
        </p:sp>
      </p:grpSp>
    </p:spTree>
    <p:extLst>
      <p:ext uri="{BB962C8B-B14F-4D97-AF65-F5344CB8AC3E}">
        <p14:creationId xmlns:p14="http://schemas.microsoft.com/office/powerpoint/2010/main" val="79287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CB5A-74AA-5535-D2F3-9699EF4E0C93}"/>
              </a:ext>
            </a:extLst>
          </p:cNvPr>
          <p:cNvSpPr>
            <a:spLocks noGrp="1"/>
          </p:cNvSpPr>
          <p:nvPr>
            <p:ph type="title"/>
          </p:nvPr>
        </p:nvSpPr>
        <p:spPr/>
        <p:txBody>
          <a:bodyPr/>
          <a:lstStyle/>
          <a:p>
            <a:r>
              <a:rPr lang="en-US" dirty="0"/>
              <a:t>What’s the relationship?</a:t>
            </a:r>
          </a:p>
        </p:txBody>
      </p:sp>
      <p:sp>
        <p:nvSpPr>
          <p:cNvPr id="3" name="Content Placeholder 2">
            <a:extLst>
              <a:ext uri="{FF2B5EF4-FFF2-40B4-BE49-F238E27FC236}">
                <a16:creationId xmlns:a16="http://schemas.microsoft.com/office/drawing/2014/main" id="{F9ED21B0-7E26-94D4-6EF8-82A032E3E4C9}"/>
              </a:ext>
            </a:extLst>
          </p:cNvPr>
          <p:cNvSpPr>
            <a:spLocks noGrp="1"/>
          </p:cNvSpPr>
          <p:nvPr>
            <p:ph idx="1"/>
          </p:nvPr>
        </p:nvSpPr>
        <p:spPr/>
        <p:txBody>
          <a:bodyPr/>
          <a:lstStyle/>
          <a:p>
            <a:r>
              <a:rPr lang="en-US" dirty="0"/>
              <a:t>Confounding variables: A third variable might influence both college-going and earnings.</a:t>
            </a:r>
          </a:p>
          <a:p>
            <a:r>
              <a:rPr lang="en-US" dirty="0"/>
              <a:t>This could be </a:t>
            </a:r>
            <a:r>
              <a:rPr lang="en-US" b="1" dirty="0"/>
              <a:t>either</a:t>
            </a:r>
            <a:r>
              <a:rPr lang="en-US" dirty="0"/>
              <a:t> selection on treatment or on levels.  </a:t>
            </a:r>
          </a:p>
          <a:p>
            <a:endParaRPr lang="en-US" dirty="0"/>
          </a:p>
          <a:p>
            <a:r>
              <a:rPr lang="en-US" dirty="0">
                <a:solidFill>
                  <a:schemeClr val="accent1"/>
                </a:solidFill>
              </a:rPr>
              <a:t>The “selection on treatment/levels” language is more detailed than the “confounding variables” language.</a:t>
            </a:r>
          </a:p>
        </p:txBody>
      </p:sp>
    </p:spTree>
    <p:extLst>
      <p:ext uri="{BB962C8B-B14F-4D97-AF65-F5344CB8AC3E}">
        <p14:creationId xmlns:p14="http://schemas.microsoft.com/office/powerpoint/2010/main" val="3754774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4ED2-C050-3B11-95EC-FDAF25E80224}"/>
              </a:ext>
            </a:extLst>
          </p:cNvPr>
          <p:cNvSpPr>
            <a:spLocks noGrp="1"/>
          </p:cNvSpPr>
          <p:nvPr>
            <p:ph type="title"/>
          </p:nvPr>
        </p:nvSpPr>
        <p:spPr/>
        <p:txBody>
          <a:bodyPr/>
          <a:lstStyle/>
          <a:p>
            <a:r>
              <a:rPr lang="en-US" dirty="0"/>
              <a:t>Another take on the magic of RCTs</a:t>
            </a:r>
          </a:p>
        </p:txBody>
      </p:sp>
      <p:sp>
        <p:nvSpPr>
          <p:cNvPr id="3" name="Content Placeholder 2">
            <a:extLst>
              <a:ext uri="{FF2B5EF4-FFF2-40B4-BE49-F238E27FC236}">
                <a16:creationId xmlns:a16="http://schemas.microsoft.com/office/drawing/2014/main" id="{015A0E24-5301-B5D6-5F00-79FAC92FE8FD}"/>
              </a:ext>
            </a:extLst>
          </p:cNvPr>
          <p:cNvSpPr>
            <a:spLocks noGrp="1"/>
          </p:cNvSpPr>
          <p:nvPr>
            <p:ph idx="1"/>
          </p:nvPr>
        </p:nvSpPr>
        <p:spPr/>
        <p:txBody>
          <a:bodyPr/>
          <a:lstStyle/>
          <a:p>
            <a:r>
              <a:rPr lang="en-US" dirty="0"/>
              <a:t>There’s no systematic pattern about who gets the treatment, so:</a:t>
            </a:r>
          </a:p>
          <a:p>
            <a:pPr lvl="1"/>
            <a:r>
              <a:rPr lang="en-US" dirty="0">
                <a:solidFill>
                  <a:schemeClr val="accent1"/>
                </a:solidFill>
              </a:rPr>
              <a:t>The treatment and control groups are (probably) approximately split on all possible confounding variables.</a:t>
            </a:r>
          </a:p>
          <a:p>
            <a:pPr lvl="1"/>
            <a:r>
              <a:rPr lang="en-US" dirty="0">
                <a:solidFill>
                  <a:schemeClr val="accent1"/>
                </a:solidFill>
              </a:rPr>
              <a:t>Note that it doesn’t matter whether we have thought of all of the variables! We are robust to not knowing the true model of the world!</a:t>
            </a:r>
          </a:p>
          <a:p>
            <a:pPr lvl="1"/>
            <a:r>
              <a:rPr lang="en-US" dirty="0">
                <a:solidFill>
                  <a:schemeClr val="accent1"/>
                </a:solidFill>
              </a:rPr>
              <a:t>It also doesn’t matter whether we can observe all of the variables!</a:t>
            </a:r>
          </a:p>
        </p:txBody>
      </p:sp>
      <p:grpSp>
        <p:nvGrpSpPr>
          <p:cNvPr id="11" name="Group 10">
            <a:extLst>
              <a:ext uri="{FF2B5EF4-FFF2-40B4-BE49-F238E27FC236}">
                <a16:creationId xmlns:a16="http://schemas.microsoft.com/office/drawing/2014/main" id="{622DCC4D-0BF1-37E1-32A2-0246C332E322}"/>
              </a:ext>
            </a:extLst>
          </p:cNvPr>
          <p:cNvGrpSpPr/>
          <p:nvPr/>
        </p:nvGrpSpPr>
        <p:grpSpPr>
          <a:xfrm>
            <a:off x="3073193" y="4514087"/>
            <a:ext cx="6256786" cy="1413007"/>
            <a:chOff x="3073193" y="4514087"/>
            <a:chExt cx="6256786" cy="1413007"/>
          </a:xfrm>
        </p:grpSpPr>
        <p:pic>
          <p:nvPicPr>
            <p:cNvPr id="4" name="Picture 3">
              <a:extLst>
                <a:ext uri="{FF2B5EF4-FFF2-40B4-BE49-F238E27FC236}">
                  <a16:creationId xmlns:a16="http://schemas.microsoft.com/office/drawing/2014/main" id="{83449150-5D2D-297C-C724-8B9D71927786}"/>
                </a:ext>
              </a:extLst>
            </p:cNvPr>
            <p:cNvPicPr>
              <a:picLocks noChangeAspect="1"/>
            </p:cNvPicPr>
            <p:nvPr/>
          </p:nvPicPr>
          <p:blipFill>
            <a:blip r:embed="rId2"/>
            <a:stretch>
              <a:fillRect/>
            </a:stretch>
          </p:blipFill>
          <p:spPr>
            <a:xfrm>
              <a:off x="3073193" y="4660683"/>
              <a:ext cx="794629" cy="1199804"/>
            </a:xfrm>
            <a:prstGeom prst="rect">
              <a:avLst/>
            </a:prstGeom>
          </p:spPr>
        </p:pic>
        <p:pic>
          <p:nvPicPr>
            <p:cNvPr id="5" name="Picture 4">
              <a:extLst>
                <a:ext uri="{FF2B5EF4-FFF2-40B4-BE49-F238E27FC236}">
                  <a16:creationId xmlns:a16="http://schemas.microsoft.com/office/drawing/2014/main" id="{977C417B-0D6B-7D50-8EDA-41D35236B315}"/>
                </a:ext>
              </a:extLst>
            </p:cNvPr>
            <p:cNvPicPr>
              <a:picLocks noChangeAspect="1"/>
            </p:cNvPicPr>
            <p:nvPr/>
          </p:nvPicPr>
          <p:blipFill>
            <a:blip r:embed="rId3"/>
            <a:stretch>
              <a:fillRect/>
            </a:stretch>
          </p:blipFill>
          <p:spPr>
            <a:xfrm>
              <a:off x="3915157" y="4746648"/>
              <a:ext cx="1100100" cy="977870"/>
            </a:xfrm>
            <a:prstGeom prst="rect">
              <a:avLst/>
            </a:prstGeom>
          </p:spPr>
        </p:pic>
        <p:pic>
          <p:nvPicPr>
            <p:cNvPr id="6" name="Picture 5">
              <a:extLst>
                <a:ext uri="{FF2B5EF4-FFF2-40B4-BE49-F238E27FC236}">
                  <a16:creationId xmlns:a16="http://schemas.microsoft.com/office/drawing/2014/main" id="{B4EB7B65-532D-C8E1-5525-E1BE0F559885}"/>
                </a:ext>
              </a:extLst>
            </p:cNvPr>
            <p:cNvPicPr>
              <a:picLocks noChangeAspect="1"/>
            </p:cNvPicPr>
            <p:nvPr/>
          </p:nvPicPr>
          <p:blipFill>
            <a:blip r:embed="rId4"/>
            <a:stretch>
              <a:fillRect/>
            </a:stretch>
          </p:blipFill>
          <p:spPr>
            <a:xfrm>
              <a:off x="6264492" y="4592042"/>
              <a:ext cx="858237" cy="1199805"/>
            </a:xfrm>
            <a:prstGeom prst="rect">
              <a:avLst/>
            </a:prstGeom>
          </p:spPr>
        </p:pic>
        <p:pic>
          <p:nvPicPr>
            <p:cNvPr id="7" name="Picture 6">
              <a:extLst>
                <a:ext uri="{FF2B5EF4-FFF2-40B4-BE49-F238E27FC236}">
                  <a16:creationId xmlns:a16="http://schemas.microsoft.com/office/drawing/2014/main" id="{8577FCA2-DE00-C8C8-B271-6B10C6A17E52}"/>
                </a:ext>
              </a:extLst>
            </p:cNvPr>
            <p:cNvPicPr>
              <a:picLocks noChangeAspect="1"/>
            </p:cNvPicPr>
            <p:nvPr/>
          </p:nvPicPr>
          <p:blipFill>
            <a:blip r:embed="rId5"/>
            <a:stretch>
              <a:fillRect/>
            </a:stretch>
          </p:blipFill>
          <p:spPr>
            <a:xfrm>
              <a:off x="7275296" y="4713939"/>
              <a:ext cx="750322" cy="951357"/>
            </a:xfrm>
            <a:prstGeom prst="rect">
              <a:avLst/>
            </a:prstGeom>
          </p:spPr>
        </p:pic>
        <p:pic>
          <p:nvPicPr>
            <p:cNvPr id="8" name="Picture 7">
              <a:extLst>
                <a:ext uri="{FF2B5EF4-FFF2-40B4-BE49-F238E27FC236}">
                  <a16:creationId xmlns:a16="http://schemas.microsoft.com/office/drawing/2014/main" id="{D15CE709-501E-358E-9E35-B8E3EE3649F6}"/>
                </a:ext>
              </a:extLst>
            </p:cNvPr>
            <p:cNvPicPr>
              <a:picLocks noChangeAspect="1"/>
            </p:cNvPicPr>
            <p:nvPr/>
          </p:nvPicPr>
          <p:blipFill>
            <a:blip r:embed="rId6"/>
            <a:stretch>
              <a:fillRect/>
            </a:stretch>
          </p:blipFill>
          <p:spPr>
            <a:xfrm>
              <a:off x="8406284" y="4575774"/>
              <a:ext cx="923695" cy="1163015"/>
            </a:xfrm>
            <a:prstGeom prst="rect">
              <a:avLst/>
            </a:prstGeom>
          </p:spPr>
        </p:pic>
        <p:pic>
          <p:nvPicPr>
            <p:cNvPr id="9" name="Picture 7" descr="Adoptable Rabbits | morabbit">
              <a:extLst>
                <a:ext uri="{FF2B5EF4-FFF2-40B4-BE49-F238E27FC236}">
                  <a16:creationId xmlns:a16="http://schemas.microsoft.com/office/drawing/2014/main" id="{AD1FEB06-1E59-8EBE-7E77-1BC60B2F50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240793" y="4514087"/>
              <a:ext cx="858237" cy="1413007"/>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E17A38A0-257F-7562-8984-B8A993755D80}"/>
              </a:ext>
            </a:extLst>
          </p:cNvPr>
          <p:cNvSpPr txBox="1"/>
          <p:nvPr/>
        </p:nvSpPr>
        <p:spPr>
          <a:xfrm>
            <a:off x="6332106" y="5556794"/>
            <a:ext cx="5663472" cy="1200329"/>
          </a:xfrm>
          <a:prstGeom prst="rect">
            <a:avLst/>
          </a:prstGeom>
          <a:noFill/>
        </p:spPr>
        <p:txBody>
          <a:bodyPr wrap="square" rtlCol="0">
            <a:spAutoFit/>
          </a:bodyPr>
          <a:lstStyle/>
          <a:p>
            <a:pPr algn="r"/>
            <a:r>
              <a:rPr lang="en-US" dirty="0">
                <a:solidFill>
                  <a:schemeClr val="accent2"/>
                </a:solidFill>
              </a:rPr>
              <a:t>High SES vs. Low SES?</a:t>
            </a:r>
          </a:p>
          <a:p>
            <a:pPr algn="r"/>
            <a:r>
              <a:rPr lang="en-US" dirty="0">
                <a:solidFill>
                  <a:schemeClr val="accent2"/>
                </a:solidFill>
              </a:rPr>
              <a:t>Mammal vs. Bird?</a:t>
            </a:r>
          </a:p>
          <a:p>
            <a:pPr algn="r"/>
            <a:r>
              <a:rPr lang="en-US" dirty="0">
                <a:solidFill>
                  <a:schemeClr val="accent2"/>
                </a:solidFill>
              </a:rPr>
              <a:t>Flightless vs. Flying?</a:t>
            </a:r>
          </a:p>
          <a:p>
            <a:pPr algn="r"/>
            <a:r>
              <a:rPr lang="en-US" dirty="0">
                <a:solidFill>
                  <a:schemeClr val="accent2"/>
                </a:solidFill>
              </a:rPr>
              <a:t>Interested in Formula 1 vs. not interested in Formula 1?</a:t>
            </a:r>
          </a:p>
        </p:txBody>
      </p:sp>
    </p:spTree>
    <p:extLst>
      <p:ext uri="{BB962C8B-B14F-4D97-AF65-F5344CB8AC3E}">
        <p14:creationId xmlns:p14="http://schemas.microsoft.com/office/powerpoint/2010/main" val="17407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E477-7EC7-5658-F5F9-09E3FC072DCB}"/>
              </a:ext>
            </a:extLst>
          </p:cNvPr>
          <p:cNvSpPr>
            <a:spLocks noGrp="1"/>
          </p:cNvSpPr>
          <p:nvPr>
            <p:ph type="title"/>
          </p:nvPr>
        </p:nvSpPr>
        <p:spPr/>
        <p:txBody>
          <a:bodyPr/>
          <a:lstStyle/>
          <a:p>
            <a:r>
              <a:rPr lang="en-US" dirty="0"/>
              <a:t>End Aside</a:t>
            </a:r>
          </a:p>
        </p:txBody>
      </p:sp>
      <p:sp>
        <p:nvSpPr>
          <p:cNvPr id="3" name="Content Placeholder 2">
            <a:extLst>
              <a:ext uri="{FF2B5EF4-FFF2-40B4-BE49-F238E27FC236}">
                <a16:creationId xmlns:a16="http://schemas.microsoft.com/office/drawing/2014/main" id="{32AF7CEA-5591-0AA8-024D-0BBBE0A67699}"/>
              </a:ext>
            </a:extLst>
          </p:cNvPr>
          <p:cNvSpPr>
            <a:spLocks noGrp="1"/>
          </p:cNvSpPr>
          <p:nvPr>
            <p:ph idx="1"/>
          </p:nvPr>
        </p:nvSpPr>
        <p:spPr/>
        <p:txBody>
          <a:bodyPr/>
          <a:lstStyle/>
          <a:p>
            <a:r>
              <a:rPr lang="en-US" dirty="0"/>
              <a:t>Take-away: RCTs are good because:</a:t>
            </a:r>
          </a:p>
          <a:p>
            <a:endParaRPr lang="en-US" dirty="0"/>
          </a:p>
          <a:p>
            <a:r>
              <a:rPr lang="en-US" dirty="0"/>
              <a:t> No systematic pattern about who gets the treatment, so:</a:t>
            </a:r>
          </a:p>
          <a:p>
            <a:pPr lvl="1"/>
            <a:r>
              <a:rPr lang="en-US" dirty="0">
                <a:solidFill>
                  <a:schemeClr val="accent1"/>
                </a:solidFill>
              </a:rPr>
              <a:t>No effect of selection on treatment</a:t>
            </a:r>
          </a:p>
          <a:p>
            <a:pPr lvl="1"/>
            <a:r>
              <a:rPr lang="en-US" dirty="0">
                <a:solidFill>
                  <a:schemeClr val="accent1"/>
                </a:solidFill>
              </a:rPr>
              <a:t>No effect of selection on levels</a:t>
            </a:r>
          </a:p>
          <a:p>
            <a:pPr marL="457200" lvl="1" indent="0">
              <a:buNone/>
            </a:pPr>
            <a:r>
              <a:rPr lang="en-US" i="1" dirty="0">
                <a:solidFill>
                  <a:schemeClr val="accent2"/>
                </a:solidFill>
              </a:rPr>
              <a:t>        -or-</a:t>
            </a:r>
          </a:p>
          <a:p>
            <a:pPr lvl="1"/>
            <a:r>
              <a:rPr lang="en-US" dirty="0">
                <a:solidFill>
                  <a:schemeClr val="accent1"/>
                </a:solidFill>
              </a:rPr>
              <a:t>Every possible confounding variable (even the unobserved ones that we hadn’t thought of!) gets split about equally between treatment and control</a:t>
            </a:r>
          </a:p>
        </p:txBody>
      </p:sp>
    </p:spTree>
    <p:extLst>
      <p:ext uri="{BB962C8B-B14F-4D97-AF65-F5344CB8AC3E}">
        <p14:creationId xmlns:p14="http://schemas.microsoft.com/office/powerpoint/2010/main" val="424036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1101A-49E2-407A-201A-2171490D98C2}"/>
              </a:ext>
            </a:extLst>
          </p:cNvPr>
          <p:cNvSpPr>
            <a:spLocks noGrp="1"/>
          </p:cNvSpPr>
          <p:nvPr>
            <p:ph type="title"/>
          </p:nvPr>
        </p:nvSpPr>
        <p:spPr/>
        <p:txBody>
          <a:bodyPr/>
          <a:lstStyle/>
          <a:p>
            <a:r>
              <a:rPr lang="en-US" dirty="0"/>
              <a:t>Problem solved!  Run everything as an RCT!</a:t>
            </a:r>
          </a:p>
        </p:txBody>
      </p:sp>
      <p:sp>
        <p:nvSpPr>
          <p:cNvPr id="3" name="Content Placeholder 2">
            <a:extLst>
              <a:ext uri="{FF2B5EF4-FFF2-40B4-BE49-F238E27FC236}">
                <a16:creationId xmlns:a16="http://schemas.microsoft.com/office/drawing/2014/main" id="{EBF4482E-9C13-242C-EAC9-92B982E3981E}"/>
              </a:ext>
            </a:extLst>
          </p:cNvPr>
          <p:cNvSpPr>
            <a:spLocks noGrp="1"/>
          </p:cNvSpPr>
          <p:nvPr>
            <p:ph idx="1"/>
          </p:nvPr>
        </p:nvSpPr>
        <p:spPr/>
        <p:txBody>
          <a:bodyPr>
            <a:normAutofit/>
          </a:bodyPr>
          <a:lstStyle/>
          <a:p>
            <a:r>
              <a:rPr lang="en-US" dirty="0"/>
              <a:t>Sometimes this works.</a:t>
            </a:r>
          </a:p>
          <a:p>
            <a:pPr lvl="1"/>
            <a:r>
              <a:rPr lang="en-US" dirty="0">
                <a:solidFill>
                  <a:schemeClr val="accent1"/>
                </a:solidFill>
              </a:rPr>
              <a:t>People do run RCTs about the efficacy of get-out-the-vote drives.</a:t>
            </a:r>
          </a:p>
          <a:p>
            <a:pPr lvl="1"/>
            <a:endParaRPr lang="en-US" dirty="0"/>
          </a:p>
          <a:p>
            <a:r>
              <a:rPr lang="en-US" dirty="0"/>
              <a:t>But sometimes this is not possible/ethical.</a:t>
            </a:r>
          </a:p>
          <a:p>
            <a:pPr lvl="1"/>
            <a:r>
              <a:rPr lang="en-US" dirty="0">
                <a:solidFill>
                  <a:schemeClr val="accent1"/>
                </a:solidFill>
              </a:rPr>
              <a:t>You can’t tell someone to go to college or not at random.</a:t>
            </a:r>
          </a:p>
          <a:p>
            <a:pPr lvl="1"/>
            <a:endParaRPr lang="en-US" dirty="0"/>
          </a:p>
          <a:p>
            <a:r>
              <a:rPr lang="en-US" dirty="0"/>
              <a:t>What can we do?</a:t>
            </a:r>
          </a:p>
          <a:p>
            <a:endParaRPr lang="en-US" dirty="0"/>
          </a:p>
          <a:p>
            <a:pPr marL="457200" lvl="1" indent="0" algn="ctr">
              <a:buNone/>
            </a:pPr>
            <a:r>
              <a:rPr lang="en-US" sz="3200" dirty="0">
                <a:solidFill>
                  <a:schemeClr val="accent2"/>
                </a:solidFill>
              </a:rPr>
              <a:t>Think about it in groups, for the returns-to-college example.</a:t>
            </a:r>
          </a:p>
        </p:txBody>
      </p:sp>
    </p:spTree>
    <p:extLst>
      <p:ext uri="{BB962C8B-B14F-4D97-AF65-F5344CB8AC3E}">
        <p14:creationId xmlns:p14="http://schemas.microsoft.com/office/powerpoint/2010/main" val="334238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B5AB-4C5F-0B63-FFAC-47319077FB6A}"/>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1694784-CA37-BB29-19D6-C5C8D6C19507}"/>
              </a:ext>
            </a:extLst>
          </p:cNvPr>
          <p:cNvSpPr>
            <a:spLocks noGrp="1"/>
          </p:cNvSpPr>
          <p:nvPr>
            <p:ph idx="1"/>
          </p:nvPr>
        </p:nvSpPr>
        <p:spPr/>
        <p:txBody>
          <a:bodyPr/>
          <a:lstStyle/>
          <a:p>
            <a:r>
              <a:rPr lang="en-US" dirty="0"/>
              <a:t>What do we mean by “X causes Y?”</a:t>
            </a:r>
          </a:p>
          <a:p>
            <a:pPr lvl="1"/>
            <a:r>
              <a:rPr lang="en-US" dirty="0">
                <a:solidFill>
                  <a:schemeClr val="accent1"/>
                </a:solidFill>
              </a:rPr>
              <a:t>Difficult question</a:t>
            </a:r>
          </a:p>
          <a:p>
            <a:pPr lvl="1"/>
            <a:r>
              <a:rPr lang="en-US" dirty="0">
                <a:solidFill>
                  <a:schemeClr val="accent1"/>
                </a:solidFill>
              </a:rPr>
              <a:t>Lots of answers</a:t>
            </a:r>
          </a:p>
          <a:p>
            <a:r>
              <a:rPr lang="en-US" dirty="0"/>
              <a:t>One answer: Manipulation-based approaches</a:t>
            </a:r>
          </a:p>
          <a:p>
            <a:pPr lvl="1"/>
            <a:r>
              <a:rPr lang="en-US" dirty="0">
                <a:solidFill>
                  <a:schemeClr val="accent1"/>
                </a:solidFill>
              </a:rPr>
              <a:t>Example: What is the effect of college on earnings?</a:t>
            </a:r>
          </a:p>
          <a:p>
            <a:r>
              <a:rPr lang="en-US" dirty="0"/>
              <a:t>Practical issues:</a:t>
            </a:r>
          </a:p>
          <a:p>
            <a:pPr lvl="1"/>
            <a:r>
              <a:rPr lang="en-US" dirty="0">
                <a:solidFill>
                  <a:schemeClr val="accent1"/>
                </a:solidFill>
              </a:rPr>
              <a:t>We can </a:t>
            </a:r>
            <a:r>
              <a:rPr lang="en-US" b="1" dirty="0">
                <a:solidFill>
                  <a:schemeClr val="accent1"/>
                </a:solidFill>
              </a:rPr>
              <a:t>never</a:t>
            </a:r>
            <a:r>
              <a:rPr lang="en-US" dirty="0">
                <a:solidFill>
                  <a:schemeClr val="accent1"/>
                </a:solidFill>
              </a:rPr>
              <a:t> observe both outcomes for a single individual</a:t>
            </a:r>
          </a:p>
        </p:txBody>
      </p:sp>
      <p:grpSp>
        <p:nvGrpSpPr>
          <p:cNvPr id="36" name="Group 35">
            <a:extLst>
              <a:ext uri="{FF2B5EF4-FFF2-40B4-BE49-F238E27FC236}">
                <a16:creationId xmlns:a16="http://schemas.microsoft.com/office/drawing/2014/main" id="{E3EC1F9E-8658-A5AB-AC6F-D0B38119A2D2}"/>
              </a:ext>
            </a:extLst>
          </p:cNvPr>
          <p:cNvGrpSpPr/>
          <p:nvPr/>
        </p:nvGrpSpPr>
        <p:grpSpPr>
          <a:xfrm>
            <a:off x="3301576" y="4943920"/>
            <a:ext cx="5588848" cy="1914080"/>
            <a:chOff x="479918" y="4348447"/>
            <a:chExt cx="7150968" cy="2449078"/>
          </a:xfrm>
        </p:grpSpPr>
        <p:grpSp>
          <p:nvGrpSpPr>
            <p:cNvPr id="17" name="Group 16">
              <a:extLst>
                <a:ext uri="{FF2B5EF4-FFF2-40B4-BE49-F238E27FC236}">
                  <a16:creationId xmlns:a16="http://schemas.microsoft.com/office/drawing/2014/main" id="{26A25E7A-F783-0CA5-EA6D-3ED14F74DB1E}"/>
                </a:ext>
              </a:extLst>
            </p:cNvPr>
            <p:cNvGrpSpPr/>
            <p:nvPr/>
          </p:nvGrpSpPr>
          <p:grpSpPr>
            <a:xfrm>
              <a:off x="1165557" y="4664541"/>
              <a:ext cx="5323567" cy="2132984"/>
              <a:chOff x="1086616" y="4429252"/>
              <a:chExt cx="5971450" cy="2392570"/>
            </a:xfrm>
          </p:grpSpPr>
          <p:grpSp>
            <p:nvGrpSpPr>
              <p:cNvPr id="19" name="Group 18">
                <a:extLst>
                  <a:ext uri="{FF2B5EF4-FFF2-40B4-BE49-F238E27FC236}">
                    <a16:creationId xmlns:a16="http://schemas.microsoft.com/office/drawing/2014/main" id="{33938665-D3E0-2DAD-6227-0AF6AC8C16F4}"/>
                  </a:ext>
                </a:extLst>
              </p:cNvPr>
              <p:cNvGrpSpPr/>
              <p:nvPr/>
            </p:nvGrpSpPr>
            <p:grpSpPr>
              <a:xfrm>
                <a:off x="1086616" y="4429252"/>
                <a:ext cx="3160885" cy="2379486"/>
                <a:chOff x="5005515" y="3798507"/>
                <a:chExt cx="4833920" cy="3597324"/>
              </a:xfrm>
            </p:grpSpPr>
            <p:pic>
              <p:nvPicPr>
                <p:cNvPr id="27" name="Picture 26">
                  <a:extLst>
                    <a:ext uri="{FF2B5EF4-FFF2-40B4-BE49-F238E27FC236}">
                      <a16:creationId xmlns:a16="http://schemas.microsoft.com/office/drawing/2014/main" id="{2938DE32-2F01-FD9C-7BA7-8A882B7517AA}"/>
                    </a:ext>
                  </a:extLst>
                </p:cNvPr>
                <p:cNvPicPr>
                  <a:picLocks noChangeAspect="1"/>
                </p:cNvPicPr>
                <p:nvPr/>
              </p:nvPicPr>
              <p:blipFill>
                <a:blip r:embed="rId2"/>
                <a:stretch>
                  <a:fillRect/>
                </a:stretch>
              </p:blipFill>
              <p:spPr>
                <a:xfrm>
                  <a:off x="6766560" y="3798507"/>
                  <a:ext cx="1649346" cy="2474018"/>
                </a:xfrm>
                <a:prstGeom prst="rect">
                  <a:avLst/>
                </a:prstGeom>
              </p:spPr>
            </p:pic>
            <p:sp>
              <p:nvSpPr>
                <p:cNvPr id="28" name="TextBox 27">
                  <a:extLst>
                    <a:ext uri="{FF2B5EF4-FFF2-40B4-BE49-F238E27FC236}">
                      <a16:creationId xmlns:a16="http://schemas.microsoft.com/office/drawing/2014/main" id="{0C4A474A-393B-C501-7578-963870CA4141}"/>
                    </a:ext>
                  </a:extLst>
                </p:cNvPr>
                <p:cNvSpPr txBox="1"/>
                <p:nvPr/>
              </p:nvSpPr>
              <p:spPr>
                <a:xfrm>
                  <a:off x="5005515" y="5993434"/>
                  <a:ext cx="4833920" cy="1402397"/>
                </a:xfrm>
                <a:prstGeom prst="rect">
                  <a:avLst/>
                </a:prstGeom>
                <a:noFill/>
              </p:spPr>
              <p:txBody>
                <a:bodyPr wrap="square" rtlCol="0">
                  <a:spAutoFit/>
                </a:bodyPr>
                <a:lstStyle/>
                <a:p>
                  <a:pPr algn="ctr"/>
                  <a:r>
                    <a:rPr lang="en-US" dirty="0">
                      <a:solidFill>
                        <a:schemeClr val="accent1"/>
                      </a:solidFill>
                    </a:rPr>
                    <a:t>College-Abstaining Isaac</a:t>
                  </a:r>
                </a:p>
              </p:txBody>
            </p:sp>
          </p:grpSp>
          <p:grpSp>
            <p:nvGrpSpPr>
              <p:cNvPr id="22" name="Group 21">
                <a:extLst>
                  <a:ext uri="{FF2B5EF4-FFF2-40B4-BE49-F238E27FC236}">
                    <a16:creationId xmlns:a16="http://schemas.microsoft.com/office/drawing/2014/main" id="{EB2D8931-4875-C23B-F263-A4E711A72F19}"/>
                  </a:ext>
                </a:extLst>
              </p:cNvPr>
              <p:cNvGrpSpPr/>
              <p:nvPr/>
            </p:nvGrpSpPr>
            <p:grpSpPr>
              <a:xfrm>
                <a:off x="4365368" y="4489056"/>
                <a:ext cx="2692698" cy="2332766"/>
                <a:chOff x="9125794" y="4648198"/>
                <a:chExt cx="2354766" cy="2332766"/>
              </a:xfrm>
            </p:grpSpPr>
            <p:pic>
              <p:nvPicPr>
                <p:cNvPr id="23" name="Picture 4" descr="Page 12 | Mortarboard Cap Images - Free Download on Freepik">
                  <a:extLst>
                    <a:ext uri="{FF2B5EF4-FFF2-40B4-BE49-F238E27FC236}">
                      <a16:creationId xmlns:a16="http://schemas.microsoft.com/office/drawing/2014/main" id="{E69FF87F-E5D0-27B6-3D91-29C785397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4642" y="4648198"/>
                  <a:ext cx="437071" cy="43707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A8592EE1-FE22-8013-FD28-5B6ADFC26DEB}"/>
                    </a:ext>
                  </a:extLst>
                </p:cNvPr>
                <p:cNvGrpSpPr/>
                <p:nvPr/>
              </p:nvGrpSpPr>
              <p:grpSpPr>
                <a:xfrm>
                  <a:off x="9125794" y="4648199"/>
                  <a:ext cx="2354766" cy="2332765"/>
                  <a:chOff x="8722910" y="3798507"/>
                  <a:chExt cx="3689178" cy="3368751"/>
                </a:xfrm>
              </p:grpSpPr>
              <p:pic>
                <p:nvPicPr>
                  <p:cNvPr id="25" name="Picture 24">
                    <a:extLst>
                      <a:ext uri="{FF2B5EF4-FFF2-40B4-BE49-F238E27FC236}">
                        <a16:creationId xmlns:a16="http://schemas.microsoft.com/office/drawing/2014/main" id="{D12E0D99-1284-2D94-2E6E-9FF32981ECE7}"/>
                      </a:ext>
                    </a:extLst>
                  </p:cNvPr>
                  <p:cNvPicPr>
                    <a:picLocks noChangeAspect="1"/>
                  </p:cNvPicPr>
                  <p:nvPr/>
                </p:nvPicPr>
                <p:blipFill>
                  <a:blip r:embed="rId2"/>
                  <a:stretch>
                    <a:fillRect/>
                  </a:stretch>
                </p:blipFill>
                <p:spPr>
                  <a:xfrm>
                    <a:off x="9836742" y="3798507"/>
                    <a:ext cx="1517904" cy="2276856"/>
                  </a:xfrm>
                  <a:prstGeom prst="rect">
                    <a:avLst/>
                  </a:prstGeom>
                </p:spPr>
              </p:pic>
              <p:sp>
                <p:nvSpPr>
                  <p:cNvPr id="26" name="TextBox 25">
                    <a:extLst>
                      <a:ext uri="{FF2B5EF4-FFF2-40B4-BE49-F238E27FC236}">
                        <a16:creationId xmlns:a16="http://schemas.microsoft.com/office/drawing/2014/main" id="{7F399131-BE3E-436B-87E4-E1DFA3CDBCD1}"/>
                      </a:ext>
                    </a:extLst>
                  </p:cNvPr>
                  <p:cNvSpPr txBox="1"/>
                  <p:nvPr/>
                </p:nvSpPr>
                <p:spPr>
                  <a:xfrm>
                    <a:off x="8722910" y="5827666"/>
                    <a:ext cx="3689178" cy="1339592"/>
                  </a:xfrm>
                  <a:prstGeom prst="rect">
                    <a:avLst/>
                  </a:prstGeom>
                  <a:noFill/>
                </p:spPr>
                <p:txBody>
                  <a:bodyPr wrap="square" rtlCol="0">
                    <a:spAutoFit/>
                  </a:bodyPr>
                  <a:lstStyle/>
                  <a:p>
                    <a:pPr algn="ctr"/>
                    <a:r>
                      <a:rPr lang="en-US" dirty="0">
                        <a:solidFill>
                          <a:schemeClr val="accent1"/>
                        </a:solidFill>
                      </a:rPr>
                      <a:t>College-Going Isaac</a:t>
                    </a:r>
                  </a:p>
                </p:txBody>
              </p:sp>
            </p:grpSp>
          </p:grpSp>
        </p:grpSp>
        <p:grpSp>
          <p:nvGrpSpPr>
            <p:cNvPr id="29" name="Group 28">
              <a:extLst>
                <a:ext uri="{FF2B5EF4-FFF2-40B4-BE49-F238E27FC236}">
                  <a16:creationId xmlns:a16="http://schemas.microsoft.com/office/drawing/2014/main" id="{BF5753C7-1474-5F2E-EE28-920EC78630BA}"/>
                </a:ext>
              </a:extLst>
            </p:cNvPr>
            <p:cNvGrpSpPr/>
            <p:nvPr/>
          </p:nvGrpSpPr>
          <p:grpSpPr>
            <a:xfrm>
              <a:off x="479918" y="4348447"/>
              <a:ext cx="7150968" cy="1271778"/>
              <a:chOff x="410165" y="4216430"/>
              <a:chExt cx="8021247" cy="1426554"/>
            </a:xfrm>
          </p:grpSpPr>
          <p:grpSp>
            <p:nvGrpSpPr>
              <p:cNvPr id="30" name="Group 29">
                <a:extLst>
                  <a:ext uri="{FF2B5EF4-FFF2-40B4-BE49-F238E27FC236}">
                    <a16:creationId xmlns:a16="http://schemas.microsoft.com/office/drawing/2014/main" id="{3DD3454F-E3D1-D794-5B65-D402D8FC8AC7}"/>
                  </a:ext>
                </a:extLst>
              </p:cNvPr>
              <p:cNvGrpSpPr/>
              <p:nvPr/>
            </p:nvGrpSpPr>
            <p:grpSpPr>
              <a:xfrm>
                <a:off x="410165" y="4268536"/>
                <a:ext cx="2188029" cy="1374448"/>
                <a:chOff x="2626236" y="4160272"/>
                <a:chExt cx="2188029" cy="1374448"/>
              </a:xfrm>
            </p:grpSpPr>
            <p:pic>
              <p:nvPicPr>
                <p:cNvPr id="34" name="Picture 2" descr="Money Stack | Totally Accurate BattleGrounds Wiki | Fandom">
                  <a:extLst>
                    <a:ext uri="{FF2B5EF4-FFF2-40B4-BE49-F238E27FC236}">
                      <a16:creationId xmlns:a16="http://schemas.microsoft.com/office/drawing/2014/main" id="{3DC5F068-C6B4-7F22-C91F-CB043907F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071" y="4160272"/>
                  <a:ext cx="923470" cy="92347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9A4412B0-11B0-8C33-E046-4117C146B50D}"/>
                    </a:ext>
                  </a:extLst>
                </p:cNvPr>
                <p:cNvSpPr txBox="1"/>
                <p:nvPr/>
              </p:nvSpPr>
              <p:spPr>
                <a:xfrm>
                  <a:off x="2626236" y="4872128"/>
                  <a:ext cx="2188029" cy="662592"/>
                </a:xfrm>
                <a:prstGeom prst="rect">
                  <a:avLst/>
                </a:prstGeom>
                <a:noFill/>
              </p:spPr>
              <p:txBody>
                <a:bodyPr wrap="square" rtlCol="0">
                  <a:spAutoFit/>
                </a:bodyPr>
                <a:lstStyle/>
                <a:p>
                  <a:r>
                    <a:rPr lang="en-US" dirty="0">
                      <a:solidFill>
                        <a:schemeClr val="accent1"/>
                      </a:solidFill>
                    </a:rPr>
                    <a:t>Earnings: </a:t>
                  </a:r>
                  <a:r>
                    <a:rPr lang="en-US" sz="2400" b="1" dirty="0">
                      <a:solidFill>
                        <a:srgbClr val="FF0000"/>
                      </a:solidFill>
                    </a:rPr>
                    <a:t>???</a:t>
                  </a:r>
                </a:p>
              </p:txBody>
            </p:sp>
          </p:grpSp>
          <p:grpSp>
            <p:nvGrpSpPr>
              <p:cNvPr id="31" name="Group 30">
                <a:extLst>
                  <a:ext uri="{FF2B5EF4-FFF2-40B4-BE49-F238E27FC236}">
                    <a16:creationId xmlns:a16="http://schemas.microsoft.com/office/drawing/2014/main" id="{7B787CFC-E705-35F1-40DC-BD1264D5E382}"/>
                  </a:ext>
                </a:extLst>
              </p:cNvPr>
              <p:cNvGrpSpPr/>
              <p:nvPr/>
            </p:nvGrpSpPr>
            <p:grpSpPr>
              <a:xfrm>
                <a:off x="6220607" y="4216430"/>
                <a:ext cx="2210805" cy="1177875"/>
                <a:chOff x="3450838" y="4216430"/>
                <a:chExt cx="2210805" cy="1177875"/>
              </a:xfrm>
            </p:grpSpPr>
            <p:pic>
              <p:nvPicPr>
                <p:cNvPr id="32" name="Picture 2" descr="Money Stack | Totally Accurate BattleGrounds Wiki | Fandom">
                  <a:extLst>
                    <a:ext uri="{FF2B5EF4-FFF2-40B4-BE49-F238E27FC236}">
                      <a16:creationId xmlns:a16="http://schemas.microsoft.com/office/drawing/2014/main" id="{F02D2275-EFC1-0246-C771-B0340CE6E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838" y="4216430"/>
                  <a:ext cx="923471"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40DBEA-CAAF-C5D2-9169-4FE41B9F1784}"/>
                        </a:ext>
                      </a:extLst>
                    </p:cNvPr>
                    <p:cNvSpPr txBox="1"/>
                    <p:nvPr/>
                  </p:nvSpPr>
                  <p:spPr>
                    <a:xfrm>
                      <a:off x="3473614" y="4932640"/>
                      <a:ext cx="2188029" cy="461665"/>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1</m:t>
                              </m:r>
                            </m:sub>
                          </m:sSub>
                        </m:oMath>
                      </a14:m>
                      <a:endParaRPr lang="en-US" sz="2400" dirty="0">
                        <a:solidFill>
                          <a:schemeClr val="accent1"/>
                        </a:solidFill>
                      </a:endParaRPr>
                    </a:p>
                  </p:txBody>
                </p:sp>
              </mc:Choice>
              <mc:Fallback xmlns="">
                <p:sp>
                  <p:nvSpPr>
                    <p:cNvPr id="33" name="TextBox 32">
                      <a:extLst>
                        <a:ext uri="{FF2B5EF4-FFF2-40B4-BE49-F238E27FC236}">
                          <a16:creationId xmlns:a16="http://schemas.microsoft.com/office/drawing/2014/main" id="{4940DBEA-CAAF-C5D2-9169-4FE41B9F1784}"/>
                        </a:ext>
                      </a:extLst>
                    </p:cNvPr>
                    <p:cNvSpPr txBox="1">
                      <a:spLocks noRot="1" noChangeAspect="1" noMove="1" noResize="1" noEditPoints="1" noAdjustHandles="1" noChangeArrowheads="1" noChangeShapeType="1" noTextEdit="1"/>
                    </p:cNvSpPr>
                    <p:nvPr/>
                  </p:nvSpPr>
                  <p:spPr>
                    <a:xfrm>
                      <a:off x="3473614" y="4932640"/>
                      <a:ext cx="2188029" cy="461665"/>
                    </a:xfrm>
                    <a:prstGeom prst="rect">
                      <a:avLst/>
                    </a:prstGeom>
                    <a:blipFill>
                      <a:blip r:embed="rId5"/>
                      <a:stretch>
                        <a:fillRect l="-2479" b="-62963"/>
                      </a:stretch>
                    </a:blipFill>
                  </p:spPr>
                  <p:txBody>
                    <a:bodyPr/>
                    <a:lstStyle/>
                    <a:p>
                      <a:r>
                        <a:rPr lang="en-US">
                          <a:noFill/>
                        </a:rPr>
                        <a:t> </a:t>
                      </a:r>
                    </a:p>
                  </p:txBody>
                </p:sp>
              </mc:Fallback>
            </mc:AlternateContent>
          </p:grpSp>
        </p:grpSp>
      </p:grpSp>
    </p:spTree>
    <p:extLst>
      <p:ext uri="{BB962C8B-B14F-4D97-AF65-F5344CB8AC3E}">
        <p14:creationId xmlns:p14="http://schemas.microsoft.com/office/powerpoint/2010/main" val="307972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F80A-4C18-AB99-C345-68A8ABE5CF2A}"/>
              </a:ext>
            </a:extLst>
          </p:cNvPr>
          <p:cNvSpPr>
            <a:spLocks noGrp="1"/>
          </p:cNvSpPr>
          <p:nvPr>
            <p:ph type="title"/>
          </p:nvPr>
        </p:nvSpPr>
        <p:spPr>
          <a:xfrm>
            <a:off x="495300" y="269875"/>
            <a:ext cx="10515600" cy="1325563"/>
          </a:xfrm>
        </p:spPr>
        <p:txBody>
          <a:bodyPr/>
          <a:lstStyle/>
          <a:p>
            <a:r>
              <a:rPr lang="en-US" dirty="0"/>
              <a:t>When we can’t do an RCT...</a:t>
            </a:r>
          </a:p>
        </p:txBody>
      </p:sp>
      <p:sp>
        <p:nvSpPr>
          <p:cNvPr id="3" name="Content Placeholder 2">
            <a:extLst>
              <a:ext uri="{FF2B5EF4-FFF2-40B4-BE49-F238E27FC236}">
                <a16:creationId xmlns:a16="http://schemas.microsoft.com/office/drawing/2014/main" id="{D467716B-5FDF-22A9-1A54-DE5944492C6E}"/>
              </a:ext>
            </a:extLst>
          </p:cNvPr>
          <p:cNvSpPr>
            <a:spLocks noGrp="1"/>
          </p:cNvSpPr>
          <p:nvPr>
            <p:ph idx="1"/>
          </p:nvPr>
        </p:nvSpPr>
        <p:spPr>
          <a:xfrm>
            <a:off x="838200" y="1595438"/>
            <a:ext cx="10515600" cy="4667250"/>
          </a:xfrm>
        </p:spPr>
        <p:txBody>
          <a:bodyPr>
            <a:normAutofit lnSpcReduction="10000"/>
          </a:bodyPr>
          <a:lstStyle/>
          <a:p>
            <a:r>
              <a:rPr lang="en-US" dirty="0"/>
              <a:t>Sometimes we can randomize </a:t>
            </a:r>
            <a:r>
              <a:rPr lang="en-US" b="1" dirty="0"/>
              <a:t>something</a:t>
            </a:r>
          </a:p>
          <a:p>
            <a:pPr lvl="1"/>
            <a:r>
              <a:rPr lang="en-US" dirty="0">
                <a:solidFill>
                  <a:schemeClr val="accent1"/>
                </a:solidFill>
              </a:rPr>
              <a:t>E.g., we can randomize who gets information about financial aid.</a:t>
            </a:r>
          </a:p>
          <a:p>
            <a:pPr lvl="1"/>
            <a:r>
              <a:rPr lang="en-US" dirty="0">
                <a:solidFill>
                  <a:schemeClr val="accent1"/>
                </a:solidFill>
              </a:rPr>
              <a:t>Assuming that getting more information can affect whether or not you go to college*, maybe this gives a bit of randomness about who goes to college and who doesn’t.</a:t>
            </a:r>
          </a:p>
          <a:p>
            <a:r>
              <a:rPr lang="en-US" dirty="0"/>
              <a:t>We can look for </a:t>
            </a:r>
            <a:r>
              <a:rPr lang="en-US" b="1" dirty="0"/>
              <a:t>natural experiments </a:t>
            </a:r>
          </a:p>
          <a:p>
            <a:pPr lvl="1"/>
            <a:r>
              <a:rPr lang="en-US" dirty="0">
                <a:solidFill>
                  <a:schemeClr val="accent1"/>
                </a:solidFill>
              </a:rPr>
              <a:t>Maybe you are more likely to attend a college if the weather is nice on the day you visit it.</a:t>
            </a:r>
          </a:p>
          <a:p>
            <a:pPr lvl="1"/>
            <a:r>
              <a:rPr lang="en-US" dirty="0">
                <a:solidFill>
                  <a:schemeClr val="accent1"/>
                </a:solidFill>
              </a:rPr>
              <a:t>We think that the weather is </a:t>
            </a:r>
            <a:r>
              <a:rPr lang="en-US" i="1" dirty="0">
                <a:solidFill>
                  <a:schemeClr val="accent1"/>
                </a:solidFill>
              </a:rPr>
              <a:t>pretty </a:t>
            </a:r>
            <a:r>
              <a:rPr lang="en-US" dirty="0">
                <a:solidFill>
                  <a:schemeClr val="accent1"/>
                </a:solidFill>
              </a:rPr>
              <a:t>random...</a:t>
            </a:r>
          </a:p>
          <a:p>
            <a:r>
              <a:rPr lang="en-US" dirty="0"/>
              <a:t>We can look for </a:t>
            </a:r>
            <a:r>
              <a:rPr lang="en-US" b="1" dirty="0"/>
              <a:t>discontinuities</a:t>
            </a:r>
          </a:p>
          <a:p>
            <a:pPr lvl="1"/>
            <a:r>
              <a:rPr lang="en-US" dirty="0">
                <a:solidFill>
                  <a:schemeClr val="accent1"/>
                </a:solidFill>
              </a:rPr>
              <a:t>Say you get into University X if your test score is at least Y.</a:t>
            </a:r>
          </a:p>
          <a:p>
            <a:pPr lvl="1"/>
            <a:r>
              <a:rPr lang="en-US" dirty="0">
                <a:solidFill>
                  <a:schemeClr val="accent1"/>
                </a:solidFill>
              </a:rPr>
              <a:t>Whether you get test score Y or Y-1 seems </a:t>
            </a:r>
            <a:r>
              <a:rPr lang="en-US" i="1" dirty="0">
                <a:solidFill>
                  <a:schemeClr val="accent1"/>
                </a:solidFill>
              </a:rPr>
              <a:t>pretty</a:t>
            </a:r>
            <a:r>
              <a:rPr lang="en-US" dirty="0">
                <a:solidFill>
                  <a:schemeClr val="accent1"/>
                </a:solidFill>
              </a:rPr>
              <a:t> random...</a:t>
            </a:r>
          </a:p>
        </p:txBody>
      </p:sp>
      <p:sp>
        <p:nvSpPr>
          <p:cNvPr id="4" name="TextBox 3">
            <a:extLst>
              <a:ext uri="{FF2B5EF4-FFF2-40B4-BE49-F238E27FC236}">
                <a16:creationId xmlns:a16="http://schemas.microsoft.com/office/drawing/2014/main" id="{E0D156B9-FFB1-9416-5258-E4F206C08B5C}"/>
              </a:ext>
            </a:extLst>
          </p:cNvPr>
          <p:cNvSpPr txBox="1"/>
          <p:nvPr/>
        </p:nvSpPr>
        <p:spPr>
          <a:xfrm>
            <a:off x="0" y="6469068"/>
            <a:ext cx="2922275" cy="369332"/>
          </a:xfrm>
          <a:prstGeom prst="rect">
            <a:avLst/>
          </a:prstGeom>
          <a:noFill/>
        </p:spPr>
        <p:txBody>
          <a:bodyPr wrap="none" rtlCol="0">
            <a:spAutoFit/>
          </a:bodyPr>
          <a:lstStyle/>
          <a:p>
            <a:r>
              <a:rPr lang="en-US" dirty="0"/>
              <a:t>*More on this in a moment...</a:t>
            </a:r>
          </a:p>
        </p:txBody>
      </p:sp>
      <p:grpSp>
        <p:nvGrpSpPr>
          <p:cNvPr id="6" name="Group 5">
            <a:extLst>
              <a:ext uri="{FF2B5EF4-FFF2-40B4-BE49-F238E27FC236}">
                <a16:creationId xmlns:a16="http://schemas.microsoft.com/office/drawing/2014/main" id="{1B58BF49-C7A5-5FAE-DA6B-85B824E7A481}"/>
              </a:ext>
            </a:extLst>
          </p:cNvPr>
          <p:cNvGrpSpPr/>
          <p:nvPr/>
        </p:nvGrpSpPr>
        <p:grpSpPr>
          <a:xfrm>
            <a:off x="5753100" y="3228432"/>
            <a:ext cx="5943600" cy="2925768"/>
            <a:chOff x="5753100" y="3336920"/>
            <a:chExt cx="5943600" cy="2925768"/>
          </a:xfrm>
        </p:grpSpPr>
        <p:sp>
          <p:nvSpPr>
            <p:cNvPr id="5" name="Rounded Rectangle 4">
              <a:extLst>
                <a:ext uri="{FF2B5EF4-FFF2-40B4-BE49-F238E27FC236}">
                  <a16:creationId xmlns:a16="http://schemas.microsoft.com/office/drawing/2014/main" id="{0C5AAD6C-3261-9D93-4B67-BC07D9A21FC5}"/>
                </a:ext>
              </a:extLst>
            </p:cNvPr>
            <p:cNvSpPr/>
            <p:nvPr/>
          </p:nvSpPr>
          <p:spPr>
            <a:xfrm>
              <a:off x="7196138" y="3336920"/>
              <a:ext cx="4500562" cy="2925768"/>
            </a:xfrm>
            <a:prstGeom prst="roundRect">
              <a:avLst/>
            </a:prstGeom>
            <a:solidFill>
              <a:schemeClr val="accent6">
                <a:lumMod val="20000"/>
                <a:lumOff val="80000"/>
              </a:schemeClr>
            </a:solidFill>
            <a:ln w="57150">
              <a:solidFill>
                <a:schemeClr val="accent6"/>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We’ll talk a lot more about these two in the next two classes</a:t>
              </a:r>
            </a:p>
          </p:txBody>
        </p:sp>
        <p:cxnSp>
          <p:nvCxnSpPr>
            <p:cNvPr id="7" name="Straight Arrow Connector 6">
              <a:extLst>
                <a:ext uri="{FF2B5EF4-FFF2-40B4-BE49-F238E27FC236}">
                  <a16:creationId xmlns:a16="http://schemas.microsoft.com/office/drawing/2014/main" id="{1C19F7C5-7A5D-47AE-7BBB-76998AB0CF95}"/>
                </a:ext>
              </a:extLst>
            </p:cNvPr>
            <p:cNvCxnSpPr/>
            <p:nvPr/>
          </p:nvCxnSpPr>
          <p:spPr>
            <a:xfrm flipH="1" flipV="1">
              <a:off x="6600825" y="3600450"/>
              <a:ext cx="571500" cy="328613"/>
            </a:xfrm>
            <a:prstGeom prst="straightConnector1">
              <a:avLst/>
            </a:prstGeom>
            <a:ln w="57150">
              <a:solidFill>
                <a:schemeClr val="accent6"/>
              </a:solidFill>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D58519A-C116-F7A2-E77F-B27A025D5615}"/>
                </a:ext>
              </a:extLst>
            </p:cNvPr>
            <p:cNvCxnSpPr>
              <a:cxnSpLocks/>
              <a:stCxn id="5" idx="1"/>
            </p:cNvCxnSpPr>
            <p:nvPr/>
          </p:nvCxnSpPr>
          <p:spPr>
            <a:xfrm flipH="1">
              <a:off x="5753100" y="4799804"/>
              <a:ext cx="1443038" cy="131765"/>
            </a:xfrm>
            <a:prstGeom prst="straightConnector1">
              <a:avLst/>
            </a:prstGeom>
            <a:ln w="57150">
              <a:solidFill>
                <a:schemeClr val="accent6"/>
              </a:solidFill>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088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48A4F-F09E-D6F0-A1C0-23B98DC013B8}"/>
              </a:ext>
            </a:extLst>
          </p:cNvPr>
          <p:cNvSpPr>
            <a:spLocks noGrp="1"/>
          </p:cNvSpPr>
          <p:nvPr>
            <p:ph type="title"/>
          </p:nvPr>
        </p:nvSpPr>
        <p:spPr/>
        <p:txBody>
          <a:bodyPr/>
          <a:lstStyle/>
          <a:p>
            <a:r>
              <a:rPr lang="en-US" dirty="0"/>
              <a:t>A few caveats about RCTs</a:t>
            </a:r>
          </a:p>
        </p:txBody>
      </p:sp>
      <p:sp>
        <p:nvSpPr>
          <p:cNvPr id="3" name="Text Placeholder 2">
            <a:extLst>
              <a:ext uri="{FF2B5EF4-FFF2-40B4-BE49-F238E27FC236}">
                <a16:creationId xmlns:a16="http://schemas.microsoft.com/office/drawing/2014/main" id="{2C124A6E-E885-5EBC-43DA-DE8DAA8004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988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47352-904F-96B7-6969-68B486231A9F}"/>
              </a:ext>
            </a:extLst>
          </p:cNvPr>
          <p:cNvSpPr>
            <a:spLocks noGrp="1"/>
          </p:cNvSpPr>
          <p:nvPr>
            <p:ph type="title"/>
          </p:nvPr>
        </p:nvSpPr>
        <p:spPr>
          <a:xfrm>
            <a:off x="409575" y="8928"/>
            <a:ext cx="10515600" cy="1325563"/>
          </a:xfrm>
        </p:spPr>
        <p:txBody>
          <a:bodyPr/>
          <a:lstStyle/>
          <a:p>
            <a:r>
              <a:rPr lang="en-US" dirty="0"/>
              <a:t>Caveat(s)...</a:t>
            </a:r>
          </a:p>
        </p:txBody>
      </p:sp>
      <p:sp>
        <p:nvSpPr>
          <p:cNvPr id="3" name="Content Placeholder 2">
            <a:extLst>
              <a:ext uri="{FF2B5EF4-FFF2-40B4-BE49-F238E27FC236}">
                <a16:creationId xmlns:a16="http://schemas.microsoft.com/office/drawing/2014/main" id="{C665097C-0CBB-9701-07E1-C1D8C66FC0A1}"/>
              </a:ext>
            </a:extLst>
          </p:cNvPr>
          <p:cNvSpPr>
            <a:spLocks noGrp="1"/>
          </p:cNvSpPr>
          <p:nvPr>
            <p:ph idx="1"/>
          </p:nvPr>
        </p:nvSpPr>
        <p:spPr>
          <a:xfrm>
            <a:off x="838200" y="1300164"/>
            <a:ext cx="10515600" cy="5557836"/>
          </a:xfrm>
        </p:spPr>
        <p:txBody>
          <a:bodyPr>
            <a:normAutofit fontScale="92500" lnSpcReduction="10000"/>
          </a:bodyPr>
          <a:lstStyle/>
          <a:p>
            <a:r>
              <a:rPr lang="en-US" dirty="0"/>
              <a:t>Suppose I really did randomize who went to college, between two people:</a:t>
            </a:r>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a:t>The observational comparison is $12 - $10 = $2.  </a:t>
            </a:r>
          </a:p>
          <a:p>
            <a:r>
              <a:rPr lang="en-US" dirty="0"/>
              <a:t>Since I randomized, no selection on treatment or selection on levels</a:t>
            </a:r>
          </a:p>
          <a:p>
            <a:r>
              <a:rPr lang="en-US" dirty="0"/>
              <a:t>Thus, the average treatment effect of college is $2 of salary.</a:t>
            </a:r>
          </a:p>
          <a:p>
            <a:r>
              <a:rPr lang="en-US" dirty="0"/>
              <a:t>I conclude that if anyone on earth is deciding between going to college or not, they should expect that college will gain them $2.</a:t>
            </a:r>
          </a:p>
          <a:p>
            <a:r>
              <a:rPr lang="en-US" sz="3900" b="1" dirty="0">
                <a:solidFill>
                  <a:schemeClr val="accent2"/>
                </a:solidFill>
              </a:rPr>
              <a:t>Issues with this conclusion?</a:t>
            </a:r>
          </a:p>
          <a:p>
            <a:endParaRPr lang="en-US" dirty="0"/>
          </a:p>
        </p:txBody>
      </p:sp>
      <p:grpSp>
        <p:nvGrpSpPr>
          <p:cNvPr id="23" name="Group 22">
            <a:extLst>
              <a:ext uri="{FF2B5EF4-FFF2-40B4-BE49-F238E27FC236}">
                <a16:creationId xmlns:a16="http://schemas.microsoft.com/office/drawing/2014/main" id="{8428F2D9-959F-1346-4265-A3187D82CF96}"/>
              </a:ext>
            </a:extLst>
          </p:cNvPr>
          <p:cNvGrpSpPr/>
          <p:nvPr/>
        </p:nvGrpSpPr>
        <p:grpSpPr>
          <a:xfrm>
            <a:off x="2653838" y="1808444"/>
            <a:ext cx="6631115" cy="2036413"/>
            <a:chOff x="2425238" y="2622835"/>
            <a:chExt cx="6631115" cy="2036413"/>
          </a:xfrm>
        </p:grpSpPr>
        <p:pic>
          <p:nvPicPr>
            <p:cNvPr id="5" name="Picture 4">
              <a:extLst>
                <a:ext uri="{FF2B5EF4-FFF2-40B4-BE49-F238E27FC236}">
                  <a16:creationId xmlns:a16="http://schemas.microsoft.com/office/drawing/2014/main" id="{49E69AAA-88A3-2C97-46D9-88CF19221634}"/>
                </a:ext>
              </a:extLst>
            </p:cNvPr>
            <p:cNvPicPr>
              <a:picLocks noChangeAspect="1"/>
            </p:cNvPicPr>
            <p:nvPr/>
          </p:nvPicPr>
          <p:blipFill>
            <a:blip r:embed="rId2"/>
            <a:stretch>
              <a:fillRect/>
            </a:stretch>
          </p:blipFill>
          <p:spPr>
            <a:xfrm>
              <a:off x="4243591" y="3093965"/>
              <a:ext cx="1267412" cy="1132155"/>
            </a:xfrm>
            <a:prstGeom prst="rect">
              <a:avLst/>
            </a:prstGeom>
          </p:spPr>
        </p:pic>
        <p:sp>
          <p:nvSpPr>
            <p:cNvPr id="7" name="TextBox 6">
              <a:extLst>
                <a:ext uri="{FF2B5EF4-FFF2-40B4-BE49-F238E27FC236}">
                  <a16:creationId xmlns:a16="http://schemas.microsoft.com/office/drawing/2014/main" id="{7BEB5072-651E-F124-A231-2669C4EDECA9}"/>
                </a:ext>
              </a:extLst>
            </p:cNvPr>
            <p:cNvSpPr txBox="1"/>
            <p:nvPr/>
          </p:nvSpPr>
          <p:spPr>
            <a:xfrm>
              <a:off x="4368606" y="4247625"/>
              <a:ext cx="1180814" cy="396716"/>
            </a:xfrm>
            <a:prstGeom prst="rect">
              <a:avLst/>
            </a:prstGeom>
            <a:noFill/>
          </p:spPr>
          <p:txBody>
            <a:bodyPr wrap="square" rtlCol="0">
              <a:spAutoFit/>
            </a:bodyPr>
            <a:lstStyle/>
            <a:p>
              <a:pPr algn="ctr"/>
              <a:r>
                <a:rPr lang="en-US" sz="1400" dirty="0"/>
                <a:t>Panda</a:t>
              </a:r>
            </a:p>
          </p:txBody>
        </p:sp>
        <p:sp>
          <p:nvSpPr>
            <p:cNvPr id="12" name="TextBox 11">
              <a:extLst>
                <a:ext uri="{FF2B5EF4-FFF2-40B4-BE49-F238E27FC236}">
                  <a16:creationId xmlns:a16="http://schemas.microsoft.com/office/drawing/2014/main" id="{68B02FDD-C1BA-25DC-F3CE-C212C71A25B6}"/>
                </a:ext>
              </a:extLst>
            </p:cNvPr>
            <p:cNvSpPr txBox="1"/>
            <p:nvPr/>
          </p:nvSpPr>
          <p:spPr>
            <a:xfrm>
              <a:off x="6642581" y="4262532"/>
              <a:ext cx="1180814" cy="396716"/>
            </a:xfrm>
            <a:prstGeom prst="rect">
              <a:avLst/>
            </a:prstGeom>
            <a:noFill/>
          </p:spPr>
          <p:txBody>
            <a:bodyPr wrap="square" rtlCol="0">
              <a:spAutoFit/>
            </a:bodyPr>
            <a:lstStyle/>
            <a:p>
              <a:pPr algn="ctr"/>
              <a:r>
                <a:rPr lang="en-US" sz="1400" dirty="0"/>
                <a:t>Rabbit</a:t>
              </a:r>
            </a:p>
          </p:txBody>
        </p:sp>
        <p:pic>
          <p:nvPicPr>
            <p:cNvPr id="14" name="Picture 7" descr="Adoptable Rabbits | morabbit">
              <a:extLst>
                <a:ext uri="{FF2B5EF4-FFF2-40B4-BE49-F238E27FC236}">
                  <a16:creationId xmlns:a16="http://schemas.microsoft.com/office/drawing/2014/main" id="{15D9226B-C1DC-D752-3747-5646F84D3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42581" y="2750003"/>
              <a:ext cx="988765" cy="16359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Page 12 | Mortarboard Cap Images - Free Download on Freepik">
              <a:extLst>
                <a:ext uri="{FF2B5EF4-FFF2-40B4-BE49-F238E27FC236}">
                  <a16:creationId xmlns:a16="http://schemas.microsoft.com/office/drawing/2014/main" id="{166CC43E-F6AC-CECD-55E4-F5A58D358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641">
              <a:off x="6967100" y="2622835"/>
              <a:ext cx="459383" cy="4593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Money Stack | Totally Accurate BattleGrounds Wiki | Fandom">
              <a:extLst>
                <a:ext uri="{FF2B5EF4-FFF2-40B4-BE49-F238E27FC236}">
                  <a16:creationId xmlns:a16="http://schemas.microsoft.com/office/drawing/2014/main" id="{B8FCD998-A5AF-BE52-9DA7-728E780D5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326442">
              <a:off x="3568737" y="3248722"/>
              <a:ext cx="641665" cy="6385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oney Stack | Totally Accurate BattleGrounds Wiki | Fandom">
              <a:extLst>
                <a:ext uri="{FF2B5EF4-FFF2-40B4-BE49-F238E27FC236}">
                  <a16:creationId xmlns:a16="http://schemas.microsoft.com/office/drawing/2014/main" id="{8AF01EEA-D54B-2FF2-D30B-EF88B7234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326442">
              <a:off x="7623285" y="3109743"/>
              <a:ext cx="641665" cy="63851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4F13BEE-238D-E085-D2D9-97658DC1500C}"/>
                </a:ext>
              </a:extLst>
            </p:cNvPr>
            <p:cNvSpPr txBox="1"/>
            <p:nvPr/>
          </p:nvSpPr>
          <p:spPr>
            <a:xfrm>
              <a:off x="2425238" y="3203217"/>
              <a:ext cx="1212696" cy="584775"/>
            </a:xfrm>
            <a:prstGeom prst="rect">
              <a:avLst/>
            </a:prstGeom>
            <a:noFill/>
          </p:spPr>
          <p:txBody>
            <a:bodyPr wrap="square" rtlCol="0">
              <a:spAutoFit/>
            </a:bodyPr>
            <a:lstStyle/>
            <a:p>
              <a:pPr algn="r"/>
              <a:r>
                <a:rPr lang="en-US" sz="3200" dirty="0">
                  <a:solidFill>
                    <a:schemeClr val="accent1"/>
                  </a:solidFill>
                </a:rPr>
                <a:t>$10</a:t>
              </a:r>
            </a:p>
          </p:txBody>
        </p:sp>
        <p:sp>
          <p:nvSpPr>
            <p:cNvPr id="22" name="TextBox 21">
              <a:extLst>
                <a:ext uri="{FF2B5EF4-FFF2-40B4-BE49-F238E27FC236}">
                  <a16:creationId xmlns:a16="http://schemas.microsoft.com/office/drawing/2014/main" id="{F968F062-DF2B-8633-27A8-328277D5E3D4}"/>
                </a:ext>
              </a:extLst>
            </p:cNvPr>
            <p:cNvSpPr txBox="1"/>
            <p:nvPr/>
          </p:nvSpPr>
          <p:spPr>
            <a:xfrm>
              <a:off x="7843657" y="3201256"/>
              <a:ext cx="1212696" cy="584775"/>
            </a:xfrm>
            <a:prstGeom prst="rect">
              <a:avLst/>
            </a:prstGeom>
            <a:noFill/>
          </p:spPr>
          <p:txBody>
            <a:bodyPr wrap="square" rtlCol="0">
              <a:spAutoFit/>
            </a:bodyPr>
            <a:lstStyle/>
            <a:p>
              <a:pPr algn="r"/>
              <a:r>
                <a:rPr lang="en-US" sz="3200" dirty="0">
                  <a:solidFill>
                    <a:schemeClr val="accent1"/>
                  </a:solidFill>
                </a:rPr>
                <a:t>$12</a:t>
              </a:r>
            </a:p>
          </p:txBody>
        </p:sp>
      </p:grpSp>
    </p:spTree>
    <p:extLst>
      <p:ext uri="{BB962C8B-B14F-4D97-AF65-F5344CB8AC3E}">
        <p14:creationId xmlns:p14="http://schemas.microsoft.com/office/powerpoint/2010/main" val="318350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4EAA-3A91-4303-28AB-FAE4F6B8CB96}"/>
              </a:ext>
            </a:extLst>
          </p:cNvPr>
          <p:cNvSpPr>
            <a:spLocks noGrp="1"/>
          </p:cNvSpPr>
          <p:nvPr>
            <p:ph type="title"/>
          </p:nvPr>
        </p:nvSpPr>
        <p:spPr>
          <a:xfrm>
            <a:off x="509588" y="365125"/>
            <a:ext cx="10515600" cy="1325563"/>
          </a:xfrm>
        </p:spPr>
        <p:txBody>
          <a:bodyPr/>
          <a:lstStyle/>
          <a:p>
            <a:r>
              <a:rPr lang="en-US" dirty="0"/>
              <a:t>Caveat 0: Everyone’s different!</a:t>
            </a:r>
          </a:p>
        </p:txBody>
      </p:sp>
      <p:sp>
        <p:nvSpPr>
          <p:cNvPr id="3" name="Content Placeholder 2">
            <a:extLst>
              <a:ext uri="{FF2B5EF4-FFF2-40B4-BE49-F238E27FC236}">
                <a16:creationId xmlns:a16="http://schemas.microsoft.com/office/drawing/2014/main" id="{383F932A-F4FD-886A-06BF-1EA0567430C3}"/>
              </a:ext>
            </a:extLst>
          </p:cNvPr>
          <p:cNvSpPr>
            <a:spLocks noGrp="1"/>
          </p:cNvSpPr>
          <p:nvPr>
            <p:ph idx="1"/>
          </p:nvPr>
        </p:nvSpPr>
        <p:spPr>
          <a:xfrm>
            <a:off x="838199" y="1682748"/>
            <a:ext cx="10515600" cy="4351338"/>
          </a:xfrm>
        </p:spPr>
        <p:txBody>
          <a:bodyPr/>
          <a:lstStyle/>
          <a:p>
            <a:r>
              <a:rPr lang="en-US" dirty="0"/>
              <a:t>The $2 statistic is just an </a:t>
            </a:r>
            <a:r>
              <a:rPr lang="en-US" b="1" dirty="0"/>
              <a:t>average</a:t>
            </a:r>
            <a:r>
              <a:rPr lang="en-US" dirty="0"/>
              <a:t>.  It might be that no one will have a $2 gain from college.</a:t>
            </a:r>
          </a:p>
          <a:p>
            <a:endParaRPr lang="en-US" dirty="0"/>
          </a:p>
          <a:p>
            <a:endParaRPr lang="en-US" dirty="0"/>
          </a:p>
          <a:p>
            <a:endParaRPr lang="en-US" dirty="0"/>
          </a:p>
          <a:p>
            <a:r>
              <a:rPr lang="en-US" dirty="0"/>
              <a:t>If you have reason to believe you’ll get more or less out of college than the “average” person, your expected returns to college may be different.</a:t>
            </a:r>
          </a:p>
        </p:txBody>
      </p:sp>
      <p:grpSp>
        <p:nvGrpSpPr>
          <p:cNvPr id="19" name="Group 18">
            <a:extLst>
              <a:ext uri="{FF2B5EF4-FFF2-40B4-BE49-F238E27FC236}">
                <a16:creationId xmlns:a16="http://schemas.microsoft.com/office/drawing/2014/main" id="{FD1EC6C0-45BF-725F-580C-E2DF495D4521}"/>
              </a:ext>
            </a:extLst>
          </p:cNvPr>
          <p:cNvGrpSpPr/>
          <p:nvPr/>
        </p:nvGrpSpPr>
        <p:grpSpPr>
          <a:xfrm>
            <a:off x="4411671" y="2301907"/>
            <a:ext cx="4262233" cy="1678999"/>
            <a:chOff x="4411671" y="2301907"/>
            <a:chExt cx="4262233" cy="1678999"/>
          </a:xfrm>
        </p:grpSpPr>
        <p:pic>
          <p:nvPicPr>
            <p:cNvPr id="33796" name="Picture 4" descr="Premium Vector | Diverse people standing multiethnic crowd young men and  women">
              <a:extLst>
                <a:ext uri="{FF2B5EF4-FFF2-40B4-BE49-F238E27FC236}">
                  <a16:creationId xmlns:a16="http://schemas.microsoft.com/office/drawing/2014/main" id="{EA539B70-6DC3-6395-7A2D-F1060F244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1671" y="2877094"/>
              <a:ext cx="3786188" cy="1103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3FCBCD-BC4D-2FB2-FF09-1117A301EFD1}"/>
                </a:ext>
              </a:extLst>
            </p:cNvPr>
            <p:cNvSpPr txBox="1"/>
            <p:nvPr/>
          </p:nvSpPr>
          <p:spPr>
            <a:xfrm>
              <a:off x="4411671" y="2511453"/>
              <a:ext cx="835818" cy="369332"/>
            </a:xfrm>
            <a:prstGeom prst="rect">
              <a:avLst/>
            </a:prstGeom>
            <a:noFill/>
          </p:spPr>
          <p:txBody>
            <a:bodyPr wrap="square" rtlCol="0">
              <a:spAutoFit/>
            </a:bodyPr>
            <a:lstStyle/>
            <a:p>
              <a:r>
                <a:rPr lang="en-US" b="1" dirty="0">
                  <a:solidFill>
                    <a:srgbClr val="C00000"/>
                  </a:solidFill>
                </a:rPr>
                <a:t>-1</a:t>
              </a:r>
            </a:p>
          </p:txBody>
        </p:sp>
        <p:sp>
          <p:nvSpPr>
            <p:cNvPr id="8" name="TextBox 7">
              <a:extLst>
                <a:ext uri="{FF2B5EF4-FFF2-40B4-BE49-F238E27FC236}">
                  <a16:creationId xmlns:a16="http://schemas.microsoft.com/office/drawing/2014/main" id="{3A30D733-C273-C297-01D7-8CC71EF3708C}"/>
                </a:ext>
              </a:extLst>
            </p:cNvPr>
            <p:cNvSpPr txBox="1"/>
            <p:nvPr/>
          </p:nvSpPr>
          <p:spPr>
            <a:xfrm>
              <a:off x="5158191" y="2373536"/>
              <a:ext cx="835818" cy="369332"/>
            </a:xfrm>
            <a:prstGeom prst="rect">
              <a:avLst/>
            </a:prstGeom>
            <a:noFill/>
          </p:spPr>
          <p:txBody>
            <a:bodyPr wrap="square" rtlCol="0">
              <a:spAutoFit/>
            </a:bodyPr>
            <a:lstStyle/>
            <a:p>
              <a:r>
                <a:rPr lang="en-US" b="1" dirty="0">
                  <a:solidFill>
                    <a:srgbClr val="C00000"/>
                  </a:solidFill>
                </a:rPr>
                <a:t>-1</a:t>
              </a:r>
            </a:p>
          </p:txBody>
        </p:sp>
        <p:sp>
          <p:nvSpPr>
            <p:cNvPr id="9" name="TextBox 8">
              <a:extLst>
                <a:ext uri="{FF2B5EF4-FFF2-40B4-BE49-F238E27FC236}">
                  <a16:creationId xmlns:a16="http://schemas.microsoft.com/office/drawing/2014/main" id="{79CF1849-552E-DB20-23FA-979A4D3C81EF}"/>
                </a:ext>
              </a:extLst>
            </p:cNvPr>
            <p:cNvSpPr txBox="1"/>
            <p:nvPr/>
          </p:nvSpPr>
          <p:spPr>
            <a:xfrm>
              <a:off x="5994009" y="2501358"/>
              <a:ext cx="835818" cy="369332"/>
            </a:xfrm>
            <a:prstGeom prst="rect">
              <a:avLst/>
            </a:prstGeom>
            <a:noFill/>
          </p:spPr>
          <p:txBody>
            <a:bodyPr wrap="square" rtlCol="0">
              <a:spAutoFit/>
            </a:bodyPr>
            <a:lstStyle/>
            <a:p>
              <a:r>
                <a:rPr lang="en-US" b="1" dirty="0">
                  <a:solidFill>
                    <a:srgbClr val="C00000"/>
                  </a:solidFill>
                </a:rPr>
                <a:t>-1</a:t>
              </a:r>
            </a:p>
          </p:txBody>
        </p:sp>
        <p:sp>
          <p:nvSpPr>
            <p:cNvPr id="10" name="TextBox 9">
              <a:extLst>
                <a:ext uri="{FF2B5EF4-FFF2-40B4-BE49-F238E27FC236}">
                  <a16:creationId xmlns:a16="http://schemas.microsoft.com/office/drawing/2014/main" id="{45948677-F31A-CF35-DDDD-EBEBAA22DBD7}"/>
                </a:ext>
              </a:extLst>
            </p:cNvPr>
            <p:cNvSpPr txBox="1"/>
            <p:nvPr/>
          </p:nvSpPr>
          <p:spPr>
            <a:xfrm>
              <a:off x="6740529" y="2363441"/>
              <a:ext cx="835818" cy="369332"/>
            </a:xfrm>
            <a:prstGeom prst="rect">
              <a:avLst/>
            </a:prstGeom>
            <a:noFill/>
          </p:spPr>
          <p:txBody>
            <a:bodyPr wrap="square" rtlCol="0">
              <a:spAutoFit/>
            </a:bodyPr>
            <a:lstStyle/>
            <a:p>
              <a:r>
                <a:rPr lang="en-US" b="1" dirty="0">
                  <a:solidFill>
                    <a:srgbClr val="C00000"/>
                  </a:solidFill>
                </a:rPr>
                <a:t>-1</a:t>
              </a:r>
            </a:p>
          </p:txBody>
        </p:sp>
        <p:sp>
          <p:nvSpPr>
            <p:cNvPr id="11" name="TextBox 10">
              <a:extLst>
                <a:ext uri="{FF2B5EF4-FFF2-40B4-BE49-F238E27FC236}">
                  <a16:creationId xmlns:a16="http://schemas.microsoft.com/office/drawing/2014/main" id="{6C717CF0-DD59-B27C-FD48-88411CE71E73}"/>
                </a:ext>
              </a:extLst>
            </p:cNvPr>
            <p:cNvSpPr txBox="1"/>
            <p:nvPr/>
          </p:nvSpPr>
          <p:spPr>
            <a:xfrm>
              <a:off x="7420177" y="2618911"/>
              <a:ext cx="835818" cy="369332"/>
            </a:xfrm>
            <a:prstGeom prst="rect">
              <a:avLst/>
            </a:prstGeom>
            <a:noFill/>
          </p:spPr>
          <p:txBody>
            <a:bodyPr wrap="square" rtlCol="0">
              <a:spAutoFit/>
            </a:bodyPr>
            <a:lstStyle/>
            <a:p>
              <a:r>
                <a:rPr lang="en-US" b="1" dirty="0">
                  <a:solidFill>
                    <a:srgbClr val="C00000"/>
                  </a:solidFill>
                </a:rPr>
                <a:t>-1</a:t>
              </a:r>
            </a:p>
          </p:txBody>
        </p:sp>
        <p:sp>
          <p:nvSpPr>
            <p:cNvPr id="12" name="TextBox 11">
              <a:extLst>
                <a:ext uri="{FF2B5EF4-FFF2-40B4-BE49-F238E27FC236}">
                  <a16:creationId xmlns:a16="http://schemas.microsoft.com/office/drawing/2014/main" id="{1058EA66-2B2F-DD92-2D04-814899BA8FDD}"/>
                </a:ext>
              </a:extLst>
            </p:cNvPr>
            <p:cNvSpPr txBox="1"/>
            <p:nvPr/>
          </p:nvSpPr>
          <p:spPr>
            <a:xfrm>
              <a:off x="7838086" y="2589501"/>
              <a:ext cx="835818" cy="369332"/>
            </a:xfrm>
            <a:prstGeom prst="rect">
              <a:avLst/>
            </a:prstGeom>
            <a:noFill/>
          </p:spPr>
          <p:txBody>
            <a:bodyPr wrap="square" rtlCol="0">
              <a:spAutoFit/>
            </a:bodyPr>
            <a:lstStyle/>
            <a:p>
              <a:r>
                <a:rPr lang="en-US" b="1" dirty="0">
                  <a:solidFill>
                    <a:srgbClr val="C00000"/>
                  </a:solidFill>
                </a:rPr>
                <a:t>-1</a:t>
              </a:r>
            </a:p>
          </p:txBody>
        </p:sp>
        <p:sp>
          <p:nvSpPr>
            <p:cNvPr id="13" name="TextBox 12">
              <a:extLst>
                <a:ext uri="{FF2B5EF4-FFF2-40B4-BE49-F238E27FC236}">
                  <a16:creationId xmlns:a16="http://schemas.microsoft.com/office/drawing/2014/main" id="{A3D0BE8B-4304-66B1-902C-165176FD6972}"/>
                </a:ext>
              </a:extLst>
            </p:cNvPr>
            <p:cNvSpPr txBox="1"/>
            <p:nvPr/>
          </p:nvSpPr>
          <p:spPr>
            <a:xfrm>
              <a:off x="7464826" y="2301907"/>
              <a:ext cx="835818" cy="369332"/>
            </a:xfrm>
            <a:prstGeom prst="rect">
              <a:avLst/>
            </a:prstGeom>
            <a:noFill/>
          </p:spPr>
          <p:txBody>
            <a:bodyPr wrap="square" rtlCol="0">
              <a:spAutoFit/>
            </a:bodyPr>
            <a:lstStyle/>
            <a:p>
              <a:r>
                <a:rPr lang="en-US" b="1" dirty="0">
                  <a:solidFill>
                    <a:schemeClr val="accent6"/>
                  </a:solidFill>
                </a:rPr>
                <a:t>+5</a:t>
              </a:r>
            </a:p>
          </p:txBody>
        </p:sp>
        <p:sp>
          <p:nvSpPr>
            <p:cNvPr id="14" name="TextBox 13">
              <a:extLst>
                <a:ext uri="{FF2B5EF4-FFF2-40B4-BE49-F238E27FC236}">
                  <a16:creationId xmlns:a16="http://schemas.microsoft.com/office/drawing/2014/main" id="{C871FB38-8D41-1E2C-C044-23B5C7CA9D6C}"/>
                </a:ext>
              </a:extLst>
            </p:cNvPr>
            <p:cNvSpPr txBox="1"/>
            <p:nvPr/>
          </p:nvSpPr>
          <p:spPr>
            <a:xfrm>
              <a:off x="7056331" y="2507762"/>
              <a:ext cx="835818" cy="369332"/>
            </a:xfrm>
            <a:prstGeom prst="rect">
              <a:avLst/>
            </a:prstGeom>
            <a:noFill/>
          </p:spPr>
          <p:txBody>
            <a:bodyPr wrap="square" rtlCol="0">
              <a:spAutoFit/>
            </a:bodyPr>
            <a:lstStyle/>
            <a:p>
              <a:r>
                <a:rPr lang="en-US" b="1" dirty="0">
                  <a:solidFill>
                    <a:schemeClr val="accent6"/>
                  </a:solidFill>
                </a:rPr>
                <a:t>+5</a:t>
              </a:r>
            </a:p>
          </p:txBody>
        </p:sp>
        <p:sp>
          <p:nvSpPr>
            <p:cNvPr id="15" name="TextBox 14">
              <a:extLst>
                <a:ext uri="{FF2B5EF4-FFF2-40B4-BE49-F238E27FC236}">
                  <a16:creationId xmlns:a16="http://schemas.microsoft.com/office/drawing/2014/main" id="{669E2C95-4815-B7B1-DB13-B91B5604717E}"/>
                </a:ext>
              </a:extLst>
            </p:cNvPr>
            <p:cNvSpPr txBox="1"/>
            <p:nvPr/>
          </p:nvSpPr>
          <p:spPr>
            <a:xfrm>
              <a:off x="6362317" y="2613357"/>
              <a:ext cx="835818" cy="369332"/>
            </a:xfrm>
            <a:prstGeom prst="rect">
              <a:avLst/>
            </a:prstGeom>
            <a:noFill/>
          </p:spPr>
          <p:txBody>
            <a:bodyPr wrap="square" rtlCol="0">
              <a:spAutoFit/>
            </a:bodyPr>
            <a:lstStyle/>
            <a:p>
              <a:r>
                <a:rPr lang="en-US" b="1" dirty="0">
                  <a:solidFill>
                    <a:schemeClr val="accent6"/>
                  </a:solidFill>
                </a:rPr>
                <a:t>+5</a:t>
              </a:r>
            </a:p>
          </p:txBody>
        </p:sp>
        <p:sp>
          <p:nvSpPr>
            <p:cNvPr id="16" name="TextBox 15">
              <a:extLst>
                <a:ext uri="{FF2B5EF4-FFF2-40B4-BE49-F238E27FC236}">
                  <a16:creationId xmlns:a16="http://schemas.microsoft.com/office/drawing/2014/main" id="{7C97EE82-EDFB-B68C-D3B7-9659F5F94F32}"/>
                </a:ext>
              </a:extLst>
            </p:cNvPr>
            <p:cNvSpPr txBox="1"/>
            <p:nvPr/>
          </p:nvSpPr>
          <p:spPr>
            <a:xfrm>
              <a:off x="5713406" y="2379940"/>
              <a:ext cx="835818" cy="369332"/>
            </a:xfrm>
            <a:prstGeom prst="rect">
              <a:avLst/>
            </a:prstGeom>
            <a:noFill/>
          </p:spPr>
          <p:txBody>
            <a:bodyPr wrap="square" rtlCol="0">
              <a:spAutoFit/>
            </a:bodyPr>
            <a:lstStyle/>
            <a:p>
              <a:r>
                <a:rPr lang="en-US" b="1" dirty="0">
                  <a:solidFill>
                    <a:schemeClr val="accent6"/>
                  </a:solidFill>
                </a:rPr>
                <a:t>+5</a:t>
              </a:r>
            </a:p>
          </p:txBody>
        </p:sp>
        <p:sp>
          <p:nvSpPr>
            <p:cNvPr id="17" name="TextBox 16">
              <a:extLst>
                <a:ext uri="{FF2B5EF4-FFF2-40B4-BE49-F238E27FC236}">
                  <a16:creationId xmlns:a16="http://schemas.microsoft.com/office/drawing/2014/main" id="{648D765D-FB47-43BA-F533-4D08AEC39B7B}"/>
                </a:ext>
              </a:extLst>
            </p:cNvPr>
            <p:cNvSpPr txBox="1"/>
            <p:nvPr/>
          </p:nvSpPr>
          <p:spPr>
            <a:xfrm>
              <a:off x="5428669" y="2622776"/>
              <a:ext cx="835818" cy="369332"/>
            </a:xfrm>
            <a:prstGeom prst="rect">
              <a:avLst/>
            </a:prstGeom>
            <a:noFill/>
          </p:spPr>
          <p:txBody>
            <a:bodyPr wrap="square" rtlCol="0">
              <a:spAutoFit/>
            </a:bodyPr>
            <a:lstStyle/>
            <a:p>
              <a:r>
                <a:rPr lang="en-US" b="1" dirty="0">
                  <a:solidFill>
                    <a:schemeClr val="accent6"/>
                  </a:solidFill>
                </a:rPr>
                <a:t>+5</a:t>
              </a:r>
            </a:p>
          </p:txBody>
        </p:sp>
        <p:sp>
          <p:nvSpPr>
            <p:cNvPr id="18" name="TextBox 17">
              <a:extLst>
                <a:ext uri="{FF2B5EF4-FFF2-40B4-BE49-F238E27FC236}">
                  <a16:creationId xmlns:a16="http://schemas.microsoft.com/office/drawing/2014/main" id="{98686CCF-0161-89CA-D643-AA91C2EA9390}"/>
                </a:ext>
              </a:extLst>
            </p:cNvPr>
            <p:cNvSpPr txBox="1"/>
            <p:nvPr/>
          </p:nvSpPr>
          <p:spPr>
            <a:xfrm>
              <a:off x="4770759" y="2606341"/>
              <a:ext cx="835818" cy="369332"/>
            </a:xfrm>
            <a:prstGeom prst="rect">
              <a:avLst/>
            </a:prstGeom>
            <a:noFill/>
          </p:spPr>
          <p:txBody>
            <a:bodyPr wrap="square" rtlCol="0">
              <a:spAutoFit/>
            </a:bodyPr>
            <a:lstStyle/>
            <a:p>
              <a:r>
                <a:rPr lang="en-US" b="1" dirty="0">
                  <a:solidFill>
                    <a:schemeClr val="accent6"/>
                  </a:solidFill>
                </a:rPr>
                <a:t>+5</a:t>
              </a:r>
            </a:p>
          </p:txBody>
        </p:sp>
      </p:grpSp>
      <p:grpSp>
        <p:nvGrpSpPr>
          <p:cNvPr id="21" name="Group 20">
            <a:extLst>
              <a:ext uri="{FF2B5EF4-FFF2-40B4-BE49-F238E27FC236}">
                <a16:creationId xmlns:a16="http://schemas.microsoft.com/office/drawing/2014/main" id="{CE209278-AC89-48B9-9006-878C529A0541}"/>
              </a:ext>
            </a:extLst>
          </p:cNvPr>
          <p:cNvGrpSpPr/>
          <p:nvPr/>
        </p:nvGrpSpPr>
        <p:grpSpPr>
          <a:xfrm>
            <a:off x="2700338" y="4833936"/>
            <a:ext cx="9491662" cy="2400301"/>
            <a:chOff x="2700338" y="4833936"/>
            <a:chExt cx="9491662" cy="2400301"/>
          </a:xfrm>
        </p:grpSpPr>
        <p:grpSp>
          <p:nvGrpSpPr>
            <p:cNvPr id="6" name="Group 5">
              <a:extLst>
                <a:ext uri="{FF2B5EF4-FFF2-40B4-BE49-F238E27FC236}">
                  <a16:creationId xmlns:a16="http://schemas.microsoft.com/office/drawing/2014/main" id="{C637A3E8-8966-C438-E99C-80AD3962479D}"/>
                </a:ext>
              </a:extLst>
            </p:cNvPr>
            <p:cNvGrpSpPr/>
            <p:nvPr/>
          </p:nvGrpSpPr>
          <p:grpSpPr>
            <a:xfrm>
              <a:off x="8886030" y="4833936"/>
              <a:ext cx="3305970" cy="2400301"/>
              <a:chOff x="7053282" y="3429000"/>
              <a:chExt cx="4722812" cy="3429000"/>
            </a:xfrm>
          </p:grpSpPr>
          <p:pic>
            <p:nvPicPr>
              <p:cNvPr id="33794" name="Picture 2" descr="Turtle or tortoise? What's the difference? – Dickinson County Conservation  Board">
                <a:extLst>
                  <a:ext uri="{FF2B5EF4-FFF2-40B4-BE49-F238E27FC236}">
                    <a16:creationId xmlns:a16="http://schemas.microsoft.com/office/drawing/2014/main" id="{FC98A94E-9E2F-6415-6AF8-45347F6CF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282" y="3429000"/>
                <a:ext cx="472281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age 12 | Mortarboard Cap Images - Free Download on Freepik">
                <a:extLst>
                  <a:ext uri="{FF2B5EF4-FFF2-40B4-BE49-F238E27FC236}">
                    <a16:creationId xmlns:a16="http://schemas.microsoft.com/office/drawing/2014/main" id="{4EE9C813-2FAA-E3C3-0DB2-75AB144ED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18908">
                <a:off x="7701351" y="4729386"/>
                <a:ext cx="491498" cy="49149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loud Callout 4">
              <a:extLst>
                <a:ext uri="{FF2B5EF4-FFF2-40B4-BE49-F238E27FC236}">
                  <a16:creationId xmlns:a16="http://schemas.microsoft.com/office/drawing/2014/main" id="{0008B70E-94FE-6DEE-61B2-6F8BD90CA54E}"/>
                </a:ext>
              </a:extLst>
            </p:cNvPr>
            <p:cNvSpPr/>
            <p:nvPr/>
          </p:nvSpPr>
          <p:spPr>
            <a:xfrm>
              <a:off x="2700338" y="4986337"/>
              <a:ext cx="5497521" cy="1719263"/>
            </a:xfrm>
            <a:prstGeom prst="cloudCallout">
              <a:avLst>
                <a:gd name="adj1" fmla="val 69300"/>
                <a:gd name="adj2" fmla="val 981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slow and steady personality is optimally suited for studying hard and getting lots out of school!</a:t>
              </a:r>
            </a:p>
          </p:txBody>
        </p:sp>
        <p:sp>
          <p:nvSpPr>
            <p:cNvPr id="20" name="TextBox 19">
              <a:extLst>
                <a:ext uri="{FF2B5EF4-FFF2-40B4-BE49-F238E27FC236}">
                  <a16:creationId xmlns:a16="http://schemas.microsoft.com/office/drawing/2014/main" id="{94BA0292-F20A-E5C4-20F6-F638B2AD5FEF}"/>
                </a:ext>
              </a:extLst>
            </p:cNvPr>
            <p:cNvSpPr txBox="1"/>
            <p:nvPr/>
          </p:nvSpPr>
          <p:spPr>
            <a:xfrm>
              <a:off x="8924029" y="5214508"/>
              <a:ext cx="1175347" cy="461665"/>
            </a:xfrm>
            <a:prstGeom prst="rect">
              <a:avLst/>
            </a:prstGeom>
            <a:noFill/>
          </p:spPr>
          <p:txBody>
            <a:bodyPr wrap="square" rtlCol="0">
              <a:spAutoFit/>
            </a:bodyPr>
            <a:lstStyle/>
            <a:p>
              <a:r>
                <a:rPr lang="en-US" sz="2400" b="1" dirty="0">
                  <a:solidFill>
                    <a:schemeClr val="accent6"/>
                  </a:solidFill>
                </a:rPr>
                <a:t>+$1000</a:t>
              </a:r>
            </a:p>
          </p:txBody>
        </p:sp>
      </p:grpSp>
    </p:spTree>
    <p:extLst>
      <p:ext uri="{BB962C8B-B14F-4D97-AF65-F5344CB8AC3E}">
        <p14:creationId xmlns:p14="http://schemas.microsoft.com/office/powerpoint/2010/main" val="29378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BD6E-93A7-0FB7-88B4-D9E84F8DF837}"/>
              </a:ext>
            </a:extLst>
          </p:cNvPr>
          <p:cNvSpPr>
            <a:spLocks noGrp="1"/>
          </p:cNvSpPr>
          <p:nvPr>
            <p:ph type="title"/>
          </p:nvPr>
        </p:nvSpPr>
        <p:spPr>
          <a:xfrm>
            <a:off x="387245" y="0"/>
            <a:ext cx="10515600" cy="1325563"/>
          </a:xfrm>
        </p:spPr>
        <p:txBody>
          <a:bodyPr/>
          <a:lstStyle/>
          <a:p>
            <a:r>
              <a:rPr lang="en-US" dirty="0"/>
              <a:t>Caveat 1: Sample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4899C6-6CBA-7D41-CCC5-3D006D793382}"/>
                  </a:ext>
                </a:extLst>
              </p:cNvPr>
              <p:cNvSpPr>
                <a:spLocks noGrp="1"/>
              </p:cNvSpPr>
              <p:nvPr>
                <p:ph idx="1"/>
              </p:nvPr>
            </p:nvSpPr>
            <p:spPr>
              <a:xfrm>
                <a:off x="838200" y="1825624"/>
                <a:ext cx="10948988" cy="5032375"/>
              </a:xfrm>
            </p:spPr>
            <p:txBody>
              <a:bodyPr>
                <a:normAutofit/>
              </a:bodyPr>
              <a:lstStyle/>
              <a:p>
                <a:r>
                  <a:rPr lang="en-US" dirty="0"/>
                  <a:t>I only have two data points. </a:t>
                </a:r>
              </a:p>
              <a:p>
                <a:r>
                  <a:rPr lang="en-US" dirty="0"/>
                  <a:t>The statements we are making are about </a:t>
                </a:r>
                <a:r>
                  <a:rPr lang="en-US" b="1" dirty="0"/>
                  <a:t>averages:</a:t>
                </a:r>
              </a:p>
              <a:p>
                <a:pPr marL="0" indent="0" algn="ctr">
                  <a:buNone/>
                </a:pPr>
                <a:r>
                  <a:rPr lang="en-US" dirty="0">
                    <a:solidFill>
                      <a:schemeClr val="accent1"/>
                    </a:solidFill>
                  </a:rPr>
                  <a:t>(Average) Observational Effect = Average Treatment Effect</a:t>
                </a:r>
              </a:p>
              <a:p>
                <a:pPr marL="0" indent="0" algn="ctr">
                  <a:buNone/>
                </a:pPr>
                <a14:m>
                  <m:oMath xmlns:m="http://schemas.openxmlformats.org/officeDocument/2006/math">
                    <m:r>
                      <a:rPr lang="en-US" sz="2800" i="1" smtClean="0">
                        <a:solidFill>
                          <a:schemeClr val="accent1"/>
                        </a:solidFill>
                        <a:latin typeface="Cambria Math" panose="02040503050406030204" pitchFamily="18" charset="0"/>
                        <a:ea typeface="Cambria Math" panose="02040503050406030204" pitchFamily="18" charset="0"/>
                      </a:rPr>
                      <m:t>𝔼</m:t>
                    </m:r>
                    <m:d>
                      <m:dPr>
                        <m:begChr m:val="["/>
                        <m:endChr m:val="]"/>
                        <m:ctrlPr>
                          <a:rPr lang="en-US" sz="2800" b="0" i="1" smtClean="0">
                            <a:solidFill>
                              <a:schemeClr val="accent1"/>
                            </a:solidFill>
                            <a:latin typeface="Cambria Math" panose="02040503050406030204" pitchFamily="18" charset="0"/>
                            <a:ea typeface="Cambria Math" panose="02040503050406030204" pitchFamily="18" charset="0"/>
                          </a:rPr>
                        </m:ctrlPr>
                      </m:dPr>
                      <m:e>
                        <m:sSub>
                          <m:sSubPr>
                            <m:ctrlPr>
                              <a:rPr lang="en-US" sz="2800" b="0" i="1" smtClean="0">
                                <a:solidFill>
                                  <a:schemeClr val="accent1"/>
                                </a:solidFill>
                                <a:latin typeface="Cambria Math" panose="02040503050406030204" pitchFamily="18" charset="0"/>
                                <a:ea typeface="Cambria Math" panose="02040503050406030204" pitchFamily="18" charset="0"/>
                              </a:rPr>
                            </m:ctrlPr>
                          </m:sSubPr>
                          <m:e>
                            <m:r>
                              <a:rPr lang="en-US" sz="2800" b="0" i="1" smtClean="0">
                                <a:solidFill>
                                  <a:schemeClr val="accent1"/>
                                </a:solidFill>
                                <a:latin typeface="Cambria Math" panose="02040503050406030204" pitchFamily="18" charset="0"/>
                                <a:ea typeface="Cambria Math" panose="02040503050406030204" pitchFamily="18" charset="0"/>
                              </a:rPr>
                              <m:t>𝑌</m:t>
                            </m:r>
                          </m:e>
                          <m:sub>
                            <m:r>
                              <a:rPr lang="en-US" sz="2800" b="0" i="1" smtClean="0">
                                <a:solidFill>
                                  <a:schemeClr val="accent1"/>
                                </a:solidFill>
                                <a:latin typeface="Cambria Math" panose="02040503050406030204" pitchFamily="18" charset="0"/>
                                <a:ea typeface="Cambria Math" panose="02040503050406030204" pitchFamily="18" charset="0"/>
                              </a:rPr>
                              <m:t>1,</m:t>
                            </m:r>
                            <m:r>
                              <a:rPr lang="en-US" sz="2800" b="0" i="1" smtClean="0">
                                <a:solidFill>
                                  <a:schemeClr val="accent1"/>
                                </a:solidFill>
                                <a:latin typeface="Cambria Math" panose="02040503050406030204" pitchFamily="18" charset="0"/>
                                <a:ea typeface="Cambria Math" panose="02040503050406030204" pitchFamily="18" charset="0"/>
                              </a:rPr>
                              <m:t>𝑗</m:t>
                            </m:r>
                          </m:sub>
                        </m:sSub>
                        <m:r>
                          <a:rPr lang="en-US" sz="2800" b="0" i="1" smtClean="0">
                            <a:solidFill>
                              <a:schemeClr val="accent1"/>
                            </a:solidFill>
                            <a:latin typeface="Cambria Math" panose="02040503050406030204" pitchFamily="18" charset="0"/>
                            <a:ea typeface="Cambria Math" panose="02040503050406030204" pitchFamily="18" charset="0"/>
                          </a:rPr>
                          <m:t> | </m:t>
                        </m:r>
                        <m:r>
                          <a:rPr lang="en-US" sz="2800" b="0" i="1" smtClean="0">
                            <a:solidFill>
                              <a:schemeClr val="accent1"/>
                            </a:solidFill>
                            <a:latin typeface="Cambria Math" panose="02040503050406030204" pitchFamily="18" charset="0"/>
                            <a:ea typeface="Cambria Math" panose="02040503050406030204" pitchFamily="18" charset="0"/>
                          </a:rPr>
                          <m:t>𝑗</m:t>
                        </m:r>
                        <m:r>
                          <a:rPr lang="en-US" sz="2800" b="0" i="0" smtClean="0">
                            <a:solidFill>
                              <a:schemeClr val="accent1"/>
                            </a:solidFill>
                            <a:latin typeface="Cambria Math" panose="02040503050406030204" pitchFamily="18" charset="0"/>
                            <a:ea typeface="Cambria Math" panose="02040503050406030204" pitchFamily="18" charset="0"/>
                          </a:rPr>
                          <m:t> </m:t>
                        </m:r>
                        <m:r>
                          <m:rPr>
                            <m:sty m:val="p"/>
                          </m:rPr>
                          <a:rPr lang="en-US" sz="2800" b="0" i="0" smtClean="0">
                            <a:solidFill>
                              <a:schemeClr val="accent1"/>
                            </a:solidFill>
                            <a:latin typeface="Cambria Math" panose="02040503050406030204" pitchFamily="18" charset="0"/>
                            <a:ea typeface="Cambria Math" panose="02040503050406030204" pitchFamily="18" charset="0"/>
                          </a:rPr>
                          <m:t>treated</m:t>
                        </m:r>
                        <m:r>
                          <a:rPr lang="en-US" sz="2800" b="0" i="0" smtClean="0">
                            <a:solidFill>
                              <a:schemeClr val="accent1"/>
                            </a:solidFill>
                            <a:latin typeface="Cambria Math" panose="02040503050406030204" pitchFamily="18" charset="0"/>
                            <a:ea typeface="Cambria Math" panose="02040503050406030204" pitchFamily="18" charset="0"/>
                          </a:rPr>
                          <m:t> </m:t>
                        </m:r>
                      </m:e>
                    </m:d>
                    <m:r>
                      <a:rPr lang="en-US" sz="2800" b="0" i="1" smtClean="0">
                        <a:solidFill>
                          <a:schemeClr val="accent1"/>
                        </a:solidFill>
                        <a:latin typeface="Cambria Math" panose="02040503050406030204" pitchFamily="18" charset="0"/>
                        <a:ea typeface="Cambria Math" panose="02040503050406030204" pitchFamily="18" charset="0"/>
                      </a:rPr>
                      <m:t> −</m:t>
                    </m:r>
                    <m:r>
                      <a:rPr lang="en-US" sz="2800" i="1" smtClean="0">
                        <a:solidFill>
                          <a:schemeClr val="accent1"/>
                        </a:solidFill>
                        <a:latin typeface="Cambria Math" panose="02040503050406030204" pitchFamily="18" charset="0"/>
                        <a:ea typeface="Cambria Math" panose="02040503050406030204" pitchFamily="18" charset="0"/>
                      </a:rPr>
                      <m:t>𝔼</m:t>
                    </m:r>
                    <m:d>
                      <m:dPr>
                        <m:begChr m:val="["/>
                        <m:endChr m:val="]"/>
                        <m:ctrlPr>
                          <a:rPr lang="en-US" sz="2800" b="0" i="1" smtClean="0">
                            <a:solidFill>
                              <a:schemeClr val="accent1"/>
                            </a:solidFill>
                            <a:latin typeface="Cambria Math" panose="02040503050406030204" pitchFamily="18" charset="0"/>
                            <a:ea typeface="Cambria Math" panose="02040503050406030204" pitchFamily="18" charset="0"/>
                          </a:rPr>
                        </m:ctrlPr>
                      </m:dPr>
                      <m:e>
                        <m:sSub>
                          <m:sSubPr>
                            <m:ctrlPr>
                              <a:rPr lang="en-US" sz="2800" b="0" i="1" smtClean="0">
                                <a:solidFill>
                                  <a:schemeClr val="accent1"/>
                                </a:solidFill>
                                <a:latin typeface="Cambria Math" panose="02040503050406030204" pitchFamily="18" charset="0"/>
                                <a:ea typeface="Cambria Math" panose="02040503050406030204" pitchFamily="18" charset="0"/>
                              </a:rPr>
                            </m:ctrlPr>
                          </m:sSubPr>
                          <m:e>
                            <m:r>
                              <a:rPr lang="en-US" sz="2800" b="0" i="1" smtClean="0">
                                <a:solidFill>
                                  <a:schemeClr val="accent1"/>
                                </a:solidFill>
                                <a:latin typeface="Cambria Math" panose="02040503050406030204" pitchFamily="18" charset="0"/>
                                <a:ea typeface="Cambria Math" panose="02040503050406030204" pitchFamily="18" charset="0"/>
                              </a:rPr>
                              <m:t>𝑌</m:t>
                            </m:r>
                          </m:e>
                          <m:sub>
                            <m:r>
                              <a:rPr lang="en-US" sz="2800" b="0" i="1" smtClean="0">
                                <a:solidFill>
                                  <a:schemeClr val="accent1"/>
                                </a:solidFill>
                                <a:latin typeface="Cambria Math" panose="02040503050406030204" pitchFamily="18" charset="0"/>
                                <a:ea typeface="Cambria Math" panose="02040503050406030204" pitchFamily="18" charset="0"/>
                              </a:rPr>
                              <m:t>0,</m:t>
                            </m:r>
                            <m:r>
                              <a:rPr lang="en-US" sz="2800" b="0" i="1" smtClean="0">
                                <a:solidFill>
                                  <a:schemeClr val="accent1"/>
                                </a:solidFill>
                                <a:latin typeface="Cambria Math" panose="02040503050406030204" pitchFamily="18" charset="0"/>
                                <a:ea typeface="Cambria Math" panose="02040503050406030204" pitchFamily="18" charset="0"/>
                              </a:rPr>
                              <m:t>𝑗</m:t>
                            </m:r>
                          </m:sub>
                        </m:sSub>
                        <m:r>
                          <a:rPr lang="en-US" sz="2800" b="0" i="1" smtClean="0">
                            <a:solidFill>
                              <a:schemeClr val="accent1"/>
                            </a:solidFill>
                            <a:latin typeface="Cambria Math" panose="02040503050406030204" pitchFamily="18" charset="0"/>
                            <a:ea typeface="Cambria Math" panose="02040503050406030204" pitchFamily="18" charset="0"/>
                          </a:rPr>
                          <m:t> | </m:t>
                        </m:r>
                        <m:r>
                          <a:rPr lang="en-US" sz="2800" b="0" i="1" smtClean="0">
                            <a:solidFill>
                              <a:schemeClr val="accent1"/>
                            </a:solidFill>
                            <a:latin typeface="Cambria Math" panose="02040503050406030204" pitchFamily="18" charset="0"/>
                            <a:ea typeface="Cambria Math" panose="02040503050406030204" pitchFamily="18" charset="0"/>
                          </a:rPr>
                          <m:t>𝑗</m:t>
                        </m:r>
                        <m:r>
                          <a:rPr lang="en-US" sz="2800" b="0" i="1" smtClean="0">
                            <a:solidFill>
                              <a:schemeClr val="accent1"/>
                            </a:solidFill>
                            <a:latin typeface="Cambria Math" panose="02040503050406030204" pitchFamily="18" charset="0"/>
                            <a:ea typeface="Cambria Math" panose="02040503050406030204" pitchFamily="18" charset="0"/>
                          </a:rPr>
                          <m:t> </m:t>
                        </m:r>
                        <m:r>
                          <m:rPr>
                            <m:sty m:val="p"/>
                          </m:rPr>
                          <a:rPr lang="en-US" sz="2800" b="0" i="0" smtClean="0">
                            <a:solidFill>
                              <a:schemeClr val="accent1"/>
                            </a:solidFill>
                            <a:latin typeface="Cambria Math" panose="02040503050406030204" pitchFamily="18" charset="0"/>
                            <a:ea typeface="Cambria Math" panose="02040503050406030204" pitchFamily="18" charset="0"/>
                          </a:rPr>
                          <m:t>not</m:t>
                        </m:r>
                        <m:r>
                          <a:rPr lang="en-US" sz="2800" b="0" i="0" smtClean="0">
                            <a:solidFill>
                              <a:schemeClr val="accent1"/>
                            </a:solidFill>
                            <a:latin typeface="Cambria Math" panose="02040503050406030204" pitchFamily="18" charset="0"/>
                            <a:ea typeface="Cambria Math" panose="02040503050406030204" pitchFamily="18" charset="0"/>
                          </a:rPr>
                          <m:t> </m:t>
                        </m:r>
                        <m:r>
                          <m:rPr>
                            <m:sty m:val="p"/>
                          </m:rPr>
                          <a:rPr lang="en-US" sz="2800" b="0" i="0" smtClean="0">
                            <a:solidFill>
                              <a:schemeClr val="accent1"/>
                            </a:solidFill>
                            <a:latin typeface="Cambria Math" panose="02040503050406030204" pitchFamily="18" charset="0"/>
                            <a:ea typeface="Cambria Math" panose="02040503050406030204" pitchFamily="18" charset="0"/>
                          </a:rPr>
                          <m:t>treated</m:t>
                        </m:r>
                        <m:r>
                          <a:rPr lang="en-US" sz="2800" b="0" i="0" smtClean="0">
                            <a:solidFill>
                              <a:schemeClr val="accent1"/>
                            </a:solidFill>
                            <a:latin typeface="Cambria Math" panose="02040503050406030204" pitchFamily="18" charset="0"/>
                            <a:ea typeface="Cambria Math" panose="02040503050406030204" pitchFamily="18" charset="0"/>
                          </a:rPr>
                          <m:t> </m:t>
                        </m:r>
                      </m:e>
                    </m:d>
                    <m:r>
                      <a:rPr lang="en-US" sz="2800" b="0" i="0" smtClean="0">
                        <a:solidFill>
                          <a:schemeClr val="accent1"/>
                        </a:solidFill>
                        <a:latin typeface="Cambria Math" panose="02040503050406030204" pitchFamily="18" charset="0"/>
                        <a:ea typeface="Cambria Math" panose="02040503050406030204" pitchFamily="18" charset="0"/>
                      </a:rPr>
                      <m:t>=</m:t>
                    </m:r>
                    <m:r>
                      <a:rPr lang="en-US" sz="2800" i="1" smtClean="0">
                        <a:solidFill>
                          <a:schemeClr val="accent1"/>
                        </a:solidFill>
                        <a:latin typeface="Cambria Math" panose="02040503050406030204" pitchFamily="18" charset="0"/>
                        <a:ea typeface="Cambria Math" panose="02040503050406030204" pitchFamily="18" charset="0"/>
                      </a:rPr>
                      <m:t>𝔼</m:t>
                    </m:r>
                  </m:oMath>
                </a14:m>
                <a:r>
                  <a:rPr lang="en-US" sz="2800" dirty="0">
                    <a:solidFill>
                      <a:schemeClr val="accent1"/>
                    </a:solidFill>
                  </a:rPr>
                  <a: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1,</m:t>
                        </m:r>
                        <m:r>
                          <a:rPr lang="en-US" sz="2800" b="0" i="1" smtClean="0">
                            <a:solidFill>
                              <a:schemeClr val="accent1"/>
                            </a:solidFill>
                            <a:latin typeface="Cambria Math" panose="02040503050406030204" pitchFamily="18" charset="0"/>
                          </a:rPr>
                          <m:t>𝑗</m:t>
                        </m:r>
                        <m:r>
                          <a:rPr lang="en-US" sz="2800" b="0" i="1" smtClean="0">
                            <a:solidFill>
                              <a:schemeClr val="accent1"/>
                            </a:solidFill>
                            <a:latin typeface="Cambria Math" panose="02040503050406030204" pitchFamily="18" charset="0"/>
                          </a:rPr>
                          <m:t> </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𝑌</m:t>
                        </m:r>
                      </m:e>
                      <m:sub>
                        <m:r>
                          <a:rPr lang="en-US" sz="2800" b="0" i="1" smtClean="0">
                            <a:solidFill>
                              <a:schemeClr val="accent1"/>
                            </a:solidFill>
                            <a:latin typeface="Cambria Math" panose="02040503050406030204" pitchFamily="18" charset="0"/>
                          </a:rPr>
                          <m:t>0,</m:t>
                        </m:r>
                        <m:r>
                          <a:rPr lang="en-US" sz="2800" b="0" i="1" smtClean="0">
                            <a:solidFill>
                              <a:schemeClr val="accent1"/>
                            </a:solidFill>
                            <a:latin typeface="Cambria Math" panose="02040503050406030204" pitchFamily="18" charset="0"/>
                          </a:rPr>
                          <m:t>𝑗</m:t>
                        </m:r>
                      </m:sub>
                    </m:sSub>
                    <m:r>
                      <a:rPr lang="en-US" sz="2800" b="0" i="1" smtClean="0">
                        <a:solidFill>
                          <a:schemeClr val="accent1"/>
                        </a:solidFill>
                        <a:latin typeface="Cambria Math" panose="02040503050406030204" pitchFamily="18" charset="0"/>
                      </a:rPr>
                      <m:t> ]</m:t>
                    </m:r>
                  </m:oMath>
                </a14:m>
                <a:endParaRPr lang="en-US" dirty="0">
                  <a:solidFill>
                    <a:schemeClr val="accent1"/>
                  </a:solidFill>
                </a:endParaRPr>
              </a:p>
              <a:p>
                <a:r>
                  <a:rPr lang="en-US" dirty="0"/>
                  <a:t>If we want to estimate an average accurately, we need a lot of samples.</a:t>
                </a:r>
              </a:p>
              <a:p>
                <a:r>
                  <a:rPr lang="en-US" dirty="0"/>
                  <a:t>E.g., what is the average height of students at </a:t>
                </a:r>
                <a:r>
                  <a:rPr lang="en-US" dirty="0" err="1"/>
                  <a:t>Koç</a:t>
                </a:r>
                <a:r>
                  <a:rPr lang="en-US" dirty="0"/>
                  <a:t>?</a:t>
                </a:r>
              </a:p>
              <a:p>
                <a:pPr lvl="1"/>
                <a:r>
                  <a:rPr lang="en-US" dirty="0">
                    <a:solidFill>
                      <a:schemeClr val="accent1"/>
                    </a:solidFill>
                  </a:rPr>
                  <a:t>Choose one random student and look at their height</a:t>
                </a:r>
              </a:p>
              <a:p>
                <a:pPr lvl="1"/>
                <a:r>
                  <a:rPr lang="en-US" dirty="0">
                    <a:solidFill>
                      <a:schemeClr val="accent1"/>
                    </a:solidFill>
                  </a:rPr>
                  <a:t>Choose 1000 random students and look at their average height</a:t>
                </a:r>
              </a:p>
              <a:p>
                <a:r>
                  <a:rPr lang="en-US" dirty="0"/>
                  <a:t>Similarly, if we want to make inferences from an RCT, we need a lot of test subjects, the more the better.</a:t>
                </a:r>
              </a:p>
            </p:txBody>
          </p:sp>
        </mc:Choice>
        <mc:Fallback xmlns="">
          <p:sp>
            <p:nvSpPr>
              <p:cNvPr id="3" name="Content Placeholder 2">
                <a:extLst>
                  <a:ext uri="{FF2B5EF4-FFF2-40B4-BE49-F238E27FC236}">
                    <a16:creationId xmlns:a16="http://schemas.microsoft.com/office/drawing/2014/main" id="{204899C6-6CBA-7D41-CCC5-3D006D793382}"/>
                  </a:ext>
                </a:extLst>
              </p:cNvPr>
              <p:cNvSpPr>
                <a:spLocks noGrp="1" noRot="1" noChangeAspect="1" noMove="1" noResize="1" noEditPoints="1" noAdjustHandles="1" noChangeArrowheads="1" noChangeShapeType="1" noTextEdit="1"/>
              </p:cNvSpPr>
              <p:nvPr>
                <p:ph idx="1"/>
              </p:nvPr>
            </p:nvSpPr>
            <p:spPr>
              <a:xfrm>
                <a:off x="838200" y="1825624"/>
                <a:ext cx="10948988" cy="5032375"/>
              </a:xfrm>
              <a:blipFill>
                <a:blip r:embed="rId2"/>
                <a:stretch>
                  <a:fillRect l="-1043" t="-201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7B2800C5-5115-28FF-610F-D9E198EF724E}"/>
              </a:ext>
            </a:extLst>
          </p:cNvPr>
          <p:cNvGrpSpPr/>
          <p:nvPr/>
        </p:nvGrpSpPr>
        <p:grpSpPr>
          <a:xfrm>
            <a:off x="9458325" y="5272088"/>
            <a:ext cx="2943225" cy="400050"/>
            <a:chOff x="9458325" y="5272088"/>
            <a:chExt cx="2943225" cy="400050"/>
          </a:xfrm>
        </p:grpSpPr>
        <p:sp>
          <p:nvSpPr>
            <p:cNvPr id="6" name="Right Arrow 5">
              <a:extLst>
                <a:ext uri="{FF2B5EF4-FFF2-40B4-BE49-F238E27FC236}">
                  <a16:creationId xmlns:a16="http://schemas.microsoft.com/office/drawing/2014/main" id="{68C34366-D1D7-0E5E-CE5F-B5F91E558768}"/>
                </a:ext>
              </a:extLst>
            </p:cNvPr>
            <p:cNvSpPr/>
            <p:nvPr/>
          </p:nvSpPr>
          <p:spPr>
            <a:xfrm rot="10800000">
              <a:off x="9458325" y="5272088"/>
              <a:ext cx="742950" cy="40005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D9AF10-7F94-3AB8-2D7C-3B44C3EFB21D}"/>
                </a:ext>
              </a:extLst>
            </p:cNvPr>
            <p:cNvSpPr txBox="1"/>
            <p:nvPr/>
          </p:nvSpPr>
          <p:spPr>
            <a:xfrm>
              <a:off x="10201275" y="5272088"/>
              <a:ext cx="2200275" cy="369332"/>
            </a:xfrm>
            <a:prstGeom prst="rect">
              <a:avLst/>
            </a:prstGeom>
            <a:noFill/>
          </p:spPr>
          <p:txBody>
            <a:bodyPr wrap="square" rtlCol="0">
              <a:spAutoFit/>
            </a:bodyPr>
            <a:lstStyle/>
            <a:p>
              <a:r>
                <a:rPr lang="en-US" dirty="0">
                  <a:solidFill>
                    <a:schemeClr val="accent2"/>
                  </a:solidFill>
                </a:rPr>
                <a:t>Obviously better</a:t>
              </a:r>
            </a:p>
          </p:txBody>
        </p:sp>
      </p:grpSp>
      <p:grpSp>
        <p:nvGrpSpPr>
          <p:cNvPr id="4" name="Group 3">
            <a:extLst>
              <a:ext uri="{FF2B5EF4-FFF2-40B4-BE49-F238E27FC236}">
                <a16:creationId xmlns:a16="http://schemas.microsoft.com/office/drawing/2014/main" id="{5D8E51ED-6F55-8057-0DF0-099235572613}"/>
              </a:ext>
            </a:extLst>
          </p:cNvPr>
          <p:cNvGrpSpPr/>
          <p:nvPr/>
        </p:nvGrpSpPr>
        <p:grpSpPr>
          <a:xfrm>
            <a:off x="5276053" y="1319299"/>
            <a:ext cx="1342663" cy="1012652"/>
            <a:chOff x="5276053" y="1319299"/>
            <a:chExt cx="1342663" cy="1012652"/>
          </a:xfrm>
        </p:grpSpPr>
        <p:pic>
          <p:nvPicPr>
            <p:cNvPr id="8" name="Picture 7">
              <a:extLst>
                <a:ext uri="{FF2B5EF4-FFF2-40B4-BE49-F238E27FC236}">
                  <a16:creationId xmlns:a16="http://schemas.microsoft.com/office/drawing/2014/main" id="{AC8E25EF-0A36-4E14-CB6F-ED7349300816}"/>
                </a:ext>
              </a:extLst>
            </p:cNvPr>
            <p:cNvPicPr>
              <a:picLocks noChangeAspect="1"/>
            </p:cNvPicPr>
            <p:nvPr/>
          </p:nvPicPr>
          <p:blipFill>
            <a:blip r:embed="rId3"/>
            <a:stretch>
              <a:fillRect/>
            </a:stretch>
          </p:blipFill>
          <p:spPr>
            <a:xfrm>
              <a:off x="5276053" y="1567450"/>
              <a:ext cx="737984" cy="659227"/>
            </a:xfrm>
            <a:prstGeom prst="rect">
              <a:avLst/>
            </a:prstGeom>
          </p:spPr>
        </p:pic>
        <p:pic>
          <p:nvPicPr>
            <p:cNvPr id="9" name="Picture 7" descr="Adoptable Rabbits | morabbit">
              <a:extLst>
                <a:ext uri="{FF2B5EF4-FFF2-40B4-BE49-F238E27FC236}">
                  <a16:creationId xmlns:a16="http://schemas.microsoft.com/office/drawing/2014/main" id="{349C1B64-AA88-B5FC-651B-90FEDA5D0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06671" y="1319299"/>
              <a:ext cx="612045" cy="10126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152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06AC-21E5-9736-F0BD-ED0ADB252F27}"/>
              </a:ext>
            </a:extLst>
          </p:cNvPr>
          <p:cNvSpPr>
            <a:spLocks noGrp="1"/>
          </p:cNvSpPr>
          <p:nvPr>
            <p:ph type="title"/>
          </p:nvPr>
        </p:nvSpPr>
        <p:spPr>
          <a:xfrm>
            <a:off x="147637" y="-149225"/>
            <a:ext cx="10515600" cy="1325563"/>
          </a:xfrm>
        </p:spPr>
        <p:txBody>
          <a:bodyPr/>
          <a:lstStyle/>
          <a:p>
            <a:r>
              <a:rPr lang="en-US" dirty="0"/>
              <a:t>Caveat 2: What’s the population?</a:t>
            </a:r>
          </a:p>
        </p:txBody>
      </p:sp>
      <p:sp>
        <p:nvSpPr>
          <p:cNvPr id="3" name="Content Placeholder 2">
            <a:extLst>
              <a:ext uri="{FF2B5EF4-FFF2-40B4-BE49-F238E27FC236}">
                <a16:creationId xmlns:a16="http://schemas.microsoft.com/office/drawing/2014/main" id="{A6C7747E-CD28-515A-8AA3-333699B55D37}"/>
              </a:ext>
            </a:extLst>
          </p:cNvPr>
          <p:cNvSpPr>
            <a:spLocks noGrp="1"/>
          </p:cNvSpPr>
          <p:nvPr>
            <p:ph idx="1"/>
          </p:nvPr>
        </p:nvSpPr>
        <p:spPr>
          <a:xfrm>
            <a:off x="492918" y="1176338"/>
            <a:ext cx="11206163" cy="6075363"/>
          </a:xfrm>
        </p:spPr>
        <p:txBody>
          <a:bodyPr>
            <a:normAutofit/>
          </a:bodyPr>
          <a:lstStyle/>
          <a:p>
            <a:r>
              <a:rPr lang="en-US" dirty="0"/>
              <a:t>I was extrapolating from these two test subjects to anyone in the world.</a:t>
            </a:r>
          </a:p>
          <a:p>
            <a:endParaRPr lang="en-US" dirty="0"/>
          </a:p>
          <a:p>
            <a:endParaRPr lang="en-US" dirty="0"/>
          </a:p>
          <a:p>
            <a:endParaRPr lang="en-US" dirty="0"/>
          </a:p>
          <a:p>
            <a:endParaRPr lang="en-US" dirty="0"/>
          </a:p>
          <a:p>
            <a:r>
              <a:rPr lang="en-US" dirty="0"/>
              <a:t>Sample sizes aside, maybe I didn’t pick my test subjects from the same distribution as “everyone in the world”</a:t>
            </a:r>
          </a:p>
          <a:p>
            <a:pPr lvl="1"/>
            <a:r>
              <a:rPr lang="en-US" dirty="0">
                <a:solidFill>
                  <a:schemeClr val="accent1"/>
                </a:solidFill>
              </a:rPr>
              <a:t>Maybe I picked people who agreed to participate in the experiment</a:t>
            </a:r>
          </a:p>
          <a:p>
            <a:pPr lvl="2"/>
            <a:r>
              <a:rPr lang="en-US" dirty="0">
                <a:solidFill>
                  <a:schemeClr val="accent1"/>
                </a:solidFill>
              </a:rPr>
              <a:t>There was “selection into the experiment”</a:t>
            </a:r>
          </a:p>
          <a:p>
            <a:pPr lvl="1"/>
            <a:r>
              <a:rPr lang="en-US" dirty="0">
                <a:solidFill>
                  <a:schemeClr val="accent1"/>
                </a:solidFill>
              </a:rPr>
              <a:t>Maybe I picked people who live in a particular country, or of a particular age, or...</a:t>
            </a:r>
          </a:p>
          <a:p>
            <a:pPr lvl="1"/>
            <a:r>
              <a:rPr lang="en-US" dirty="0">
                <a:solidFill>
                  <a:schemeClr val="accent1"/>
                </a:solidFill>
              </a:rPr>
              <a:t>Maybe I picked a representative sample, but then some people dropped out.</a:t>
            </a:r>
            <a:endParaRPr lang="en-US" dirty="0">
              <a:solidFill>
                <a:schemeClr val="accent1"/>
              </a:solidFill>
              <a:sym typeface="Wingdings" pitchFamily="2" charset="2"/>
            </a:endParaRPr>
          </a:p>
          <a:p>
            <a:r>
              <a:rPr lang="en-US" b="1" dirty="0">
                <a:sym typeface="Wingdings" pitchFamily="2" charset="2"/>
              </a:rPr>
              <a:t>RCTs tell us only about the population that our test subjects came from.</a:t>
            </a:r>
            <a:endParaRPr lang="en-US" b="1" dirty="0"/>
          </a:p>
        </p:txBody>
      </p:sp>
      <p:grpSp>
        <p:nvGrpSpPr>
          <p:cNvPr id="8" name="Group 7">
            <a:extLst>
              <a:ext uri="{FF2B5EF4-FFF2-40B4-BE49-F238E27FC236}">
                <a16:creationId xmlns:a16="http://schemas.microsoft.com/office/drawing/2014/main" id="{33741A00-AC97-AF73-8FD4-54AD53520E8C}"/>
              </a:ext>
            </a:extLst>
          </p:cNvPr>
          <p:cNvGrpSpPr/>
          <p:nvPr/>
        </p:nvGrpSpPr>
        <p:grpSpPr>
          <a:xfrm>
            <a:off x="3176587" y="1800225"/>
            <a:ext cx="5276850" cy="1785937"/>
            <a:chOff x="3276599" y="2386012"/>
            <a:chExt cx="5276850" cy="1785937"/>
          </a:xfrm>
        </p:grpSpPr>
        <p:grpSp>
          <p:nvGrpSpPr>
            <p:cNvPr id="6" name="Group 5">
              <a:extLst>
                <a:ext uri="{FF2B5EF4-FFF2-40B4-BE49-F238E27FC236}">
                  <a16:creationId xmlns:a16="http://schemas.microsoft.com/office/drawing/2014/main" id="{EDACB7D3-7B6C-6F6B-B49E-61C1CB6E1750}"/>
                </a:ext>
              </a:extLst>
            </p:cNvPr>
            <p:cNvGrpSpPr/>
            <p:nvPr/>
          </p:nvGrpSpPr>
          <p:grpSpPr>
            <a:xfrm>
              <a:off x="3276599" y="2602085"/>
              <a:ext cx="1797310" cy="1355552"/>
              <a:chOff x="2918615" y="2416348"/>
              <a:chExt cx="1342663" cy="1012652"/>
            </a:xfrm>
          </p:grpSpPr>
          <p:pic>
            <p:nvPicPr>
              <p:cNvPr id="4" name="Picture 3">
                <a:extLst>
                  <a:ext uri="{FF2B5EF4-FFF2-40B4-BE49-F238E27FC236}">
                    <a16:creationId xmlns:a16="http://schemas.microsoft.com/office/drawing/2014/main" id="{6A796456-466A-245A-D299-1C532712F073}"/>
                  </a:ext>
                </a:extLst>
              </p:cNvPr>
              <p:cNvPicPr>
                <a:picLocks noChangeAspect="1"/>
              </p:cNvPicPr>
              <p:nvPr/>
            </p:nvPicPr>
            <p:blipFill>
              <a:blip r:embed="rId2"/>
              <a:stretch>
                <a:fillRect/>
              </a:stretch>
            </p:blipFill>
            <p:spPr>
              <a:xfrm>
                <a:off x="2918615" y="2664499"/>
                <a:ext cx="737984" cy="659227"/>
              </a:xfrm>
              <a:prstGeom prst="rect">
                <a:avLst/>
              </a:prstGeom>
            </p:spPr>
          </p:pic>
          <p:pic>
            <p:nvPicPr>
              <p:cNvPr id="5" name="Picture 7" descr="Adoptable Rabbits | morabbit">
                <a:extLst>
                  <a:ext uri="{FF2B5EF4-FFF2-40B4-BE49-F238E27FC236}">
                    <a16:creationId xmlns:a16="http://schemas.microsoft.com/office/drawing/2014/main" id="{76A8835A-25ED-4CA5-09F0-0893C935F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49233" y="2416348"/>
                <a:ext cx="612045" cy="1012652"/>
              </a:xfrm>
              <a:prstGeom prst="rect">
                <a:avLst/>
              </a:prstGeom>
              <a:noFill/>
              <a:extLst>
                <a:ext uri="{909E8E84-426E-40DD-AFC4-6F175D3DCCD1}">
                  <a14:hiddenFill xmlns:a14="http://schemas.microsoft.com/office/drawing/2010/main">
                    <a:solidFill>
                      <a:srgbClr val="FFFFFF"/>
                    </a:solidFill>
                  </a14:hiddenFill>
                </a:ext>
              </a:extLst>
            </p:spPr>
          </p:pic>
        </p:grpSp>
        <p:pic>
          <p:nvPicPr>
            <p:cNvPr id="32770" name="Picture 2" descr="Peace Concept With Planet Earth And People Royalty Free SVG, Cliparts,  Vectors, and Stock Illustration. Image 19320322.">
              <a:extLst>
                <a:ext uri="{FF2B5EF4-FFF2-40B4-BE49-F238E27FC236}">
                  <a16:creationId xmlns:a16="http://schemas.microsoft.com/office/drawing/2014/main" id="{5891AB36-DDB9-F109-3255-ADF116797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512" y="2386012"/>
              <a:ext cx="1785937" cy="17859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49FBAD-38E1-2D9E-8B52-0CF979100968}"/>
                </a:ext>
              </a:extLst>
            </p:cNvPr>
            <p:cNvSpPr txBox="1"/>
            <p:nvPr/>
          </p:nvSpPr>
          <p:spPr>
            <a:xfrm>
              <a:off x="5501537" y="3017370"/>
              <a:ext cx="1016791" cy="523220"/>
            </a:xfrm>
            <a:prstGeom prst="rect">
              <a:avLst/>
            </a:prstGeom>
            <a:noFill/>
          </p:spPr>
          <p:txBody>
            <a:bodyPr wrap="square" rtlCol="0">
              <a:spAutoFit/>
            </a:bodyPr>
            <a:lstStyle/>
            <a:p>
              <a:pPr algn="ctr"/>
              <a:r>
                <a:rPr lang="en-US" sz="2800" dirty="0">
                  <a:solidFill>
                    <a:schemeClr val="accent2"/>
                  </a:solidFill>
                </a:rPr>
                <a:t>vs</a:t>
              </a:r>
            </a:p>
          </p:txBody>
        </p:sp>
      </p:grpSp>
    </p:spTree>
    <p:extLst>
      <p:ext uri="{BB962C8B-B14F-4D97-AF65-F5344CB8AC3E}">
        <p14:creationId xmlns:p14="http://schemas.microsoft.com/office/powerpoint/2010/main" val="17717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C3BE-14CF-1631-6071-73319F4CAA36}"/>
              </a:ext>
            </a:extLst>
          </p:cNvPr>
          <p:cNvSpPr>
            <a:spLocks noGrp="1"/>
          </p:cNvSpPr>
          <p:nvPr>
            <p:ph type="title"/>
          </p:nvPr>
        </p:nvSpPr>
        <p:spPr/>
        <p:txBody>
          <a:bodyPr/>
          <a:lstStyle/>
          <a:p>
            <a:r>
              <a:rPr lang="en-US" dirty="0"/>
              <a:t>Caveat 3: Interference/spillovers</a:t>
            </a:r>
          </a:p>
        </p:txBody>
      </p:sp>
      <p:sp>
        <p:nvSpPr>
          <p:cNvPr id="3" name="Content Placeholder 2">
            <a:extLst>
              <a:ext uri="{FF2B5EF4-FFF2-40B4-BE49-F238E27FC236}">
                <a16:creationId xmlns:a16="http://schemas.microsoft.com/office/drawing/2014/main" id="{734B0EDD-9B0C-D5D7-D5AB-FD62AD006B91}"/>
              </a:ext>
            </a:extLst>
          </p:cNvPr>
          <p:cNvSpPr>
            <a:spLocks noGrp="1"/>
          </p:cNvSpPr>
          <p:nvPr>
            <p:ph idx="1"/>
          </p:nvPr>
        </p:nvSpPr>
        <p:spPr>
          <a:xfrm>
            <a:off x="838200" y="1825625"/>
            <a:ext cx="10515600" cy="4854144"/>
          </a:xfrm>
        </p:spPr>
        <p:txBody>
          <a:bodyPr>
            <a:normAutofit lnSpcReduction="10000"/>
          </a:bodyPr>
          <a:lstStyle/>
          <a:p>
            <a:r>
              <a:rPr lang="en-US" dirty="0"/>
              <a:t>I assumed that what happens to the treatment group doesn’t affect the control group. </a:t>
            </a:r>
          </a:p>
          <a:p>
            <a:pPr lvl="1"/>
            <a:r>
              <a:rPr lang="en-US" dirty="0">
                <a:solidFill>
                  <a:schemeClr val="accent1"/>
                </a:solidFill>
              </a:rPr>
              <a:t>In this example: whether or not Panda goes to college doesn’t affect Rabbit.</a:t>
            </a:r>
          </a:p>
          <a:p>
            <a:pPr lvl="1"/>
            <a:r>
              <a:rPr lang="en-US" dirty="0">
                <a:solidFill>
                  <a:schemeClr val="accent1"/>
                </a:solidFill>
              </a:rPr>
              <a:t>In jargon: “Stable Unit Treatment Value Assumption” (SUTVA)</a:t>
            </a:r>
          </a:p>
          <a:p>
            <a:r>
              <a:rPr lang="en-US" dirty="0"/>
              <a:t>But suppose I run a </a:t>
            </a:r>
            <a:r>
              <a:rPr lang="en-US" b="1" dirty="0"/>
              <a:t>very</a:t>
            </a:r>
            <a:r>
              <a:rPr lang="en-US" dirty="0"/>
              <a:t> large RCT to encourage people to go to college.</a:t>
            </a:r>
          </a:p>
          <a:p>
            <a:pPr lvl="1"/>
            <a:r>
              <a:rPr lang="en-US" dirty="0">
                <a:solidFill>
                  <a:schemeClr val="accent1"/>
                </a:solidFill>
              </a:rPr>
              <a:t>Significantly more people go to college</a:t>
            </a:r>
          </a:p>
          <a:p>
            <a:pPr lvl="1"/>
            <a:r>
              <a:rPr lang="en-US" dirty="0">
                <a:solidFill>
                  <a:schemeClr val="accent1"/>
                </a:solidFill>
              </a:rPr>
              <a:t>Supply and Demand: more college-educated labor supply means lower wages</a:t>
            </a:r>
          </a:p>
          <a:p>
            <a:r>
              <a:rPr lang="en-US" dirty="0"/>
              <a:t>If everyone were to go to college, the returns to college might be different than my sample-size-of-2 RCT!</a:t>
            </a:r>
          </a:p>
          <a:p>
            <a:pPr lvl="1"/>
            <a:r>
              <a:rPr lang="en-US" dirty="0">
                <a:solidFill>
                  <a:schemeClr val="accent1"/>
                </a:solidFill>
              </a:rPr>
              <a:t>This matters when we run “small” RCTs and then want to “scale up” the program.  </a:t>
            </a:r>
          </a:p>
        </p:txBody>
      </p:sp>
    </p:spTree>
    <p:extLst>
      <p:ext uri="{BB962C8B-B14F-4D97-AF65-F5344CB8AC3E}">
        <p14:creationId xmlns:p14="http://schemas.microsoft.com/office/powerpoint/2010/main" val="233842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56A8A-58AC-7952-64D1-483E4A4072E0}"/>
              </a:ext>
            </a:extLst>
          </p:cNvPr>
          <p:cNvSpPr>
            <a:spLocks noGrp="1"/>
          </p:cNvSpPr>
          <p:nvPr>
            <p:ph type="title"/>
          </p:nvPr>
        </p:nvSpPr>
        <p:spPr/>
        <p:txBody>
          <a:bodyPr/>
          <a:lstStyle/>
          <a:p>
            <a:r>
              <a:rPr lang="en-US" dirty="0"/>
              <a:t>Example RCT</a:t>
            </a:r>
          </a:p>
        </p:txBody>
      </p:sp>
      <p:sp>
        <p:nvSpPr>
          <p:cNvPr id="3" name="Text Placeholder 2">
            <a:extLst>
              <a:ext uri="{FF2B5EF4-FFF2-40B4-BE49-F238E27FC236}">
                <a16:creationId xmlns:a16="http://schemas.microsoft.com/office/drawing/2014/main" id="{1CD908AE-4806-EDF1-35D0-BD5952B8750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539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9827-E4D0-DB7F-780D-D328FCA10089}"/>
              </a:ext>
            </a:extLst>
          </p:cNvPr>
          <p:cNvSpPr>
            <a:spLocks noGrp="1"/>
          </p:cNvSpPr>
          <p:nvPr>
            <p:ph type="title"/>
          </p:nvPr>
        </p:nvSpPr>
        <p:spPr/>
        <p:txBody>
          <a:bodyPr/>
          <a:lstStyle/>
          <a:p>
            <a:r>
              <a:rPr lang="en-US" dirty="0"/>
              <a:t>When do people run RCTs?</a:t>
            </a:r>
          </a:p>
        </p:txBody>
      </p:sp>
      <p:sp>
        <p:nvSpPr>
          <p:cNvPr id="3" name="Content Placeholder 2">
            <a:extLst>
              <a:ext uri="{FF2B5EF4-FFF2-40B4-BE49-F238E27FC236}">
                <a16:creationId xmlns:a16="http://schemas.microsoft.com/office/drawing/2014/main" id="{E5043FC0-68BC-D12A-12A4-FF7118ED8AE1}"/>
              </a:ext>
            </a:extLst>
          </p:cNvPr>
          <p:cNvSpPr>
            <a:spLocks noGrp="1"/>
          </p:cNvSpPr>
          <p:nvPr>
            <p:ph idx="1"/>
          </p:nvPr>
        </p:nvSpPr>
        <p:spPr>
          <a:xfrm>
            <a:off x="838200" y="1690688"/>
            <a:ext cx="10515600" cy="5167311"/>
          </a:xfrm>
        </p:spPr>
        <p:txBody>
          <a:bodyPr>
            <a:normAutofit/>
          </a:bodyPr>
          <a:lstStyle/>
          <a:p>
            <a:r>
              <a:rPr lang="en-US" dirty="0"/>
              <a:t>RCTs are the “gold standard” of causal inference.</a:t>
            </a:r>
          </a:p>
          <a:p>
            <a:pPr lvl="1"/>
            <a:r>
              <a:rPr lang="en-US" dirty="0">
                <a:solidFill>
                  <a:schemeClr val="accent1"/>
                </a:solidFill>
              </a:rPr>
              <a:t>Assuming one is careful to get large, representative samples</a:t>
            </a:r>
          </a:p>
          <a:p>
            <a:r>
              <a:rPr lang="en-US" dirty="0"/>
              <a:t>Medical researchers, biologists, </a:t>
            </a:r>
            <a:r>
              <a:rPr lang="en-US" dirty="0" err="1"/>
              <a:t>etc</a:t>
            </a:r>
            <a:r>
              <a:rPr lang="en-US" dirty="0"/>
              <a:t>, use them all the time</a:t>
            </a:r>
          </a:p>
          <a:p>
            <a:pPr lvl="1"/>
            <a:r>
              <a:rPr lang="en-US" dirty="0">
                <a:solidFill>
                  <a:schemeClr val="accent1"/>
                </a:solidFill>
              </a:rPr>
              <a:t>The US Food and Drug </a:t>
            </a:r>
            <a:r>
              <a:rPr lang="en-US" dirty="0" err="1">
                <a:solidFill>
                  <a:schemeClr val="accent1"/>
                </a:solidFill>
              </a:rPr>
              <a:t>Administarion</a:t>
            </a:r>
            <a:r>
              <a:rPr lang="en-US" dirty="0">
                <a:solidFill>
                  <a:schemeClr val="accent1"/>
                </a:solidFill>
              </a:rPr>
              <a:t> requires RCTs before approving drugs.</a:t>
            </a:r>
          </a:p>
          <a:p>
            <a:r>
              <a:rPr lang="en-US" dirty="0"/>
              <a:t>Social scientists use them when possible</a:t>
            </a:r>
          </a:p>
          <a:p>
            <a:pPr lvl="1"/>
            <a:r>
              <a:rPr lang="en-US" dirty="0">
                <a:solidFill>
                  <a:schemeClr val="accent1"/>
                </a:solidFill>
              </a:rPr>
              <a:t>To evaluate policies</a:t>
            </a:r>
          </a:p>
          <a:p>
            <a:pPr lvl="1"/>
            <a:r>
              <a:rPr lang="en-US" dirty="0">
                <a:solidFill>
                  <a:schemeClr val="accent1"/>
                </a:solidFill>
              </a:rPr>
              <a:t>To understand how society/the economy/politics/</a:t>
            </a:r>
            <a:r>
              <a:rPr lang="en-US" dirty="0" err="1">
                <a:solidFill>
                  <a:schemeClr val="accent1"/>
                </a:solidFill>
              </a:rPr>
              <a:t>etc</a:t>
            </a:r>
            <a:r>
              <a:rPr lang="en-US" dirty="0">
                <a:solidFill>
                  <a:schemeClr val="accent1"/>
                </a:solidFill>
              </a:rPr>
              <a:t> works</a:t>
            </a:r>
          </a:p>
          <a:p>
            <a:r>
              <a:rPr lang="en-US" dirty="0"/>
              <a:t>Computer scientists sometimes use them too!</a:t>
            </a:r>
          </a:p>
          <a:p>
            <a:pPr lvl="1"/>
            <a:r>
              <a:rPr lang="en-US" dirty="0">
                <a:solidFill>
                  <a:schemeClr val="accent1"/>
                </a:solidFill>
              </a:rPr>
              <a:t>To evaluate new software/hardware/systems</a:t>
            </a:r>
          </a:p>
          <a:p>
            <a:pPr lvl="1"/>
            <a:r>
              <a:rPr lang="en-US" dirty="0">
                <a:solidFill>
                  <a:schemeClr val="accent1"/>
                </a:solidFill>
              </a:rPr>
              <a:t>To understand complex systems that cannot be understood analytically</a:t>
            </a:r>
          </a:p>
          <a:p>
            <a:r>
              <a:rPr lang="en-US" dirty="0"/>
              <a:t>(Etc...)</a:t>
            </a:r>
            <a:r>
              <a:rPr lang="en-US" dirty="0">
                <a:sym typeface="Wingdings" pitchFamily="2" charset="2"/>
              </a:rPr>
              <a:t> </a:t>
            </a:r>
          </a:p>
          <a:p>
            <a:endParaRPr lang="en-US" dirty="0"/>
          </a:p>
        </p:txBody>
      </p:sp>
    </p:spTree>
    <p:extLst>
      <p:ext uri="{BB962C8B-B14F-4D97-AF65-F5344CB8AC3E}">
        <p14:creationId xmlns:p14="http://schemas.microsoft.com/office/powerpoint/2010/main" val="363030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12A6-7BF7-4D94-496F-B0F5FB4D2A9E}"/>
              </a:ext>
            </a:extLst>
          </p:cNvPr>
          <p:cNvSpPr>
            <a:spLocks noGrp="1"/>
          </p:cNvSpPr>
          <p:nvPr>
            <p:ph type="title"/>
          </p:nvPr>
        </p:nvSpPr>
        <p:spPr/>
        <p:txBody>
          <a:bodyPr/>
          <a:lstStyle/>
          <a:p>
            <a:r>
              <a:rPr lang="en-US" dirty="0"/>
              <a:t>One example</a:t>
            </a:r>
          </a:p>
        </p:txBody>
      </p:sp>
      <p:sp>
        <p:nvSpPr>
          <p:cNvPr id="3" name="Content Placeholder 2">
            <a:extLst>
              <a:ext uri="{FF2B5EF4-FFF2-40B4-BE49-F238E27FC236}">
                <a16:creationId xmlns:a16="http://schemas.microsoft.com/office/drawing/2014/main" id="{9D561166-A8CA-5ECA-6DFF-45BD578545C3}"/>
              </a:ext>
            </a:extLst>
          </p:cNvPr>
          <p:cNvSpPr>
            <a:spLocks noGrp="1"/>
          </p:cNvSpPr>
          <p:nvPr>
            <p:ph idx="1"/>
          </p:nvPr>
        </p:nvSpPr>
        <p:spPr/>
        <p:txBody>
          <a:bodyPr/>
          <a:lstStyle/>
          <a:p>
            <a:r>
              <a:rPr lang="en-US" dirty="0"/>
              <a:t>Returns to education</a:t>
            </a:r>
          </a:p>
          <a:p>
            <a:r>
              <a:rPr lang="en-US" dirty="0"/>
              <a:t>Something education-related </a:t>
            </a:r>
            <a:r>
              <a:rPr lang="en-US" dirty="0">
                <a:sym typeface="Wingdings" pitchFamily="2" charset="2"/>
              </a:rPr>
              <a:t>that may help us think about returns to education by looking at selection into college.</a:t>
            </a:r>
            <a:endParaRPr lang="en-US" dirty="0"/>
          </a:p>
        </p:txBody>
      </p:sp>
      <p:grpSp>
        <p:nvGrpSpPr>
          <p:cNvPr id="4" name="Group 3">
            <a:extLst>
              <a:ext uri="{FF2B5EF4-FFF2-40B4-BE49-F238E27FC236}">
                <a16:creationId xmlns:a16="http://schemas.microsoft.com/office/drawing/2014/main" id="{30AF8F8F-784D-EF18-EDC8-99EECBA60974}"/>
              </a:ext>
            </a:extLst>
          </p:cNvPr>
          <p:cNvGrpSpPr/>
          <p:nvPr/>
        </p:nvGrpSpPr>
        <p:grpSpPr>
          <a:xfrm>
            <a:off x="1024180" y="1991290"/>
            <a:ext cx="3533775" cy="200025"/>
            <a:chOff x="1024180" y="1991290"/>
            <a:chExt cx="3533775" cy="200025"/>
          </a:xfrm>
        </p:grpSpPr>
        <p:cxnSp>
          <p:nvCxnSpPr>
            <p:cNvPr id="5" name="Straight Connector 4">
              <a:extLst>
                <a:ext uri="{FF2B5EF4-FFF2-40B4-BE49-F238E27FC236}">
                  <a16:creationId xmlns:a16="http://schemas.microsoft.com/office/drawing/2014/main" id="{48513192-4CB2-A70E-B315-2707E0259A31}"/>
                </a:ext>
              </a:extLst>
            </p:cNvPr>
            <p:cNvCxnSpPr>
              <a:cxnSpLocks/>
            </p:cNvCxnSpPr>
            <p:nvPr/>
          </p:nvCxnSpPr>
          <p:spPr>
            <a:xfrm flipH="1" flipV="1">
              <a:off x="1024180" y="1991290"/>
              <a:ext cx="3533775" cy="2000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07E6B2-AEFE-8657-E245-7228DD73BB6D}"/>
                </a:ext>
              </a:extLst>
            </p:cNvPr>
            <p:cNvCxnSpPr>
              <a:cxnSpLocks/>
            </p:cNvCxnSpPr>
            <p:nvPr/>
          </p:nvCxnSpPr>
          <p:spPr>
            <a:xfrm flipH="1">
              <a:off x="1024180" y="1991290"/>
              <a:ext cx="3533775" cy="2000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325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B5AB-4C5F-0B63-FFAC-47319077FB6A}"/>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1694784-CA37-BB29-19D6-C5C8D6C19507}"/>
              </a:ext>
            </a:extLst>
          </p:cNvPr>
          <p:cNvSpPr>
            <a:spLocks noGrp="1"/>
          </p:cNvSpPr>
          <p:nvPr>
            <p:ph idx="1"/>
          </p:nvPr>
        </p:nvSpPr>
        <p:spPr>
          <a:xfrm>
            <a:off x="838200" y="1825625"/>
            <a:ext cx="10515600" cy="4351338"/>
          </a:xfrm>
        </p:spPr>
        <p:txBody>
          <a:bodyPr/>
          <a:lstStyle/>
          <a:p>
            <a:r>
              <a:rPr lang="en-US" dirty="0"/>
              <a:t>What do we mean by “X causes Y?”</a:t>
            </a:r>
          </a:p>
          <a:p>
            <a:pPr lvl="1"/>
            <a:r>
              <a:rPr lang="en-US" dirty="0">
                <a:solidFill>
                  <a:schemeClr val="accent1"/>
                </a:solidFill>
              </a:rPr>
              <a:t>Difficult question</a:t>
            </a:r>
          </a:p>
          <a:p>
            <a:pPr lvl="1"/>
            <a:r>
              <a:rPr lang="en-US" dirty="0">
                <a:solidFill>
                  <a:schemeClr val="accent1"/>
                </a:solidFill>
              </a:rPr>
              <a:t>Lots of answers</a:t>
            </a:r>
          </a:p>
          <a:p>
            <a:r>
              <a:rPr lang="en-US" dirty="0"/>
              <a:t>One answer: Manipulation-based approaches</a:t>
            </a:r>
          </a:p>
          <a:p>
            <a:pPr lvl="1"/>
            <a:r>
              <a:rPr lang="en-US" dirty="0">
                <a:solidFill>
                  <a:schemeClr val="accent1"/>
                </a:solidFill>
              </a:rPr>
              <a:t>Example: What is the effect of college on earnings?</a:t>
            </a:r>
          </a:p>
          <a:p>
            <a:r>
              <a:rPr lang="en-US" dirty="0"/>
              <a:t>Practical issues:</a:t>
            </a:r>
          </a:p>
          <a:p>
            <a:pPr lvl="1"/>
            <a:r>
              <a:rPr lang="en-US" dirty="0">
                <a:solidFill>
                  <a:schemeClr val="accent1"/>
                </a:solidFill>
              </a:rPr>
              <a:t>We can </a:t>
            </a:r>
            <a:r>
              <a:rPr lang="en-US" b="1" dirty="0">
                <a:solidFill>
                  <a:schemeClr val="accent1"/>
                </a:solidFill>
              </a:rPr>
              <a:t>never</a:t>
            </a:r>
            <a:r>
              <a:rPr lang="en-US" dirty="0">
                <a:solidFill>
                  <a:schemeClr val="accent1"/>
                </a:solidFill>
              </a:rPr>
              <a:t> observe both outcomes for a single individual</a:t>
            </a:r>
          </a:p>
          <a:p>
            <a:pPr lvl="1"/>
            <a:r>
              <a:rPr lang="en-US" dirty="0">
                <a:solidFill>
                  <a:schemeClr val="accent1"/>
                </a:solidFill>
              </a:rPr>
              <a:t>This is </a:t>
            </a:r>
            <a:r>
              <a:rPr lang="en-US" i="1" dirty="0">
                <a:solidFill>
                  <a:schemeClr val="accent1"/>
                </a:solidFill>
              </a:rPr>
              <a:t>“The fundamental problem of causal inference”</a:t>
            </a:r>
          </a:p>
          <a:p>
            <a:pPr lvl="1"/>
            <a:r>
              <a:rPr lang="en-US" dirty="0">
                <a:solidFill>
                  <a:schemeClr val="accent1"/>
                </a:solidFill>
              </a:rPr>
              <a:t>We can look at a population instead of an individual...but then we worried about </a:t>
            </a:r>
            <a:r>
              <a:rPr lang="en-US" i="1" dirty="0">
                <a:solidFill>
                  <a:schemeClr val="accent1"/>
                </a:solidFill>
              </a:rPr>
              <a:t>confounding variables.</a:t>
            </a:r>
          </a:p>
        </p:txBody>
      </p:sp>
    </p:spTree>
    <p:extLst>
      <p:ext uri="{BB962C8B-B14F-4D97-AF65-F5344CB8AC3E}">
        <p14:creationId xmlns:p14="http://schemas.microsoft.com/office/powerpoint/2010/main" val="80270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6573B5-1BE6-6A44-AB6E-135966983CC4}"/>
              </a:ext>
            </a:extLst>
          </p:cNvPr>
          <p:cNvSpPr/>
          <p:nvPr/>
        </p:nvSpPr>
        <p:spPr>
          <a:xfrm>
            <a:off x="883405" y="2247257"/>
            <a:ext cx="10104895" cy="4912963"/>
          </a:xfrm>
          <a:prstGeom prst="rect">
            <a:avLst/>
          </a:prstGeom>
          <a:solidFill>
            <a:schemeClr val="bg1">
              <a:lumMod val="9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C2679D-9B2B-D5DE-4E3A-9969868AB931}"/>
              </a:ext>
            </a:extLst>
          </p:cNvPr>
          <p:cNvSpPr>
            <a:spLocks noGrp="1"/>
          </p:cNvSpPr>
          <p:nvPr>
            <p:ph type="title"/>
          </p:nvPr>
        </p:nvSpPr>
        <p:spPr/>
        <p:txBody>
          <a:bodyPr/>
          <a:lstStyle/>
          <a:p>
            <a:r>
              <a:rPr lang="en-US" dirty="0"/>
              <a:t>What can we say about returns to education?</a:t>
            </a:r>
            <a:br>
              <a:rPr lang="en-US" dirty="0"/>
            </a:br>
            <a:r>
              <a:rPr lang="en-US" sz="3200" dirty="0"/>
              <a:t>With an RCT?</a:t>
            </a:r>
            <a:endParaRPr lang="en-US" dirty="0"/>
          </a:p>
        </p:txBody>
      </p:sp>
      <p:pic>
        <p:nvPicPr>
          <p:cNvPr id="4" name="Content Placeholder 4">
            <a:extLst>
              <a:ext uri="{FF2B5EF4-FFF2-40B4-BE49-F238E27FC236}">
                <a16:creationId xmlns:a16="http://schemas.microsoft.com/office/drawing/2014/main" id="{8ACA87AE-8BF0-C963-F4ED-10810D245F61}"/>
              </a:ext>
            </a:extLst>
          </p:cNvPr>
          <p:cNvPicPr>
            <a:picLocks noGrp="1" noChangeAspect="1"/>
          </p:cNvPicPr>
          <p:nvPr>
            <p:ph idx="1"/>
          </p:nvPr>
        </p:nvPicPr>
        <p:blipFill>
          <a:blip r:embed="rId2"/>
          <a:stretch>
            <a:fillRect/>
          </a:stretch>
        </p:blipFill>
        <p:spPr>
          <a:xfrm>
            <a:off x="1232762" y="2501836"/>
            <a:ext cx="8132736" cy="3999706"/>
          </a:xfrm>
        </p:spPr>
      </p:pic>
    </p:spTree>
    <p:extLst>
      <p:ext uri="{BB962C8B-B14F-4D97-AF65-F5344CB8AC3E}">
        <p14:creationId xmlns:p14="http://schemas.microsoft.com/office/powerpoint/2010/main" val="2654852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59EA-3B27-84C9-3798-A5CDC63303E1}"/>
              </a:ext>
            </a:extLst>
          </p:cNvPr>
          <p:cNvSpPr>
            <a:spLocks noGrp="1"/>
          </p:cNvSpPr>
          <p:nvPr>
            <p:ph type="title"/>
          </p:nvPr>
        </p:nvSpPr>
        <p:spPr>
          <a:xfrm>
            <a:off x="579249" y="-37824"/>
            <a:ext cx="11033502" cy="1325563"/>
          </a:xfrm>
        </p:spPr>
        <p:txBody>
          <a:bodyPr>
            <a:normAutofit fontScale="90000"/>
          </a:bodyPr>
          <a:lstStyle/>
          <a:p>
            <a:r>
              <a:rPr lang="en-US" sz="2700" dirty="0"/>
              <a:t>Background</a:t>
            </a:r>
            <a:br>
              <a:rPr lang="en-US" dirty="0"/>
            </a:br>
            <a:r>
              <a:rPr lang="en-US" dirty="0"/>
              <a:t>Low-income students are less likely to attend college</a:t>
            </a:r>
          </a:p>
        </p:txBody>
      </p:sp>
      <p:pic>
        <p:nvPicPr>
          <p:cNvPr id="4" name="Content Placeholder 4">
            <a:extLst>
              <a:ext uri="{FF2B5EF4-FFF2-40B4-BE49-F238E27FC236}">
                <a16:creationId xmlns:a16="http://schemas.microsoft.com/office/drawing/2014/main" id="{80D4E954-90AF-A788-51C5-C738BFA20BCC}"/>
              </a:ext>
            </a:extLst>
          </p:cNvPr>
          <p:cNvPicPr>
            <a:picLocks noGrp="1" noChangeAspect="1"/>
          </p:cNvPicPr>
          <p:nvPr>
            <p:ph idx="1"/>
          </p:nvPr>
        </p:nvPicPr>
        <p:blipFill>
          <a:blip r:embed="rId2"/>
          <a:stretch>
            <a:fillRect/>
          </a:stretch>
        </p:blipFill>
        <p:spPr>
          <a:xfrm>
            <a:off x="732602" y="1287739"/>
            <a:ext cx="6925192" cy="4849521"/>
          </a:xfrm>
        </p:spPr>
      </p:pic>
      <p:grpSp>
        <p:nvGrpSpPr>
          <p:cNvPr id="12" name="Group 11">
            <a:extLst>
              <a:ext uri="{FF2B5EF4-FFF2-40B4-BE49-F238E27FC236}">
                <a16:creationId xmlns:a16="http://schemas.microsoft.com/office/drawing/2014/main" id="{CD2E714E-CDDE-AD60-4A06-352680F34F71}"/>
              </a:ext>
            </a:extLst>
          </p:cNvPr>
          <p:cNvGrpSpPr/>
          <p:nvPr/>
        </p:nvGrpSpPr>
        <p:grpSpPr>
          <a:xfrm>
            <a:off x="6323309" y="1287739"/>
            <a:ext cx="4542940" cy="1508105"/>
            <a:chOff x="7191214" y="1706186"/>
            <a:chExt cx="4542940" cy="1508105"/>
          </a:xfrm>
        </p:grpSpPr>
        <p:sp>
          <p:nvSpPr>
            <p:cNvPr id="5" name="TextBox 4">
              <a:extLst>
                <a:ext uri="{FF2B5EF4-FFF2-40B4-BE49-F238E27FC236}">
                  <a16:creationId xmlns:a16="http://schemas.microsoft.com/office/drawing/2014/main" id="{CFAE792D-4502-CAB8-A25F-02BB1926C7D9}"/>
                </a:ext>
              </a:extLst>
            </p:cNvPr>
            <p:cNvSpPr txBox="1"/>
            <p:nvPr/>
          </p:nvSpPr>
          <p:spPr>
            <a:xfrm>
              <a:off x="8431078" y="1706186"/>
              <a:ext cx="3303076" cy="1508105"/>
            </a:xfrm>
            <a:prstGeom prst="rect">
              <a:avLst/>
            </a:prstGeom>
            <a:noFill/>
          </p:spPr>
          <p:txBody>
            <a:bodyPr wrap="square" rtlCol="0">
              <a:spAutoFit/>
            </a:bodyPr>
            <a:lstStyle/>
            <a:p>
              <a:r>
                <a:rPr lang="en-US" sz="2400" b="1" dirty="0">
                  <a:solidFill>
                    <a:schemeClr val="accent6"/>
                  </a:solidFill>
                </a:rPr>
                <a:t>“Low-income:” </a:t>
              </a:r>
              <a:r>
                <a:rPr lang="en-US" sz="2400" dirty="0">
                  <a:solidFill>
                    <a:schemeClr val="accent6"/>
                  </a:solidFill>
                </a:rPr>
                <a:t>eligible for free or reduced-price lunch.  </a:t>
              </a:r>
              <a:r>
                <a:rPr lang="en-US" dirty="0">
                  <a:solidFill>
                    <a:schemeClr val="accent6"/>
                  </a:solidFill>
                </a:rPr>
                <a:t>(Household income of about $46K in 2018).</a:t>
              </a:r>
              <a:endParaRPr lang="en-US" sz="2400" dirty="0">
                <a:solidFill>
                  <a:schemeClr val="accent6"/>
                </a:solidFill>
              </a:endParaRPr>
            </a:p>
          </p:txBody>
        </p:sp>
        <p:cxnSp>
          <p:nvCxnSpPr>
            <p:cNvPr id="7" name="Straight Arrow Connector 6">
              <a:extLst>
                <a:ext uri="{FF2B5EF4-FFF2-40B4-BE49-F238E27FC236}">
                  <a16:creationId xmlns:a16="http://schemas.microsoft.com/office/drawing/2014/main" id="{5BE81F37-D24C-161C-E576-35A6BC2FB319}"/>
                </a:ext>
              </a:extLst>
            </p:cNvPr>
            <p:cNvCxnSpPr/>
            <p:nvPr/>
          </p:nvCxnSpPr>
          <p:spPr>
            <a:xfrm flipH="1">
              <a:off x="7191214" y="1875295"/>
              <a:ext cx="1239864" cy="38745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5C31C8A-9938-F385-E818-B5C08FB8E555}"/>
              </a:ext>
            </a:extLst>
          </p:cNvPr>
          <p:cNvGrpSpPr/>
          <p:nvPr/>
        </p:nvGrpSpPr>
        <p:grpSpPr>
          <a:xfrm>
            <a:off x="4865500" y="2964953"/>
            <a:ext cx="6925192" cy="2891450"/>
            <a:chOff x="5842861" y="3431858"/>
            <a:chExt cx="5891293" cy="2891450"/>
          </a:xfrm>
        </p:grpSpPr>
        <p:sp>
          <p:nvSpPr>
            <p:cNvPr id="8" name="TextBox 7">
              <a:extLst>
                <a:ext uri="{FF2B5EF4-FFF2-40B4-BE49-F238E27FC236}">
                  <a16:creationId xmlns:a16="http://schemas.microsoft.com/office/drawing/2014/main" id="{BA91DE6A-5A74-CAC6-8879-157589BA28C7}"/>
                </a:ext>
              </a:extLst>
            </p:cNvPr>
            <p:cNvSpPr txBox="1"/>
            <p:nvPr/>
          </p:nvSpPr>
          <p:spPr>
            <a:xfrm>
              <a:off x="8121112" y="3431858"/>
              <a:ext cx="3613042" cy="1107996"/>
            </a:xfrm>
            <a:prstGeom prst="rect">
              <a:avLst/>
            </a:prstGeom>
            <a:noFill/>
          </p:spPr>
          <p:txBody>
            <a:bodyPr wrap="square" rtlCol="0">
              <a:spAutoFit/>
            </a:bodyPr>
            <a:lstStyle/>
            <a:p>
              <a:r>
                <a:rPr lang="en-US" sz="2400" b="1" dirty="0">
                  <a:solidFill>
                    <a:schemeClr val="accent2"/>
                  </a:solidFill>
                </a:rPr>
                <a:t>“High-achieving:” </a:t>
              </a:r>
              <a:r>
                <a:rPr lang="en-US" sz="2400" dirty="0">
                  <a:solidFill>
                    <a:schemeClr val="accent2"/>
                  </a:solidFill>
                </a:rPr>
                <a:t>Plausible admit to U Michigan.  </a:t>
              </a:r>
              <a:r>
                <a:rPr lang="en-US" dirty="0">
                  <a:solidFill>
                    <a:schemeClr val="accent2"/>
                  </a:solidFill>
                </a:rPr>
                <a:t>(GPA &gt; 3.3 and SAT &gt; 1100.)</a:t>
              </a:r>
            </a:p>
          </p:txBody>
        </p:sp>
        <p:cxnSp>
          <p:nvCxnSpPr>
            <p:cNvPr id="9" name="Straight Arrow Connector 8">
              <a:extLst>
                <a:ext uri="{FF2B5EF4-FFF2-40B4-BE49-F238E27FC236}">
                  <a16:creationId xmlns:a16="http://schemas.microsoft.com/office/drawing/2014/main" id="{378CA3C3-D049-4A01-E621-84E98936CAAD}"/>
                </a:ext>
              </a:extLst>
            </p:cNvPr>
            <p:cNvCxnSpPr>
              <a:cxnSpLocks/>
            </p:cNvCxnSpPr>
            <p:nvPr/>
          </p:nvCxnSpPr>
          <p:spPr>
            <a:xfrm flipH="1">
              <a:off x="5842861" y="3588316"/>
              <a:ext cx="2278251" cy="273499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0C8A352-ED23-9BE0-0EA8-CC22951E0428}"/>
              </a:ext>
            </a:extLst>
          </p:cNvPr>
          <p:cNvSpPr txBox="1"/>
          <p:nvPr/>
        </p:nvSpPr>
        <p:spPr>
          <a:xfrm>
            <a:off x="7811147" y="4242058"/>
            <a:ext cx="4088581" cy="2062103"/>
          </a:xfrm>
          <a:prstGeom prst="rect">
            <a:avLst/>
          </a:prstGeom>
          <a:noFill/>
        </p:spPr>
        <p:txBody>
          <a:bodyPr wrap="square" rtlCol="0">
            <a:spAutoFit/>
          </a:bodyPr>
          <a:lstStyle/>
          <a:p>
            <a:r>
              <a:rPr lang="en-US" sz="3200" b="1" dirty="0">
                <a:solidFill>
                  <a:schemeClr val="accent1"/>
                </a:solidFill>
              </a:rPr>
              <a:t>Discuss: Why?</a:t>
            </a:r>
          </a:p>
          <a:p>
            <a:r>
              <a:rPr lang="en-US" sz="2400" dirty="0">
                <a:solidFill>
                  <a:schemeClr val="accent1"/>
                </a:solidFill>
              </a:rPr>
              <a:t>Important: these students would be eligible for </a:t>
            </a:r>
            <a:r>
              <a:rPr lang="en-US" sz="2400" i="1" dirty="0">
                <a:solidFill>
                  <a:schemeClr val="accent1"/>
                </a:solidFill>
              </a:rPr>
              <a:t>very</a:t>
            </a:r>
            <a:r>
              <a:rPr lang="en-US" sz="2400" dirty="0">
                <a:solidFill>
                  <a:schemeClr val="accent1"/>
                </a:solidFill>
              </a:rPr>
              <a:t> generous financial aid at competitive colleges.</a:t>
            </a:r>
          </a:p>
        </p:txBody>
      </p:sp>
      <p:sp>
        <p:nvSpPr>
          <p:cNvPr id="15" name="TextBox 14">
            <a:extLst>
              <a:ext uri="{FF2B5EF4-FFF2-40B4-BE49-F238E27FC236}">
                <a16:creationId xmlns:a16="http://schemas.microsoft.com/office/drawing/2014/main" id="{D65E989F-9F86-46DA-E8D4-D3E89BAC9056}"/>
              </a:ext>
            </a:extLst>
          </p:cNvPr>
          <p:cNvSpPr txBox="1"/>
          <p:nvPr/>
        </p:nvSpPr>
        <p:spPr>
          <a:xfrm>
            <a:off x="525151" y="6488668"/>
            <a:ext cx="11358772" cy="369332"/>
          </a:xfrm>
          <a:prstGeom prst="rect">
            <a:avLst/>
          </a:prstGeom>
          <a:noFill/>
        </p:spPr>
        <p:txBody>
          <a:bodyPr wrap="square" rtlCol="0">
            <a:spAutoFit/>
          </a:bodyPr>
          <a:lstStyle/>
          <a:p>
            <a:r>
              <a:rPr lang="en-US" dirty="0">
                <a:solidFill>
                  <a:schemeClr val="accent5"/>
                </a:solidFill>
              </a:rPr>
              <a:t>Context: The University of Michigan is a good big public school in the US. (Also Isaac and Mary’s alma mater.  Go Blue!)</a:t>
            </a:r>
          </a:p>
        </p:txBody>
      </p:sp>
    </p:spTree>
    <p:extLst>
      <p:ext uri="{BB962C8B-B14F-4D97-AF65-F5344CB8AC3E}">
        <p14:creationId xmlns:p14="http://schemas.microsoft.com/office/powerpoint/2010/main" val="375110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5483D-9EAF-A8D4-0842-2CB45CCFE543}"/>
              </a:ext>
            </a:extLst>
          </p:cNvPr>
          <p:cNvSpPr>
            <a:spLocks noGrp="1"/>
          </p:cNvSpPr>
          <p:nvPr>
            <p:ph type="title"/>
          </p:nvPr>
        </p:nvSpPr>
        <p:spPr/>
        <p:txBody>
          <a:bodyPr/>
          <a:lstStyle/>
          <a:p>
            <a:r>
              <a:rPr lang="en-US" dirty="0"/>
              <a:t>Aside: financial aid for students in Michigan</a:t>
            </a:r>
          </a:p>
        </p:txBody>
      </p:sp>
      <p:pic>
        <p:nvPicPr>
          <p:cNvPr id="4" name="Content Placeholder 4">
            <a:extLst>
              <a:ext uri="{FF2B5EF4-FFF2-40B4-BE49-F238E27FC236}">
                <a16:creationId xmlns:a16="http://schemas.microsoft.com/office/drawing/2014/main" id="{50581A11-D7B6-512A-7EB2-CBA2971BE214}"/>
              </a:ext>
            </a:extLst>
          </p:cNvPr>
          <p:cNvPicPr>
            <a:picLocks noChangeAspect="1"/>
          </p:cNvPicPr>
          <p:nvPr/>
        </p:nvPicPr>
        <p:blipFill>
          <a:blip r:embed="rId2"/>
          <a:stretch>
            <a:fillRect/>
          </a:stretch>
        </p:blipFill>
        <p:spPr>
          <a:xfrm>
            <a:off x="605726" y="1458216"/>
            <a:ext cx="11259459" cy="4059183"/>
          </a:xfrm>
          <a:prstGeom prst="rect">
            <a:avLst/>
          </a:prstGeom>
        </p:spPr>
      </p:pic>
      <p:sp>
        <p:nvSpPr>
          <p:cNvPr id="5" name="Rectangle 4">
            <a:extLst>
              <a:ext uri="{FF2B5EF4-FFF2-40B4-BE49-F238E27FC236}">
                <a16:creationId xmlns:a16="http://schemas.microsoft.com/office/drawing/2014/main" id="{56B90A0F-300C-17E0-E4F9-6D5B5ED877AC}"/>
              </a:ext>
            </a:extLst>
          </p:cNvPr>
          <p:cNvSpPr/>
          <p:nvPr/>
        </p:nvSpPr>
        <p:spPr>
          <a:xfrm>
            <a:off x="5594888" y="4122552"/>
            <a:ext cx="6385302" cy="4029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A6A1A06-99AA-08F7-9934-30462E6E73F6}"/>
              </a:ext>
            </a:extLst>
          </p:cNvPr>
          <p:cNvSpPr txBox="1"/>
          <p:nvPr/>
        </p:nvSpPr>
        <p:spPr>
          <a:xfrm>
            <a:off x="415871" y="5656383"/>
            <a:ext cx="11360257" cy="954107"/>
          </a:xfrm>
          <a:prstGeom prst="rect">
            <a:avLst/>
          </a:prstGeom>
          <a:noFill/>
        </p:spPr>
        <p:txBody>
          <a:bodyPr wrap="square" rtlCol="0">
            <a:spAutoFit/>
          </a:bodyPr>
          <a:lstStyle/>
          <a:p>
            <a:pPr algn="ctr"/>
            <a:r>
              <a:rPr lang="en-US" sz="2800" b="1" dirty="0">
                <a:solidFill>
                  <a:schemeClr val="accent1"/>
                </a:solidFill>
              </a:rPr>
              <a:t>Take-away: </a:t>
            </a:r>
            <a:r>
              <a:rPr lang="en-US" sz="2800" dirty="0">
                <a:solidFill>
                  <a:schemeClr val="accent1"/>
                </a:solidFill>
              </a:rPr>
              <a:t>It is cheaper to go to U of M (most selective) than to </a:t>
            </a:r>
          </a:p>
          <a:p>
            <a:pPr algn="ctr"/>
            <a:r>
              <a:rPr lang="en-US" sz="2800" dirty="0">
                <a:solidFill>
                  <a:schemeClr val="accent1"/>
                </a:solidFill>
              </a:rPr>
              <a:t>Washtenaw CC (least selective) for low-income students!</a:t>
            </a:r>
          </a:p>
        </p:txBody>
      </p:sp>
    </p:spTree>
    <p:extLst>
      <p:ext uri="{BB962C8B-B14F-4D97-AF65-F5344CB8AC3E}">
        <p14:creationId xmlns:p14="http://schemas.microsoft.com/office/powerpoint/2010/main" val="638041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CFF6-2712-10F9-E911-7A64249AA772}"/>
              </a:ext>
            </a:extLst>
          </p:cNvPr>
          <p:cNvSpPr>
            <a:spLocks noGrp="1"/>
          </p:cNvSpPr>
          <p:nvPr>
            <p:ph type="title"/>
          </p:nvPr>
        </p:nvSpPr>
        <p:spPr/>
        <p:txBody>
          <a:bodyPr>
            <a:normAutofit/>
          </a:bodyPr>
          <a:lstStyle/>
          <a:p>
            <a:r>
              <a:rPr lang="en-US" dirty="0"/>
              <a:t>Possible reasons</a:t>
            </a:r>
            <a:br>
              <a:rPr lang="en-US" dirty="0"/>
            </a:br>
            <a:r>
              <a:rPr lang="en-US" sz="2400" dirty="0"/>
              <a:t>low income students are less like to attend college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290847-E4C6-55E2-1EDE-DA559539E243}"/>
                  </a:ext>
                </a:extLst>
              </p:cNvPr>
              <p:cNvSpPr>
                <a:spLocks noGrp="1"/>
              </p:cNvSpPr>
              <p:nvPr>
                <p:ph idx="1"/>
              </p:nvPr>
            </p:nvSpPr>
            <p:spPr/>
            <p:txBody>
              <a:bodyPr/>
              <a:lstStyle/>
              <a:p>
                <a:r>
                  <a:rPr lang="en-US" b="1" dirty="0"/>
                  <a:t>Selection on treatment: </a:t>
                </a:r>
                <a:r>
                  <a:rPr lang="en-US" dirty="0"/>
                  <a:t>Low-income students perceive there to be lower returns to college for them.  </a:t>
                </a:r>
              </a:p>
              <a:p>
                <a:pPr lvl="1"/>
                <a:r>
                  <a:rPr lang="en-US" dirty="0"/>
                  <a:t>That is, their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r>
                  <a:rPr lang="en-US" dirty="0"/>
                  <a:t> is smaller</a:t>
                </a:r>
              </a:p>
              <a:p>
                <a:pPr lvl="1"/>
                <a:endParaRPr lang="en-US" dirty="0"/>
              </a:p>
              <a:p>
                <a:r>
                  <a:rPr lang="en-US" b="1" dirty="0"/>
                  <a:t>Lack of information: </a:t>
                </a:r>
                <a:r>
                  <a:rPr lang="en-US" dirty="0"/>
                  <a:t>Even though these students would be eligible for financial aid, they don’t realize that.</a:t>
                </a:r>
              </a:p>
            </p:txBody>
          </p:sp>
        </mc:Choice>
        <mc:Fallback xmlns="">
          <p:sp>
            <p:nvSpPr>
              <p:cNvPr id="3" name="Content Placeholder 2">
                <a:extLst>
                  <a:ext uri="{FF2B5EF4-FFF2-40B4-BE49-F238E27FC236}">
                    <a16:creationId xmlns:a16="http://schemas.microsoft.com/office/drawing/2014/main" id="{75290847-E4C6-55E2-1EDE-DA559539E243}"/>
                  </a:ext>
                </a:extLst>
              </p:cNvPr>
              <p:cNvSpPr>
                <a:spLocks noGrp="1" noRot="1" noChangeAspect="1" noMove="1" noResize="1" noEditPoints="1" noAdjustHandles="1" noChangeArrowheads="1" noChangeShapeType="1" noTextEdit="1"/>
              </p:cNvSpPr>
              <p:nvPr>
                <p:ph idx="1"/>
              </p:nvPr>
            </p:nvSpPr>
            <p:spPr>
              <a:blipFill>
                <a:blip r:embed="rId2"/>
                <a:stretch>
                  <a:fillRect l="-1086" t="-2326" r="-1689"/>
                </a:stretch>
              </a:blipFill>
            </p:spPr>
            <p:txBody>
              <a:bodyPr/>
              <a:lstStyle/>
              <a:p>
                <a:r>
                  <a:rPr lang="en-US">
                    <a:noFill/>
                  </a:rPr>
                  <a:t> </a:t>
                </a:r>
              </a:p>
            </p:txBody>
          </p:sp>
        </mc:Fallback>
      </mc:AlternateContent>
    </p:spTree>
    <p:extLst>
      <p:ext uri="{BB962C8B-B14F-4D97-AF65-F5344CB8AC3E}">
        <p14:creationId xmlns:p14="http://schemas.microsoft.com/office/powerpoint/2010/main" val="248012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B7D0-3ABB-B5EF-88E2-704E95B030CE}"/>
              </a:ext>
            </a:extLst>
          </p:cNvPr>
          <p:cNvSpPr>
            <a:spLocks noGrp="1"/>
          </p:cNvSpPr>
          <p:nvPr>
            <p:ph type="title"/>
          </p:nvPr>
        </p:nvSpPr>
        <p:spPr/>
        <p:txBody>
          <a:bodyPr/>
          <a:lstStyle/>
          <a:p>
            <a:r>
              <a:rPr lang="en-US" dirty="0"/>
              <a:t>To figure it out... They did an RCT!</a:t>
            </a:r>
          </a:p>
        </p:txBody>
      </p:sp>
      <p:sp>
        <p:nvSpPr>
          <p:cNvPr id="3" name="Content Placeholder 2">
            <a:extLst>
              <a:ext uri="{FF2B5EF4-FFF2-40B4-BE49-F238E27FC236}">
                <a16:creationId xmlns:a16="http://schemas.microsoft.com/office/drawing/2014/main" id="{705EFE84-C204-4515-88EA-A3630A05B687}"/>
              </a:ext>
            </a:extLst>
          </p:cNvPr>
          <p:cNvSpPr>
            <a:spLocks noGrp="1"/>
          </p:cNvSpPr>
          <p:nvPr>
            <p:ph idx="1"/>
          </p:nvPr>
        </p:nvSpPr>
        <p:spPr>
          <a:xfrm>
            <a:off x="421515" y="1825626"/>
            <a:ext cx="3733800" cy="1991608"/>
          </a:xfrm>
        </p:spPr>
        <p:txBody>
          <a:bodyPr/>
          <a:lstStyle/>
          <a:p>
            <a:pPr marL="0" indent="0" algn="ctr">
              <a:buNone/>
            </a:pPr>
            <a:r>
              <a:rPr lang="en-US" dirty="0">
                <a:solidFill>
                  <a:schemeClr val="accent1"/>
                </a:solidFill>
              </a:rPr>
              <a:t>Randomly send informative mailers to </a:t>
            </a:r>
            <a:r>
              <a:rPr lang="en-US" b="1" dirty="0">
                <a:solidFill>
                  <a:schemeClr val="accent1"/>
                </a:solidFill>
              </a:rPr>
              <a:t>some*</a:t>
            </a:r>
            <a:r>
              <a:rPr lang="en-US" dirty="0">
                <a:solidFill>
                  <a:schemeClr val="accent1"/>
                </a:solidFill>
              </a:rPr>
              <a:t> high-achieving, low-income students.</a:t>
            </a:r>
          </a:p>
        </p:txBody>
      </p:sp>
      <p:pic>
        <p:nvPicPr>
          <p:cNvPr id="4" name="Content Placeholder 4">
            <a:extLst>
              <a:ext uri="{FF2B5EF4-FFF2-40B4-BE49-F238E27FC236}">
                <a16:creationId xmlns:a16="http://schemas.microsoft.com/office/drawing/2014/main" id="{5978BECD-8543-73B3-E5CC-989676183874}"/>
              </a:ext>
            </a:extLst>
          </p:cNvPr>
          <p:cNvPicPr>
            <a:picLocks noChangeAspect="1"/>
          </p:cNvPicPr>
          <p:nvPr/>
        </p:nvPicPr>
        <p:blipFill>
          <a:blip r:embed="rId2"/>
          <a:stretch>
            <a:fillRect/>
          </a:stretch>
        </p:blipFill>
        <p:spPr>
          <a:xfrm>
            <a:off x="249263" y="3553762"/>
            <a:ext cx="4078305" cy="2939113"/>
          </a:xfrm>
          <a:prstGeom prst="rect">
            <a:avLst/>
          </a:prstGeom>
        </p:spPr>
      </p:pic>
      <p:pic>
        <p:nvPicPr>
          <p:cNvPr id="6" name="Content Placeholder 4">
            <a:extLst>
              <a:ext uri="{FF2B5EF4-FFF2-40B4-BE49-F238E27FC236}">
                <a16:creationId xmlns:a16="http://schemas.microsoft.com/office/drawing/2014/main" id="{6191B222-3FCC-DBC5-D161-CF68AED902B7}"/>
              </a:ext>
            </a:extLst>
          </p:cNvPr>
          <p:cNvPicPr>
            <a:picLocks noChangeAspect="1"/>
          </p:cNvPicPr>
          <p:nvPr/>
        </p:nvPicPr>
        <p:blipFill>
          <a:blip r:embed="rId3"/>
          <a:stretch>
            <a:fillRect/>
          </a:stretch>
        </p:blipFill>
        <p:spPr>
          <a:xfrm>
            <a:off x="3828082" y="1346193"/>
            <a:ext cx="8932261" cy="6211883"/>
          </a:xfrm>
          <a:prstGeom prst="rect">
            <a:avLst/>
          </a:prstGeom>
        </p:spPr>
      </p:pic>
      <p:sp>
        <p:nvSpPr>
          <p:cNvPr id="7" name="TextBox 6">
            <a:extLst>
              <a:ext uri="{FF2B5EF4-FFF2-40B4-BE49-F238E27FC236}">
                <a16:creationId xmlns:a16="http://schemas.microsoft.com/office/drawing/2014/main" id="{67992537-798B-60E4-A220-9E46085DF459}"/>
              </a:ext>
            </a:extLst>
          </p:cNvPr>
          <p:cNvSpPr txBox="1"/>
          <p:nvPr/>
        </p:nvSpPr>
        <p:spPr>
          <a:xfrm>
            <a:off x="0" y="6492875"/>
            <a:ext cx="4015830" cy="369332"/>
          </a:xfrm>
          <a:prstGeom prst="rect">
            <a:avLst/>
          </a:prstGeom>
          <a:noFill/>
        </p:spPr>
        <p:txBody>
          <a:bodyPr wrap="square" rtlCol="0">
            <a:spAutoFit/>
          </a:bodyPr>
          <a:lstStyle/>
          <a:p>
            <a:r>
              <a:rPr lang="en-US" dirty="0">
                <a:solidFill>
                  <a:schemeClr val="accent1"/>
                </a:solidFill>
              </a:rPr>
              <a:t>*Randomize at the level of high-school</a:t>
            </a:r>
          </a:p>
        </p:txBody>
      </p:sp>
    </p:spTree>
    <p:extLst>
      <p:ext uri="{BB962C8B-B14F-4D97-AF65-F5344CB8AC3E}">
        <p14:creationId xmlns:p14="http://schemas.microsoft.com/office/powerpoint/2010/main" val="230113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C196-27C5-5A23-BD6A-B80256965A66}"/>
              </a:ext>
            </a:extLst>
          </p:cNvPr>
          <p:cNvSpPr>
            <a:spLocks noGrp="1"/>
          </p:cNvSpPr>
          <p:nvPr>
            <p:ph type="title"/>
          </p:nvPr>
        </p:nvSpPr>
        <p:spPr/>
        <p:txBody>
          <a:bodyPr>
            <a:normAutofit/>
          </a:bodyPr>
          <a:lstStyle/>
          <a:p>
            <a:r>
              <a:rPr lang="en-US" dirty="0"/>
              <a:t>Sanity-check!  </a:t>
            </a:r>
            <a:br>
              <a:rPr lang="en-US" dirty="0"/>
            </a:br>
            <a:r>
              <a:rPr lang="en-US" sz="3200" dirty="0"/>
              <a:t>Did the random sampling split up observable variables?</a:t>
            </a:r>
            <a:endParaRPr lang="en-US" dirty="0"/>
          </a:p>
        </p:txBody>
      </p:sp>
      <p:pic>
        <p:nvPicPr>
          <p:cNvPr id="4" name="Content Placeholder 4" descr="A table of numbers and a number of text&#10;&#10;Description automatically generated with medium confidence">
            <a:extLst>
              <a:ext uri="{FF2B5EF4-FFF2-40B4-BE49-F238E27FC236}">
                <a16:creationId xmlns:a16="http://schemas.microsoft.com/office/drawing/2014/main" id="{6C3F9214-AB67-3769-0FFC-F2F75A03F49C}"/>
              </a:ext>
            </a:extLst>
          </p:cNvPr>
          <p:cNvPicPr>
            <a:picLocks noGrp="1" noChangeAspect="1"/>
          </p:cNvPicPr>
          <p:nvPr>
            <p:ph idx="1"/>
          </p:nvPr>
        </p:nvPicPr>
        <p:blipFill rotWithShape="1">
          <a:blip r:embed="rId2"/>
          <a:srcRect r="15999"/>
          <a:stretch/>
        </p:blipFill>
        <p:spPr>
          <a:xfrm>
            <a:off x="2151680" y="1690688"/>
            <a:ext cx="7625706" cy="4942587"/>
          </a:xfrm>
          <a:prstGeom prst="rect">
            <a:avLst/>
          </a:prstGeom>
        </p:spPr>
      </p:pic>
      <p:grpSp>
        <p:nvGrpSpPr>
          <p:cNvPr id="14" name="Group 13">
            <a:extLst>
              <a:ext uri="{FF2B5EF4-FFF2-40B4-BE49-F238E27FC236}">
                <a16:creationId xmlns:a16="http://schemas.microsoft.com/office/drawing/2014/main" id="{FE2E8EDC-D63F-9F63-7A30-43EA352F97CE}"/>
              </a:ext>
            </a:extLst>
          </p:cNvPr>
          <p:cNvGrpSpPr/>
          <p:nvPr/>
        </p:nvGrpSpPr>
        <p:grpSpPr>
          <a:xfrm>
            <a:off x="7150050" y="5095382"/>
            <a:ext cx="2699287" cy="1107374"/>
            <a:chOff x="7266123" y="2402237"/>
            <a:chExt cx="2699287" cy="1107374"/>
          </a:xfrm>
        </p:grpSpPr>
        <p:sp>
          <p:nvSpPr>
            <p:cNvPr id="15" name="Rectangle 14">
              <a:extLst>
                <a:ext uri="{FF2B5EF4-FFF2-40B4-BE49-F238E27FC236}">
                  <a16:creationId xmlns:a16="http://schemas.microsoft.com/office/drawing/2014/main" id="{C8AC3370-E5E2-7C7F-8D65-3FCEA58B5EC1}"/>
                </a:ext>
              </a:extLst>
            </p:cNvPr>
            <p:cNvSpPr/>
            <p:nvPr/>
          </p:nvSpPr>
          <p:spPr>
            <a:xfrm>
              <a:off x="7315200" y="2402237"/>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F8A6EF-6852-AF07-41EF-EE0DC720759B}"/>
                </a:ext>
              </a:extLst>
            </p:cNvPr>
            <p:cNvSpPr/>
            <p:nvPr/>
          </p:nvSpPr>
          <p:spPr>
            <a:xfrm>
              <a:off x="7315200" y="279927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990B9C-4CBA-BCA8-6607-9C29F09E5A1F}"/>
                </a:ext>
              </a:extLst>
            </p:cNvPr>
            <p:cNvSpPr/>
            <p:nvPr/>
          </p:nvSpPr>
          <p:spPr>
            <a:xfrm>
              <a:off x="7266123" y="329263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BFF709B-A7F8-AFD7-15E9-8C33A5862FFB}"/>
              </a:ext>
            </a:extLst>
          </p:cNvPr>
          <p:cNvGrpSpPr/>
          <p:nvPr/>
        </p:nvGrpSpPr>
        <p:grpSpPr>
          <a:xfrm>
            <a:off x="7047103" y="2402237"/>
            <a:ext cx="2918307" cy="4248373"/>
            <a:chOff x="7047103" y="2402237"/>
            <a:chExt cx="2918307" cy="4248373"/>
          </a:xfrm>
        </p:grpSpPr>
        <p:grpSp>
          <p:nvGrpSpPr>
            <p:cNvPr id="8" name="Group 7">
              <a:extLst>
                <a:ext uri="{FF2B5EF4-FFF2-40B4-BE49-F238E27FC236}">
                  <a16:creationId xmlns:a16="http://schemas.microsoft.com/office/drawing/2014/main" id="{71163EA3-F46B-290B-B6DB-C5B1F6C9DDAF}"/>
                </a:ext>
              </a:extLst>
            </p:cNvPr>
            <p:cNvGrpSpPr/>
            <p:nvPr/>
          </p:nvGrpSpPr>
          <p:grpSpPr>
            <a:xfrm>
              <a:off x="7266123" y="2402237"/>
              <a:ext cx="2699287" cy="1107374"/>
              <a:chOff x="7266123" y="2402237"/>
              <a:chExt cx="2699287" cy="1107374"/>
            </a:xfrm>
          </p:grpSpPr>
          <p:sp>
            <p:nvSpPr>
              <p:cNvPr id="5" name="Rectangle 4">
                <a:extLst>
                  <a:ext uri="{FF2B5EF4-FFF2-40B4-BE49-F238E27FC236}">
                    <a16:creationId xmlns:a16="http://schemas.microsoft.com/office/drawing/2014/main" id="{07839D63-2F34-2961-B7D8-D0FCDF8310E3}"/>
                  </a:ext>
                </a:extLst>
              </p:cNvPr>
              <p:cNvSpPr/>
              <p:nvPr/>
            </p:nvSpPr>
            <p:spPr>
              <a:xfrm>
                <a:off x="7315200" y="2402237"/>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FDA725-3141-EA75-539E-B34B6B9F4F70}"/>
                  </a:ext>
                </a:extLst>
              </p:cNvPr>
              <p:cNvSpPr/>
              <p:nvPr/>
            </p:nvSpPr>
            <p:spPr>
              <a:xfrm>
                <a:off x="7315200" y="279927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39E8FB-91F9-44EC-5CEC-D2E8B75EADD0}"/>
                  </a:ext>
                </a:extLst>
              </p:cNvPr>
              <p:cNvSpPr/>
              <p:nvPr/>
            </p:nvSpPr>
            <p:spPr>
              <a:xfrm>
                <a:off x="7266123" y="329263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002FB3E-4BBF-6049-D8AB-47F46CDB0E56}"/>
                </a:ext>
              </a:extLst>
            </p:cNvPr>
            <p:cNvGrpSpPr/>
            <p:nvPr/>
          </p:nvGrpSpPr>
          <p:grpSpPr>
            <a:xfrm>
              <a:off x="7047103" y="3740488"/>
              <a:ext cx="2699287" cy="1107374"/>
              <a:chOff x="7266123" y="2402237"/>
              <a:chExt cx="2699287" cy="1107374"/>
            </a:xfrm>
          </p:grpSpPr>
          <p:sp>
            <p:nvSpPr>
              <p:cNvPr id="10" name="Rectangle 9">
                <a:extLst>
                  <a:ext uri="{FF2B5EF4-FFF2-40B4-BE49-F238E27FC236}">
                    <a16:creationId xmlns:a16="http://schemas.microsoft.com/office/drawing/2014/main" id="{BE7B36C4-C04D-6E2E-1CC6-ECC6AAB24108}"/>
                  </a:ext>
                </a:extLst>
              </p:cNvPr>
              <p:cNvSpPr/>
              <p:nvPr/>
            </p:nvSpPr>
            <p:spPr>
              <a:xfrm>
                <a:off x="7315200" y="2402237"/>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47B972-3CA9-3EAF-12CC-CBA986B305AC}"/>
                  </a:ext>
                </a:extLst>
              </p:cNvPr>
              <p:cNvSpPr/>
              <p:nvPr/>
            </p:nvSpPr>
            <p:spPr>
              <a:xfrm>
                <a:off x="7315200" y="2845768"/>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A40024-F78B-4419-877F-7D29530198A0}"/>
                  </a:ext>
                </a:extLst>
              </p:cNvPr>
              <p:cNvSpPr/>
              <p:nvPr/>
            </p:nvSpPr>
            <p:spPr>
              <a:xfrm>
                <a:off x="7266123" y="329263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F56087A-01E5-E713-7FE0-3EA92719D94C}"/>
                </a:ext>
              </a:extLst>
            </p:cNvPr>
            <p:cNvGrpSpPr/>
            <p:nvPr/>
          </p:nvGrpSpPr>
          <p:grpSpPr>
            <a:xfrm>
              <a:off x="7071641" y="5543236"/>
              <a:ext cx="2699287" cy="1107374"/>
              <a:chOff x="7266123" y="2402237"/>
              <a:chExt cx="2699287" cy="1107374"/>
            </a:xfrm>
          </p:grpSpPr>
          <p:sp>
            <p:nvSpPr>
              <p:cNvPr id="19" name="Rectangle 18">
                <a:extLst>
                  <a:ext uri="{FF2B5EF4-FFF2-40B4-BE49-F238E27FC236}">
                    <a16:creationId xmlns:a16="http://schemas.microsoft.com/office/drawing/2014/main" id="{609B3B5D-81B3-B43B-C662-B81C8C39769B}"/>
                  </a:ext>
                </a:extLst>
              </p:cNvPr>
              <p:cNvSpPr/>
              <p:nvPr/>
            </p:nvSpPr>
            <p:spPr>
              <a:xfrm>
                <a:off x="7315200" y="2402237"/>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C8553B4-A13C-8D37-E290-8BC672D6316A}"/>
                  </a:ext>
                </a:extLst>
              </p:cNvPr>
              <p:cNvSpPr/>
              <p:nvPr/>
            </p:nvSpPr>
            <p:spPr>
              <a:xfrm>
                <a:off x="7315200" y="279927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4CC63E-E7DB-352A-B047-3B9914123D44}"/>
                  </a:ext>
                </a:extLst>
              </p:cNvPr>
              <p:cNvSpPr/>
              <p:nvPr/>
            </p:nvSpPr>
            <p:spPr>
              <a:xfrm>
                <a:off x="7266123" y="329263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03F71FB1-035F-5406-96C5-9E51AB8EAAB0}"/>
              </a:ext>
            </a:extLst>
          </p:cNvPr>
          <p:cNvSpPr txBox="1"/>
          <p:nvPr/>
        </p:nvSpPr>
        <p:spPr>
          <a:xfrm>
            <a:off x="10040320" y="3016251"/>
            <a:ext cx="1791347" cy="1938992"/>
          </a:xfrm>
          <a:prstGeom prst="rect">
            <a:avLst/>
          </a:prstGeom>
          <a:noFill/>
        </p:spPr>
        <p:txBody>
          <a:bodyPr wrap="square" rtlCol="0">
            <a:spAutoFit/>
          </a:bodyPr>
          <a:lstStyle/>
          <a:p>
            <a:pPr algn="ctr"/>
            <a:r>
              <a:rPr lang="en-US" sz="2400" dirty="0">
                <a:solidFill>
                  <a:schemeClr val="accent2"/>
                </a:solidFill>
              </a:rPr>
              <a:t>Take-away here is that all these numbers are pretty close!</a:t>
            </a:r>
          </a:p>
        </p:txBody>
      </p:sp>
    </p:spTree>
    <p:extLst>
      <p:ext uri="{BB962C8B-B14F-4D97-AF65-F5344CB8AC3E}">
        <p14:creationId xmlns:p14="http://schemas.microsoft.com/office/powerpoint/2010/main" val="24142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C196-27C5-5A23-BD6A-B80256965A66}"/>
              </a:ext>
            </a:extLst>
          </p:cNvPr>
          <p:cNvSpPr>
            <a:spLocks noGrp="1"/>
          </p:cNvSpPr>
          <p:nvPr>
            <p:ph type="title"/>
          </p:nvPr>
        </p:nvSpPr>
        <p:spPr/>
        <p:txBody>
          <a:bodyPr>
            <a:normAutofit/>
          </a:bodyPr>
          <a:lstStyle/>
          <a:p>
            <a:r>
              <a:rPr lang="en-US" dirty="0"/>
              <a:t>Sanity-check!  </a:t>
            </a:r>
            <a:br>
              <a:rPr lang="en-US" dirty="0"/>
            </a:br>
            <a:r>
              <a:rPr lang="en-US" sz="3200" dirty="0"/>
              <a:t>Did the random sampling split up observable variables?</a:t>
            </a:r>
            <a:endParaRPr lang="en-US" dirty="0"/>
          </a:p>
        </p:txBody>
      </p:sp>
      <p:grpSp>
        <p:nvGrpSpPr>
          <p:cNvPr id="27" name="Group 26">
            <a:extLst>
              <a:ext uri="{FF2B5EF4-FFF2-40B4-BE49-F238E27FC236}">
                <a16:creationId xmlns:a16="http://schemas.microsoft.com/office/drawing/2014/main" id="{107F8C8F-2220-3B69-BD1F-ED889FED975A}"/>
              </a:ext>
            </a:extLst>
          </p:cNvPr>
          <p:cNvGrpSpPr/>
          <p:nvPr/>
        </p:nvGrpSpPr>
        <p:grpSpPr>
          <a:xfrm>
            <a:off x="1749495" y="2123267"/>
            <a:ext cx="8806994" cy="4612570"/>
            <a:chOff x="1096423" y="1818180"/>
            <a:chExt cx="9736893" cy="4948654"/>
          </a:xfrm>
        </p:grpSpPr>
        <p:pic>
          <p:nvPicPr>
            <p:cNvPr id="24" name="Content Placeholder 4" descr="A table of numbers with black text&#10;&#10;Description automatically generated">
              <a:extLst>
                <a:ext uri="{FF2B5EF4-FFF2-40B4-BE49-F238E27FC236}">
                  <a16:creationId xmlns:a16="http://schemas.microsoft.com/office/drawing/2014/main" id="{4D9CE236-7455-C87F-413D-0E03755BC8A2}"/>
                </a:ext>
              </a:extLst>
            </p:cNvPr>
            <p:cNvPicPr>
              <a:picLocks noChangeAspect="1"/>
            </p:cNvPicPr>
            <p:nvPr/>
          </p:nvPicPr>
          <p:blipFill>
            <a:blip r:embed="rId2"/>
            <a:stretch>
              <a:fillRect/>
            </a:stretch>
          </p:blipFill>
          <p:spPr>
            <a:xfrm>
              <a:off x="1096423" y="1818180"/>
              <a:ext cx="8943897" cy="4948654"/>
            </a:xfrm>
            <a:prstGeom prst="rect">
              <a:avLst/>
            </a:prstGeom>
          </p:spPr>
        </p:pic>
        <p:grpSp>
          <p:nvGrpSpPr>
            <p:cNvPr id="22" name="Group 21">
              <a:extLst>
                <a:ext uri="{FF2B5EF4-FFF2-40B4-BE49-F238E27FC236}">
                  <a16:creationId xmlns:a16="http://schemas.microsoft.com/office/drawing/2014/main" id="{ABFF709B-A7F8-AFD7-15E9-8C33A5862FFB}"/>
                </a:ext>
              </a:extLst>
            </p:cNvPr>
            <p:cNvGrpSpPr/>
            <p:nvPr/>
          </p:nvGrpSpPr>
          <p:grpSpPr>
            <a:xfrm>
              <a:off x="7089252" y="2199316"/>
              <a:ext cx="3744064" cy="4535479"/>
              <a:chOff x="7096180" y="2402237"/>
              <a:chExt cx="2957594" cy="3755013"/>
            </a:xfrm>
          </p:grpSpPr>
          <p:grpSp>
            <p:nvGrpSpPr>
              <p:cNvPr id="8" name="Group 7">
                <a:extLst>
                  <a:ext uri="{FF2B5EF4-FFF2-40B4-BE49-F238E27FC236}">
                    <a16:creationId xmlns:a16="http://schemas.microsoft.com/office/drawing/2014/main" id="{71163EA3-F46B-290B-B6DB-C5B1F6C9DDAF}"/>
                  </a:ext>
                </a:extLst>
              </p:cNvPr>
              <p:cNvGrpSpPr/>
              <p:nvPr/>
            </p:nvGrpSpPr>
            <p:grpSpPr>
              <a:xfrm>
                <a:off x="7266123" y="2402237"/>
                <a:ext cx="2699287" cy="1107374"/>
                <a:chOff x="7266123" y="2402237"/>
                <a:chExt cx="2699287" cy="1107374"/>
              </a:xfrm>
            </p:grpSpPr>
            <p:sp>
              <p:nvSpPr>
                <p:cNvPr id="5" name="Rectangle 4">
                  <a:extLst>
                    <a:ext uri="{FF2B5EF4-FFF2-40B4-BE49-F238E27FC236}">
                      <a16:creationId xmlns:a16="http://schemas.microsoft.com/office/drawing/2014/main" id="{07839D63-2F34-2961-B7D8-D0FCDF8310E3}"/>
                    </a:ext>
                  </a:extLst>
                </p:cNvPr>
                <p:cNvSpPr/>
                <p:nvPr/>
              </p:nvSpPr>
              <p:spPr>
                <a:xfrm>
                  <a:off x="7315200" y="2402237"/>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FDA725-3141-EA75-539E-B34B6B9F4F70}"/>
                    </a:ext>
                  </a:extLst>
                </p:cNvPr>
                <p:cNvSpPr/>
                <p:nvPr/>
              </p:nvSpPr>
              <p:spPr>
                <a:xfrm>
                  <a:off x="7315200" y="279927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B39E8FB-91F9-44EC-5CEC-D2E8B75EADD0}"/>
                    </a:ext>
                  </a:extLst>
                </p:cNvPr>
                <p:cNvSpPr/>
                <p:nvPr/>
              </p:nvSpPr>
              <p:spPr>
                <a:xfrm>
                  <a:off x="7266123" y="329263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002FB3E-4BBF-6049-D8AB-47F46CDB0E56}"/>
                  </a:ext>
                </a:extLst>
              </p:cNvPr>
              <p:cNvGrpSpPr/>
              <p:nvPr/>
            </p:nvGrpSpPr>
            <p:grpSpPr>
              <a:xfrm>
                <a:off x="7096180" y="3740488"/>
                <a:ext cx="2957594" cy="1107374"/>
                <a:chOff x="7315200" y="2402237"/>
                <a:chExt cx="2957594" cy="1107374"/>
              </a:xfrm>
            </p:grpSpPr>
            <p:sp>
              <p:nvSpPr>
                <p:cNvPr id="10" name="Rectangle 9">
                  <a:extLst>
                    <a:ext uri="{FF2B5EF4-FFF2-40B4-BE49-F238E27FC236}">
                      <a16:creationId xmlns:a16="http://schemas.microsoft.com/office/drawing/2014/main" id="{BE7B36C4-C04D-6E2E-1CC6-ECC6AAB24108}"/>
                    </a:ext>
                  </a:extLst>
                </p:cNvPr>
                <p:cNvSpPr/>
                <p:nvPr/>
              </p:nvSpPr>
              <p:spPr>
                <a:xfrm>
                  <a:off x="7315200" y="2402237"/>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47B972-3CA9-3EAF-12CC-CBA986B305AC}"/>
                    </a:ext>
                  </a:extLst>
                </p:cNvPr>
                <p:cNvSpPr/>
                <p:nvPr/>
              </p:nvSpPr>
              <p:spPr>
                <a:xfrm>
                  <a:off x="7315200" y="2845768"/>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A40024-F78B-4419-877F-7D29530198A0}"/>
                    </a:ext>
                  </a:extLst>
                </p:cNvPr>
                <p:cNvSpPr/>
                <p:nvPr/>
              </p:nvSpPr>
              <p:spPr>
                <a:xfrm>
                  <a:off x="7622584" y="329263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F56087A-01E5-E713-7FE0-3EA92719D94C}"/>
                  </a:ext>
                </a:extLst>
              </p:cNvPr>
              <p:cNvGrpSpPr/>
              <p:nvPr/>
            </p:nvGrpSpPr>
            <p:grpSpPr>
              <a:xfrm>
                <a:off x="7322196" y="5504743"/>
                <a:ext cx="2696705" cy="652507"/>
                <a:chOff x="7516678" y="2363744"/>
                <a:chExt cx="2696705" cy="652507"/>
              </a:xfrm>
            </p:grpSpPr>
            <p:sp>
              <p:nvSpPr>
                <p:cNvPr id="19" name="Rectangle 18">
                  <a:extLst>
                    <a:ext uri="{FF2B5EF4-FFF2-40B4-BE49-F238E27FC236}">
                      <a16:creationId xmlns:a16="http://schemas.microsoft.com/office/drawing/2014/main" id="{609B3B5D-81B3-B43B-C662-B81C8C39769B}"/>
                    </a:ext>
                  </a:extLst>
                </p:cNvPr>
                <p:cNvSpPr/>
                <p:nvPr/>
              </p:nvSpPr>
              <p:spPr>
                <a:xfrm>
                  <a:off x="7516678" y="236374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C8553B4-A13C-8D37-E290-8BC672D6316A}"/>
                    </a:ext>
                  </a:extLst>
                </p:cNvPr>
                <p:cNvSpPr/>
                <p:nvPr/>
              </p:nvSpPr>
              <p:spPr>
                <a:xfrm>
                  <a:off x="7563173" y="2799274"/>
                  <a:ext cx="2650210" cy="216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3" name="TextBox 22">
            <a:extLst>
              <a:ext uri="{FF2B5EF4-FFF2-40B4-BE49-F238E27FC236}">
                <a16:creationId xmlns:a16="http://schemas.microsoft.com/office/drawing/2014/main" id="{03F71FB1-035F-5406-96C5-9E51AB8EAAB0}"/>
              </a:ext>
            </a:extLst>
          </p:cNvPr>
          <p:cNvSpPr txBox="1"/>
          <p:nvPr/>
        </p:nvSpPr>
        <p:spPr>
          <a:xfrm>
            <a:off x="10040320" y="3016251"/>
            <a:ext cx="1791347" cy="1938992"/>
          </a:xfrm>
          <a:prstGeom prst="rect">
            <a:avLst/>
          </a:prstGeom>
          <a:noFill/>
        </p:spPr>
        <p:txBody>
          <a:bodyPr wrap="square" rtlCol="0">
            <a:spAutoFit/>
          </a:bodyPr>
          <a:lstStyle/>
          <a:p>
            <a:pPr algn="ctr"/>
            <a:r>
              <a:rPr lang="en-US" sz="2400" dirty="0">
                <a:solidFill>
                  <a:schemeClr val="accent2"/>
                </a:solidFill>
              </a:rPr>
              <a:t>Take-away here is that all these numbers are pretty close!</a:t>
            </a:r>
          </a:p>
        </p:txBody>
      </p:sp>
      <p:sp>
        <p:nvSpPr>
          <p:cNvPr id="25" name="Rectangle 24">
            <a:extLst>
              <a:ext uri="{FF2B5EF4-FFF2-40B4-BE49-F238E27FC236}">
                <a16:creationId xmlns:a16="http://schemas.microsoft.com/office/drawing/2014/main" id="{957D57E4-FA65-5667-B12F-C7E33134563F}"/>
              </a:ext>
            </a:extLst>
          </p:cNvPr>
          <p:cNvSpPr/>
          <p:nvPr/>
        </p:nvSpPr>
        <p:spPr>
          <a:xfrm>
            <a:off x="7304385" y="5478818"/>
            <a:ext cx="3354942" cy="2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5E7AF3C-9F85-6822-6C81-1078149F33AF}"/>
              </a:ext>
            </a:extLst>
          </p:cNvPr>
          <p:cNvSpPr txBox="1"/>
          <p:nvPr/>
        </p:nvSpPr>
        <p:spPr>
          <a:xfrm>
            <a:off x="7428785" y="1626157"/>
            <a:ext cx="1937288" cy="369332"/>
          </a:xfrm>
          <a:prstGeom prst="rect">
            <a:avLst/>
          </a:prstGeom>
          <a:noFill/>
        </p:spPr>
        <p:txBody>
          <a:bodyPr wrap="square" rtlCol="0">
            <a:spAutoFit/>
          </a:bodyPr>
          <a:lstStyle/>
          <a:p>
            <a:r>
              <a:rPr lang="en-US" dirty="0">
                <a:solidFill>
                  <a:schemeClr val="accent1"/>
                </a:solidFill>
              </a:rPr>
              <a:t>Control</a:t>
            </a:r>
          </a:p>
        </p:txBody>
      </p:sp>
      <p:sp>
        <p:nvSpPr>
          <p:cNvPr id="28" name="TextBox 27">
            <a:extLst>
              <a:ext uri="{FF2B5EF4-FFF2-40B4-BE49-F238E27FC236}">
                <a16:creationId xmlns:a16="http://schemas.microsoft.com/office/drawing/2014/main" id="{8717384F-E88A-6C72-7EF0-2E9767B409DE}"/>
              </a:ext>
            </a:extLst>
          </p:cNvPr>
          <p:cNvSpPr txBox="1"/>
          <p:nvPr/>
        </p:nvSpPr>
        <p:spPr>
          <a:xfrm>
            <a:off x="8722039" y="1623973"/>
            <a:ext cx="1937288" cy="369332"/>
          </a:xfrm>
          <a:prstGeom prst="rect">
            <a:avLst/>
          </a:prstGeom>
          <a:noFill/>
        </p:spPr>
        <p:txBody>
          <a:bodyPr wrap="square" rtlCol="0">
            <a:spAutoFit/>
          </a:bodyPr>
          <a:lstStyle/>
          <a:p>
            <a:r>
              <a:rPr lang="en-US" dirty="0">
                <a:solidFill>
                  <a:schemeClr val="accent1"/>
                </a:solidFill>
              </a:rPr>
              <a:t>Treatment</a:t>
            </a:r>
          </a:p>
        </p:txBody>
      </p:sp>
    </p:spTree>
    <p:extLst>
      <p:ext uri="{BB962C8B-B14F-4D97-AF65-F5344CB8AC3E}">
        <p14:creationId xmlns:p14="http://schemas.microsoft.com/office/powerpoint/2010/main" val="689420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E8DF-4173-5177-2537-B2B3AD5DFE71}"/>
              </a:ext>
            </a:extLst>
          </p:cNvPr>
          <p:cNvSpPr>
            <a:spLocks noGrp="1"/>
          </p:cNvSpPr>
          <p:nvPr>
            <p:ph type="title"/>
          </p:nvPr>
        </p:nvSpPr>
        <p:spPr/>
        <p:txBody>
          <a:bodyPr/>
          <a:lstStyle/>
          <a:p>
            <a:r>
              <a:rPr lang="en-US" dirty="0"/>
              <a:t>The program is effective!</a:t>
            </a:r>
            <a:br>
              <a:rPr lang="en-US" dirty="0"/>
            </a:br>
            <a:r>
              <a:rPr lang="en-US" sz="2000" dirty="0"/>
              <a:t>(In getting this population of students to apply/be admitted to U of M)</a:t>
            </a:r>
            <a:endParaRPr lang="en-US" dirty="0"/>
          </a:p>
        </p:txBody>
      </p:sp>
      <p:pic>
        <p:nvPicPr>
          <p:cNvPr id="4" name="Content Placeholder 4">
            <a:extLst>
              <a:ext uri="{FF2B5EF4-FFF2-40B4-BE49-F238E27FC236}">
                <a16:creationId xmlns:a16="http://schemas.microsoft.com/office/drawing/2014/main" id="{DF67C6FA-48B7-963B-BE4A-18495BE5850F}"/>
              </a:ext>
            </a:extLst>
          </p:cNvPr>
          <p:cNvPicPr>
            <a:picLocks noGrp="1" noChangeAspect="1"/>
          </p:cNvPicPr>
          <p:nvPr>
            <p:ph idx="1"/>
          </p:nvPr>
        </p:nvPicPr>
        <p:blipFill>
          <a:blip r:embed="rId2"/>
          <a:stretch>
            <a:fillRect/>
          </a:stretch>
        </p:blipFill>
        <p:spPr>
          <a:xfrm>
            <a:off x="436885" y="2371241"/>
            <a:ext cx="5331385" cy="3796170"/>
          </a:xfrm>
        </p:spPr>
      </p:pic>
      <p:pic>
        <p:nvPicPr>
          <p:cNvPr id="5" name="Content Placeholder 4">
            <a:extLst>
              <a:ext uri="{FF2B5EF4-FFF2-40B4-BE49-F238E27FC236}">
                <a16:creationId xmlns:a16="http://schemas.microsoft.com/office/drawing/2014/main" id="{D8A8EDA4-87EF-E354-AF57-9717BE34DEE4}"/>
              </a:ext>
            </a:extLst>
          </p:cNvPr>
          <p:cNvPicPr>
            <a:picLocks noChangeAspect="1"/>
          </p:cNvPicPr>
          <p:nvPr/>
        </p:nvPicPr>
        <p:blipFill>
          <a:blip r:embed="rId3"/>
          <a:stretch>
            <a:fillRect/>
          </a:stretch>
        </p:blipFill>
        <p:spPr>
          <a:xfrm>
            <a:off x="6423732" y="2371241"/>
            <a:ext cx="4858436" cy="4082236"/>
          </a:xfrm>
          <a:prstGeom prst="rect">
            <a:avLst/>
          </a:prstGeom>
        </p:spPr>
      </p:pic>
    </p:spTree>
    <p:extLst>
      <p:ext uri="{BB962C8B-B14F-4D97-AF65-F5344CB8AC3E}">
        <p14:creationId xmlns:p14="http://schemas.microsoft.com/office/powerpoint/2010/main" val="263535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938C-D421-6BAF-6040-22BC4F902FC8}"/>
              </a:ext>
            </a:extLst>
          </p:cNvPr>
          <p:cNvSpPr>
            <a:spLocks noGrp="1"/>
          </p:cNvSpPr>
          <p:nvPr>
            <p:ph type="title"/>
          </p:nvPr>
        </p:nvSpPr>
        <p:spPr/>
        <p:txBody>
          <a:bodyPr/>
          <a:lstStyle/>
          <a:p>
            <a:r>
              <a:rPr lang="en-US" dirty="0"/>
              <a:t>Aside: More practice with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7AA7B7-C5B0-87CC-1110-D4B21D2B554E}"/>
                  </a:ext>
                </a:extLst>
              </p:cNvPr>
              <p:cNvSpPr>
                <a:spLocks noGrp="1"/>
              </p:cNvSpPr>
              <p:nvPr>
                <p:ph idx="1"/>
              </p:nvPr>
            </p:nvSpPr>
            <p:spPr>
              <a:xfrm>
                <a:off x="838200" y="1577651"/>
                <a:ext cx="10515600" cy="5032375"/>
              </a:xfrm>
            </p:spPr>
            <p:txBody>
              <a:bodyPr>
                <a:normAutofit lnSpcReduction="10000"/>
              </a:bodyPr>
              <a:lstStyle/>
              <a:p>
                <a:r>
                  <a:rPr lang="en-US" dirty="0">
                    <a:solidFill>
                      <a:schemeClr val="accent1"/>
                    </a:solidFill>
                  </a:rPr>
                  <a:t>In this RCT, what is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0</m:t>
                        </m:r>
                      </m:sub>
                    </m:sSub>
                  </m:oMath>
                </a14:m>
                <a:r>
                  <a:rPr lang="en-US" dirty="0">
                    <a:solidFill>
                      <a:schemeClr val="accent1"/>
                    </a:solidFill>
                  </a:rPr>
                  <a:t>?  What is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1</m:t>
                        </m:r>
                      </m:sub>
                    </m:sSub>
                  </m:oMath>
                </a14:m>
                <a:r>
                  <a:rPr lang="en-US" dirty="0">
                    <a:solidFill>
                      <a:schemeClr val="accent1"/>
                    </a:solidFill>
                  </a:rPr>
                  <a:t>?  What is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1</m:t>
                        </m:r>
                      </m:sub>
                    </m:sSub>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0</m:t>
                        </m:r>
                      </m:sub>
                    </m:sSub>
                  </m:oMath>
                </a14:m>
                <a:r>
                  <a:rPr lang="en-US" dirty="0">
                    <a:solidFill>
                      <a:schemeClr val="accent1"/>
                    </a:solidFill>
                  </a:rPr>
                  <a:t>?</a:t>
                </a:r>
              </a:p>
              <a:p>
                <a:pPr lvl="1"/>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𝑌</m:t>
                        </m:r>
                      </m:e>
                      <m:sub>
                        <m:r>
                          <a:rPr lang="en-US" b="0" i="1" smtClean="0">
                            <a:solidFill>
                              <a:schemeClr val="accent2"/>
                            </a:solidFill>
                            <a:latin typeface="Cambria Math" panose="02040503050406030204" pitchFamily="18" charset="0"/>
                          </a:rPr>
                          <m:t>0</m:t>
                        </m:r>
                      </m:sub>
                    </m:sSub>
                  </m:oMath>
                </a14:m>
                <a:r>
                  <a:rPr lang="en-US" dirty="0">
                    <a:solidFill>
                      <a:schemeClr val="accent2"/>
                    </a:solidFill>
                  </a:rPr>
                  <a:t> = would you apply if you didn’t get the mailer?</a:t>
                </a:r>
              </a:p>
              <a:p>
                <a:pPr lvl="1"/>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𝑌</m:t>
                        </m:r>
                      </m:e>
                      <m:sub>
                        <m:r>
                          <a:rPr lang="en-US" b="0" i="1" smtClean="0">
                            <a:solidFill>
                              <a:schemeClr val="accent2"/>
                            </a:solidFill>
                            <a:latin typeface="Cambria Math" panose="02040503050406030204" pitchFamily="18" charset="0"/>
                          </a:rPr>
                          <m:t>1</m:t>
                        </m:r>
                      </m:sub>
                    </m:sSub>
                  </m:oMath>
                </a14:m>
                <a:r>
                  <a:rPr lang="en-US" dirty="0">
                    <a:solidFill>
                      <a:schemeClr val="accent2"/>
                    </a:solidFill>
                  </a:rPr>
                  <a:t> = would you apply if you did get the mailer?</a:t>
                </a:r>
              </a:p>
              <a:p>
                <a:pPr lvl="1"/>
                <a14:m>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𝑌</m:t>
                        </m:r>
                      </m:e>
                      <m:sub>
                        <m:r>
                          <a:rPr lang="en-US" b="0" i="1" smtClean="0">
                            <a:solidFill>
                              <a:schemeClr val="accent2"/>
                            </a:solidFill>
                            <a:latin typeface="Cambria Math" panose="02040503050406030204" pitchFamily="18" charset="0"/>
                          </a:rPr>
                          <m:t>1</m:t>
                        </m:r>
                      </m:sub>
                    </m:sSub>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𝑌</m:t>
                        </m:r>
                      </m:e>
                      <m:sub>
                        <m:r>
                          <a:rPr lang="en-US" b="0" i="1" smtClean="0">
                            <a:solidFill>
                              <a:schemeClr val="accent2"/>
                            </a:solidFill>
                            <a:latin typeface="Cambria Math" panose="02040503050406030204" pitchFamily="18" charset="0"/>
                          </a:rPr>
                          <m:t>0</m:t>
                        </m:r>
                      </m:sub>
                    </m:sSub>
                  </m:oMath>
                </a14:m>
                <a:r>
                  <a:rPr lang="en-US" dirty="0">
                    <a:solidFill>
                      <a:schemeClr val="accent2"/>
                    </a:solidFill>
                  </a:rPr>
                  <a:t> = “average treatment effect” = .422 percentage points.</a:t>
                </a:r>
              </a:p>
              <a:p>
                <a:r>
                  <a:rPr lang="en-US" dirty="0">
                    <a:solidFill>
                      <a:schemeClr val="accent1"/>
                    </a:solidFill>
                  </a:rPr>
                  <a:t>What does “Selection on levels” mean in this context?</a:t>
                </a:r>
              </a:p>
              <a:p>
                <a:pPr lvl="1"/>
                <a:r>
                  <a:rPr lang="en-US" dirty="0">
                    <a:solidFill>
                      <a:schemeClr val="accent2"/>
                    </a:solidFill>
                  </a:rPr>
                  <a:t>There would be selection on levels if folks who got the mailer were more likely to be of the type to apply to U of M anyway.</a:t>
                </a:r>
              </a:p>
              <a:p>
                <a:r>
                  <a:rPr lang="en-US" dirty="0">
                    <a:solidFill>
                      <a:schemeClr val="accent1"/>
                    </a:solidFill>
                  </a:rPr>
                  <a:t>What does “Selection on treatment” mean in this context?</a:t>
                </a:r>
              </a:p>
              <a:p>
                <a:pPr lvl="1"/>
                <a:r>
                  <a:rPr lang="en-US" dirty="0">
                    <a:solidFill>
                      <a:schemeClr val="accent2"/>
                    </a:solidFill>
                  </a:rPr>
                  <a:t>There would be selection on treatment if folks who got the mailer were more likely to be the type who responds to mailers.</a:t>
                </a:r>
              </a:p>
              <a:p>
                <a:r>
                  <a:rPr lang="en-US" dirty="0">
                    <a:solidFill>
                      <a:schemeClr val="accent1"/>
                    </a:solidFill>
                  </a:rPr>
                  <a:t>Are we worried about either?</a:t>
                </a:r>
              </a:p>
              <a:p>
                <a:pPr lvl="1"/>
                <a:r>
                  <a:rPr lang="en-US" dirty="0">
                    <a:solidFill>
                      <a:schemeClr val="accent2"/>
                    </a:solidFill>
                  </a:rPr>
                  <a:t>Not really!  It was random!  (And as a sanity-check, all of the things we can observe looked pretty evenly split).</a:t>
                </a:r>
              </a:p>
            </p:txBody>
          </p:sp>
        </mc:Choice>
        <mc:Fallback xmlns="">
          <p:sp>
            <p:nvSpPr>
              <p:cNvPr id="3" name="Content Placeholder 2">
                <a:extLst>
                  <a:ext uri="{FF2B5EF4-FFF2-40B4-BE49-F238E27FC236}">
                    <a16:creationId xmlns:a16="http://schemas.microsoft.com/office/drawing/2014/main" id="{497AA7B7-C5B0-87CC-1110-D4B21D2B554E}"/>
                  </a:ext>
                </a:extLst>
              </p:cNvPr>
              <p:cNvSpPr>
                <a:spLocks noGrp="1" noRot="1" noChangeAspect="1" noMove="1" noResize="1" noEditPoints="1" noAdjustHandles="1" noChangeArrowheads="1" noChangeShapeType="1" noTextEdit="1"/>
              </p:cNvSpPr>
              <p:nvPr>
                <p:ph idx="1"/>
              </p:nvPr>
            </p:nvSpPr>
            <p:spPr>
              <a:xfrm>
                <a:off x="838200" y="1577651"/>
                <a:ext cx="10515600" cy="5032375"/>
              </a:xfrm>
              <a:blipFill>
                <a:blip r:embed="rId2"/>
                <a:stretch>
                  <a:fillRect l="-1086" t="-2771"/>
                </a:stretch>
              </a:blipFill>
            </p:spPr>
            <p:txBody>
              <a:bodyPr/>
              <a:lstStyle/>
              <a:p>
                <a:r>
                  <a:rPr lang="en-US">
                    <a:noFill/>
                  </a:rPr>
                  <a:t> </a:t>
                </a:r>
              </a:p>
            </p:txBody>
          </p:sp>
        </mc:Fallback>
      </mc:AlternateContent>
      <p:pic>
        <p:nvPicPr>
          <p:cNvPr id="4" name="Content Placeholder 4">
            <a:extLst>
              <a:ext uri="{FF2B5EF4-FFF2-40B4-BE49-F238E27FC236}">
                <a16:creationId xmlns:a16="http://schemas.microsoft.com/office/drawing/2014/main" id="{2973DDA4-2C9B-346F-1E07-7B30EBE198F0}"/>
              </a:ext>
            </a:extLst>
          </p:cNvPr>
          <p:cNvPicPr>
            <a:picLocks noChangeAspect="1"/>
          </p:cNvPicPr>
          <p:nvPr/>
        </p:nvPicPr>
        <p:blipFill>
          <a:blip r:embed="rId3"/>
          <a:stretch>
            <a:fillRect/>
          </a:stretch>
        </p:blipFill>
        <p:spPr>
          <a:xfrm>
            <a:off x="8829797" y="240683"/>
            <a:ext cx="3362203" cy="2394030"/>
          </a:xfrm>
          <a:prstGeom prst="rect">
            <a:avLst/>
          </a:prstGeom>
        </p:spPr>
      </p:pic>
    </p:spTree>
    <p:extLst>
      <p:ext uri="{BB962C8B-B14F-4D97-AF65-F5344CB8AC3E}">
        <p14:creationId xmlns:p14="http://schemas.microsoft.com/office/powerpoint/2010/main" val="332723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A039B-6D39-DF5D-1751-BCB47774D31D}"/>
              </a:ext>
            </a:extLst>
          </p:cNvPr>
          <p:cNvSpPr>
            <a:spLocks noGrp="1"/>
          </p:cNvSpPr>
          <p:nvPr>
            <p:ph type="title"/>
          </p:nvPr>
        </p:nvSpPr>
        <p:spPr/>
        <p:txBody>
          <a:bodyPr/>
          <a:lstStyle/>
          <a:p>
            <a:r>
              <a:rPr lang="en-US" dirty="0"/>
              <a:t>Back to effects of the program</a:t>
            </a:r>
          </a:p>
        </p:txBody>
      </p:sp>
      <p:sp>
        <p:nvSpPr>
          <p:cNvPr id="3" name="Content Placeholder 2">
            <a:extLst>
              <a:ext uri="{FF2B5EF4-FFF2-40B4-BE49-F238E27FC236}">
                <a16:creationId xmlns:a16="http://schemas.microsoft.com/office/drawing/2014/main" id="{415002AD-18F5-BDAF-26F1-D34D1F6F15E3}"/>
              </a:ext>
            </a:extLst>
          </p:cNvPr>
          <p:cNvSpPr>
            <a:spLocks noGrp="1"/>
          </p:cNvSpPr>
          <p:nvPr>
            <p:ph idx="1"/>
          </p:nvPr>
        </p:nvSpPr>
        <p:spPr>
          <a:xfrm>
            <a:off x="838200" y="1531157"/>
            <a:ext cx="10515600" cy="4351338"/>
          </a:xfrm>
        </p:spPr>
        <p:txBody>
          <a:bodyPr>
            <a:normAutofit/>
          </a:bodyPr>
          <a:lstStyle/>
          <a:p>
            <a:r>
              <a:rPr lang="en-US" sz="2400" dirty="0"/>
              <a:t>Recall that high-achieving low-income students are less likely to attend college.</a:t>
            </a:r>
          </a:p>
          <a:p>
            <a:r>
              <a:rPr lang="en-US" sz="2400" dirty="0"/>
              <a:t>What about after the intervention? </a:t>
            </a:r>
          </a:p>
        </p:txBody>
      </p:sp>
      <p:pic>
        <p:nvPicPr>
          <p:cNvPr id="4" name="Content Placeholder 4">
            <a:extLst>
              <a:ext uri="{FF2B5EF4-FFF2-40B4-BE49-F238E27FC236}">
                <a16:creationId xmlns:a16="http://schemas.microsoft.com/office/drawing/2014/main" id="{CBAC37F7-ED49-A9F3-A2DC-74594746B259}"/>
              </a:ext>
            </a:extLst>
          </p:cNvPr>
          <p:cNvPicPr>
            <a:picLocks noChangeAspect="1"/>
          </p:cNvPicPr>
          <p:nvPr/>
        </p:nvPicPr>
        <p:blipFill>
          <a:blip r:embed="rId2"/>
          <a:stretch>
            <a:fillRect/>
          </a:stretch>
        </p:blipFill>
        <p:spPr>
          <a:xfrm>
            <a:off x="171200" y="2856720"/>
            <a:ext cx="5863032" cy="3793269"/>
          </a:xfrm>
          <a:prstGeom prst="rect">
            <a:avLst/>
          </a:prstGeom>
        </p:spPr>
      </p:pic>
      <p:pic>
        <p:nvPicPr>
          <p:cNvPr id="5" name="Content Placeholder 4">
            <a:extLst>
              <a:ext uri="{FF2B5EF4-FFF2-40B4-BE49-F238E27FC236}">
                <a16:creationId xmlns:a16="http://schemas.microsoft.com/office/drawing/2014/main" id="{B44D86FE-0474-9B45-34AB-AF95A0701ABD}"/>
              </a:ext>
            </a:extLst>
          </p:cNvPr>
          <p:cNvPicPr>
            <a:picLocks noChangeAspect="1"/>
          </p:cNvPicPr>
          <p:nvPr/>
        </p:nvPicPr>
        <p:blipFill>
          <a:blip r:embed="rId3"/>
          <a:stretch>
            <a:fillRect/>
          </a:stretch>
        </p:blipFill>
        <p:spPr>
          <a:xfrm>
            <a:off x="5844617" y="2335029"/>
            <a:ext cx="5509183" cy="4522971"/>
          </a:xfrm>
          <a:prstGeom prst="rect">
            <a:avLst/>
          </a:prstGeom>
        </p:spPr>
      </p:pic>
      <p:grpSp>
        <p:nvGrpSpPr>
          <p:cNvPr id="9" name="Group 8">
            <a:extLst>
              <a:ext uri="{FF2B5EF4-FFF2-40B4-BE49-F238E27FC236}">
                <a16:creationId xmlns:a16="http://schemas.microsoft.com/office/drawing/2014/main" id="{7A6FB818-CFB9-B133-13BD-CFC756743A2F}"/>
              </a:ext>
            </a:extLst>
          </p:cNvPr>
          <p:cNvGrpSpPr/>
          <p:nvPr/>
        </p:nvGrpSpPr>
        <p:grpSpPr>
          <a:xfrm>
            <a:off x="9825925" y="3103536"/>
            <a:ext cx="2307354" cy="2031325"/>
            <a:chOff x="9825925" y="3103536"/>
            <a:chExt cx="2307354" cy="2031325"/>
          </a:xfrm>
        </p:grpSpPr>
        <p:sp>
          <p:nvSpPr>
            <p:cNvPr id="6" name="TextBox 5">
              <a:extLst>
                <a:ext uri="{FF2B5EF4-FFF2-40B4-BE49-F238E27FC236}">
                  <a16:creationId xmlns:a16="http://schemas.microsoft.com/office/drawing/2014/main" id="{F57E6A35-C256-84D0-82BB-D4A31FB060F6}"/>
                </a:ext>
              </a:extLst>
            </p:cNvPr>
            <p:cNvSpPr txBox="1"/>
            <p:nvPr/>
          </p:nvSpPr>
          <p:spPr>
            <a:xfrm>
              <a:off x="9948018" y="3103536"/>
              <a:ext cx="2185261" cy="2031325"/>
            </a:xfrm>
            <a:prstGeom prst="rect">
              <a:avLst/>
            </a:prstGeom>
            <a:noFill/>
          </p:spPr>
          <p:txBody>
            <a:bodyPr wrap="square" rtlCol="0">
              <a:spAutoFit/>
            </a:bodyPr>
            <a:lstStyle/>
            <a:p>
              <a:pPr algn="r"/>
              <a:r>
                <a:rPr lang="en-US" dirty="0">
                  <a:solidFill>
                    <a:schemeClr val="accent2"/>
                  </a:solidFill>
                </a:rPr>
                <a:t>Low-income students who got the mailer are</a:t>
              </a:r>
              <a:r>
                <a:rPr lang="en-US" b="1" dirty="0">
                  <a:solidFill>
                    <a:schemeClr val="accent2"/>
                  </a:solidFill>
                </a:rPr>
                <a:t> more </a:t>
              </a:r>
              <a:r>
                <a:rPr lang="en-US" dirty="0">
                  <a:solidFill>
                    <a:schemeClr val="accent2"/>
                  </a:solidFill>
                </a:rPr>
                <a:t>likely to attend selective schools than non-low-income students!</a:t>
              </a:r>
            </a:p>
          </p:txBody>
        </p:sp>
        <p:cxnSp>
          <p:nvCxnSpPr>
            <p:cNvPr id="8" name="Straight Arrow Connector 7">
              <a:extLst>
                <a:ext uri="{FF2B5EF4-FFF2-40B4-BE49-F238E27FC236}">
                  <a16:creationId xmlns:a16="http://schemas.microsoft.com/office/drawing/2014/main" id="{8D619E56-83B2-6471-F3FB-C29964757CA2}"/>
                </a:ext>
              </a:extLst>
            </p:cNvPr>
            <p:cNvCxnSpPr/>
            <p:nvPr/>
          </p:nvCxnSpPr>
          <p:spPr>
            <a:xfrm flipH="1">
              <a:off x="9825925" y="4091553"/>
              <a:ext cx="573438" cy="8369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39342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47A7-35F5-A34F-A500-4713404FE51C}"/>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BA7C80B-D52F-6070-8B8A-C5B8A074253D}"/>
              </a:ext>
            </a:extLst>
          </p:cNvPr>
          <p:cNvSpPr>
            <a:spLocks noGrp="1"/>
          </p:cNvSpPr>
          <p:nvPr>
            <p:ph idx="1"/>
          </p:nvPr>
        </p:nvSpPr>
        <p:spPr/>
        <p:txBody>
          <a:bodyPr/>
          <a:lstStyle/>
          <a:p>
            <a:r>
              <a:rPr lang="en-US" dirty="0"/>
              <a:t>A closer look at causal inference in the “manipulation-based” sense.</a:t>
            </a:r>
          </a:p>
          <a:p>
            <a:pPr lvl="1"/>
            <a:r>
              <a:rPr lang="en-US" dirty="0">
                <a:solidFill>
                  <a:schemeClr val="accent1"/>
                </a:solidFill>
              </a:rPr>
              <a:t>More notation!  Yay!</a:t>
            </a:r>
          </a:p>
          <a:p>
            <a:r>
              <a:rPr lang="en-US" dirty="0"/>
              <a:t>This will motivate/formalize why randomized control trials (RCTs) can help establish causality.</a:t>
            </a:r>
          </a:p>
          <a:p>
            <a:r>
              <a:rPr lang="en-US" dirty="0"/>
              <a:t>It will also motivate what we should do when we can’t do an RCT.</a:t>
            </a:r>
          </a:p>
          <a:p>
            <a:pPr marL="0" indent="0">
              <a:buNone/>
            </a:pPr>
            <a:endParaRPr lang="en-US" dirty="0"/>
          </a:p>
        </p:txBody>
      </p:sp>
    </p:spTree>
    <p:extLst>
      <p:ext uri="{BB962C8B-B14F-4D97-AF65-F5344CB8AC3E}">
        <p14:creationId xmlns:p14="http://schemas.microsoft.com/office/powerpoint/2010/main" val="378600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47A1-5BE0-5489-9779-72FFF9E2C46D}"/>
              </a:ext>
            </a:extLst>
          </p:cNvPr>
          <p:cNvSpPr>
            <a:spLocks noGrp="1"/>
          </p:cNvSpPr>
          <p:nvPr>
            <p:ph type="title"/>
          </p:nvPr>
        </p:nvSpPr>
        <p:spPr/>
        <p:txBody>
          <a:bodyPr/>
          <a:lstStyle/>
          <a:p>
            <a:r>
              <a:rPr lang="en-US" dirty="0"/>
              <a:t>What about returns to college?</a:t>
            </a:r>
          </a:p>
        </p:txBody>
      </p:sp>
      <p:sp>
        <p:nvSpPr>
          <p:cNvPr id="3" name="Content Placeholder 2">
            <a:extLst>
              <a:ext uri="{FF2B5EF4-FFF2-40B4-BE49-F238E27FC236}">
                <a16:creationId xmlns:a16="http://schemas.microsoft.com/office/drawing/2014/main" id="{F08C6FB8-8B93-8C78-C66C-114A0D417931}"/>
              </a:ext>
            </a:extLst>
          </p:cNvPr>
          <p:cNvSpPr>
            <a:spLocks noGrp="1"/>
          </p:cNvSpPr>
          <p:nvPr>
            <p:ph idx="1"/>
          </p:nvPr>
        </p:nvSpPr>
        <p:spPr/>
        <p:txBody>
          <a:bodyPr/>
          <a:lstStyle/>
          <a:p>
            <a:r>
              <a:rPr lang="en-US" b="1" dirty="0"/>
              <a:t>Selection on treatment: </a:t>
            </a:r>
            <a:r>
              <a:rPr lang="en-US" dirty="0"/>
              <a:t>Students who choose to go to college are those who will get more out of it.</a:t>
            </a:r>
          </a:p>
          <a:p>
            <a:r>
              <a:rPr lang="en-US" b="1" dirty="0"/>
              <a:t>Selection on levels: </a:t>
            </a:r>
            <a:r>
              <a:rPr lang="en-US" dirty="0"/>
              <a:t>Students who choose to go to college are those who would make a lot of money anyway.</a:t>
            </a:r>
          </a:p>
          <a:p>
            <a:endParaRPr lang="en-US" dirty="0"/>
          </a:p>
          <a:p>
            <a:r>
              <a:rPr lang="en-US" dirty="0">
                <a:solidFill>
                  <a:schemeClr val="accent1"/>
                </a:solidFill>
              </a:rPr>
              <a:t>Discuss: </a:t>
            </a:r>
          </a:p>
          <a:p>
            <a:pPr lvl="1"/>
            <a:r>
              <a:rPr lang="en-US" dirty="0">
                <a:solidFill>
                  <a:schemeClr val="accent1"/>
                </a:solidFill>
              </a:rPr>
              <a:t>Does the previous RCT change your mind about whether or not these are important effects?</a:t>
            </a:r>
          </a:p>
          <a:p>
            <a:pPr lvl="1"/>
            <a:r>
              <a:rPr lang="en-US" dirty="0">
                <a:solidFill>
                  <a:schemeClr val="accent1"/>
                </a:solidFill>
              </a:rPr>
              <a:t>Are there follow-up questions you’d like to ask?</a:t>
            </a:r>
          </a:p>
        </p:txBody>
      </p:sp>
    </p:spTree>
    <p:extLst>
      <p:ext uri="{BB962C8B-B14F-4D97-AF65-F5344CB8AC3E}">
        <p14:creationId xmlns:p14="http://schemas.microsoft.com/office/powerpoint/2010/main" val="26292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BD35-9FAE-85F7-7349-7E0DF202B6A3}"/>
              </a:ext>
            </a:extLst>
          </p:cNvPr>
          <p:cNvSpPr>
            <a:spLocks noGrp="1"/>
          </p:cNvSpPr>
          <p:nvPr>
            <p:ph type="title"/>
          </p:nvPr>
        </p:nvSpPr>
        <p:spPr/>
        <p:txBody>
          <a:bodyPr/>
          <a:lstStyle/>
          <a:p>
            <a:r>
              <a:rPr lang="en-US" dirty="0"/>
              <a:t>What about returns to college?</a:t>
            </a:r>
          </a:p>
        </p:txBody>
      </p:sp>
      <p:sp>
        <p:nvSpPr>
          <p:cNvPr id="3" name="Content Placeholder 2">
            <a:extLst>
              <a:ext uri="{FF2B5EF4-FFF2-40B4-BE49-F238E27FC236}">
                <a16:creationId xmlns:a16="http://schemas.microsoft.com/office/drawing/2014/main" id="{0290C966-678D-2110-151F-502C81F2A43F}"/>
              </a:ext>
            </a:extLst>
          </p:cNvPr>
          <p:cNvSpPr>
            <a:spLocks noGrp="1"/>
          </p:cNvSpPr>
          <p:nvPr>
            <p:ph idx="1"/>
          </p:nvPr>
        </p:nvSpPr>
        <p:spPr>
          <a:xfrm>
            <a:off x="838200" y="1825625"/>
            <a:ext cx="10515600" cy="4667250"/>
          </a:xfrm>
        </p:spPr>
        <p:txBody>
          <a:bodyPr>
            <a:normAutofit/>
          </a:bodyPr>
          <a:lstStyle/>
          <a:p>
            <a:r>
              <a:rPr lang="en-US" b="1" dirty="0"/>
              <a:t>Selection on treatment: </a:t>
            </a:r>
            <a:r>
              <a:rPr lang="en-US" dirty="0"/>
              <a:t>Students who choose to go to college (without intervention) are those who will get more out of it.</a:t>
            </a:r>
          </a:p>
          <a:p>
            <a:pPr lvl="1"/>
            <a:r>
              <a:rPr lang="en-US" dirty="0">
                <a:solidFill>
                  <a:schemeClr val="accent1"/>
                </a:solidFill>
              </a:rPr>
              <a:t>This experiment shows that the reason many Michigan students don’t go to college is lack of information about cost, not an anticipation of getting less out of it.</a:t>
            </a:r>
          </a:p>
          <a:p>
            <a:pPr lvl="1"/>
            <a:r>
              <a:rPr lang="en-US" dirty="0">
                <a:solidFill>
                  <a:schemeClr val="accent1"/>
                </a:solidFill>
              </a:rPr>
              <a:t>This suggests that selection on treatment might not be as big a deal.</a:t>
            </a:r>
          </a:p>
          <a:p>
            <a:pPr lvl="1"/>
            <a:endParaRPr lang="en-US" dirty="0"/>
          </a:p>
          <a:p>
            <a:r>
              <a:rPr lang="en-US" b="1" dirty="0"/>
              <a:t>Selection on levels</a:t>
            </a:r>
            <a:r>
              <a:rPr lang="en-US" dirty="0"/>
              <a:t>, and follow-up questions.</a:t>
            </a:r>
          </a:p>
          <a:p>
            <a:pPr lvl="1"/>
            <a:r>
              <a:rPr lang="en-US" dirty="0">
                <a:solidFill>
                  <a:schemeClr val="accent1"/>
                </a:solidFill>
              </a:rPr>
              <a:t>This study gives us a way to randomize who goes to college and who doesn’t!</a:t>
            </a:r>
          </a:p>
          <a:p>
            <a:pPr lvl="1"/>
            <a:r>
              <a:rPr lang="en-US" dirty="0">
                <a:solidFill>
                  <a:schemeClr val="accent1"/>
                </a:solidFill>
              </a:rPr>
              <a:t>Maybe we could use that as an RCT to study selection on levels?</a:t>
            </a:r>
          </a:p>
          <a:p>
            <a:pPr lvl="2"/>
            <a:r>
              <a:rPr lang="en-US" dirty="0">
                <a:solidFill>
                  <a:schemeClr val="accent1"/>
                </a:solidFill>
              </a:rPr>
              <a:t>Not enough time has passed – probably that paper will be written in 5-10 years!</a:t>
            </a:r>
          </a:p>
        </p:txBody>
      </p:sp>
    </p:spTree>
    <p:extLst>
      <p:ext uri="{BB962C8B-B14F-4D97-AF65-F5344CB8AC3E}">
        <p14:creationId xmlns:p14="http://schemas.microsoft.com/office/powerpoint/2010/main" val="207827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CFF6-2712-10F9-E911-7A64249AA772}"/>
              </a:ext>
            </a:extLst>
          </p:cNvPr>
          <p:cNvSpPr>
            <a:spLocks noGrp="1"/>
          </p:cNvSpPr>
          <p:nvPr>
            <p:ph type="title"/>
          </p:nvPr>
        </p:nvSpPr>
        <p:spPr/>
        <p:txBody>
          <a:bodyPr>
            <a:normAutofit/>
          </a:bodyPr>
          <a:lstStyle/>
          <a:p>
            <a:r>
              <a:rPr lang="en-US" dirty="0"/>
              <a:t>Possible reasons</a:t>
            </a:r>
            <a:br>
              <a:rPr lang="en-US" dirty="0"/>
            </a:br>
            <a:r>
              <a:rPr lang="en-US" sz="2400" dirty="0"/>
              <a:t>low income students are less like to attend college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290847-E4C6-55E2-1EDE-DA559539E243}"/>
                  </a:ext>
                </a:extLst>
              </p:cNvPr>
              <p:cNvSpPr>
                <a:spLocks noGrp="1"/>
              </p:cNvSpPr>
              <p:nvPr>
                <p:ph idx="1"/>
              </p:nvPr>
            </p:nvSpPr>
            <p:spPr/>
            <p:txBody>
              <a:bodyPr/>
              <a:lstStyle/>
              <a:p>
                <a:r>
                  <a:rPr lang="en-US" b="1" dirty="0"/>
                  <a:t>Selection on treatment: </a:t>
                </a:r>
                <a:r>
                  <a:rPr lang="en-US" dirty="0"/>
                  <a:t>Low-income students perceive there to be lower returns to college for them.  </a:t>
                </a:r>
              </a:p>
              <a:p>
                <a:pPr lvl="1"/>
                <a:r>
                  <a:rPr lang="en-US" dirty="0"/>
                  <a:t>That is, their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r>
                  <a:rPr lang="en-US" dirty="0"/>
                  <a:t> is smaller</a:t>
                </a:r>
              </a:p>
              <a:p>
                <a:pPr lvl="1"/>
                <a:endParaRPr lang="en-US" dirty="0"/>
              </a:p>
              <a:p>
                <a:r>
                  <a:rPr lang="en-US" b="1" dirty="0"/>
                  <a:t>Lack of information: </a:t>
                </a:r>
                <a:r>
                  <a:rPr lang="en-US" dirty="0"/>
                  <a:t>Even though these students would be eligible for financial aid, they don’t realize that.</a:t>
                </a:r>
              </a:p>
            </p:txBody>
          </p:sp>
        </mc:Choice>
        <mc:Fallback xmlns="">
          <p:sp>
            <p:nvSpPr>
              <p:cNvPr id="3" name="Content Placeholder 2">
                <a:extLst>
                  <a:ext uri="{FF2B5EF4-FFF2-40B4-BE49-F238E27FC236}">
                    <a16:creationId xmlns:a16="http://schemas.microsoft.com/office/drawing/2014/main" id="{75290847-E4C6-55E2-1EDE-DA559539E243}"/>
                  </a:ext>
                </a:extLst>
              </p:cNvPr>
              <p:cNvSpPr>
                <a:spLocks noGrp="1" noRot="1" noChangeAspect="1" noMove="1" noResize="1" noEditPoints="1" noAdjustHandles="1" noChangeArrowheads="1" noChangeShapeType="1" noTextEdit="1"/>
              </p:cNvSpPr>
              <p:nvPr>
                <p:ph idx="1"/>
              </p:nvPr>
            </p:nvSpPr>
            <p:spPr>
              <a:blipFill>
                <a:blip r:embed="rId2"/>
                <a:stretch>
                  <a:fillRect l="-1086" t="-2326" r="-16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CD1B9F-55F1-905A-23C0-1366328BCF8B}"/>
              </a:ext>
            </a:extLst>
          </p:cNvPr>
          <p:cNvSpPr txBox="1"/>
          <p:nvPr/>
        </p:nvSpPr>
        <p:spPr>
          <a:xfrm rot="470681">
            <a:off x="8059529" y="272110"/>
            <a:ext cx="4069597" cy="1200329"/>
          </a:xfrm>
          <a:prstGeom prst="rect">
            <a:avLst/>
          </a:prstGeom>
          <a:solidFill>
            <a:schemeClr val="accent2">
              <a:lumMod val="20000"/>
              <a:lumOff val="80000"/>
            </a:schemeClr>
          </a:solidFill>
          <a:ln>
            <a:solidFill>
              <a:schemeClr val="accent2"/>
            </a:solidFill>
          </a:ln>
        </p:spPr>
        <p:txBody>
          <a:bodyPr wrap="square" rtlCol="0">
            <a:spAutoFit/>
          </a:bodyPr>
          <a:lstStyle/>
          <a:p>
            <a:pPr algn="ctr"/>
            <a:r>
              <a:rPr lang="en-US" sz="3600" dirty="0">
                <a:solidFill>
                  <a:schemeClr val="accent2"/>
                </a:solidFill>
              </a:rPr>
              <a:t>Remember this slide from before!</a:t>
            </a:r>
          </a:p>
        </p:txBody>
      </p:sp>
      <p:grpSp>
        <p:nvGrpSpPr>
          <p:cNvPr id="7" name="Group 6">
            <a:extLst>
              <a:ext uri="{FF2B5EF4-FFF2-40B4-BE49-F238E27FC236}">
                <a16:creationId xmlns:a16="http://schemas.microsoft.com/office/drawing/2014/main" id="{D16C1A14-B296-6CB9-FC9F-905A276F5230}"/>
              </a:ext>
            </a:extLst>
          </p:cNvPr>
          <p:cNvGrpSpPr/>
          <p:nvPr/>
        </p:nvGrpSpPr>
        <p:grpSpPr>
          <a:xfrm>
            <a:off x="156275" y="3497941"/>
            <a:ext cx="10413569" cy="2568856"/>
            <a:chOff x="156275" y="3497941"/>
            <a:chExt cx="10413569" cy="2568856"/>
          </a:xfrm>
        </p:grpSpPr>
        <p:sp>
          <p:nvSpPr>
            <p:cNvPr id="5" name="Up Arrow 4">
              <a:extLst>
                <a:ext uri="{FF2B5EF4-FFF2-40B4-BE49-F238E27FC236}">
                  <a16:creationId xmlns:a16="http://schemas.microsoft.com/office/drawing/2014/main" id="{8863530E-28E9-92D4-2A36-02559BEF7BEE}"/>
                </a:ext>
              </a:extLst>
            </p:cNvPr>
            <p:cNvSpPr/>
            <p:nvPr/>
          </p:nvSpPr>
          <p:spPr>
            <a:xfrm rot="5400000">
              <a:off x="245561" y="3408655"/>
              <a:ext cx="503353" cy="6819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30F750F-DBCF-827A-9B0C-D1DD7B083395}"/>
                </a:ext>
              </a:extLst>
            </p:cNvPr>
            <p:cNvSpPr txBox="1"/>
            <p:nvPr/>
          </p:nvSpPr>
          <p:spPr>
            <a:xfrm>
              <a:off x="1906292" y="4866468"/>
              <a:ext cx="8663552" cy="1200329"/>
            </a:xfrm>
            <a:prstGeom prst="rect">
              <a:avLst/>
            </a:prstGeom>
            <a:noFill/>
          </p:spPr>
          <p:txBody>
            <a:bodyPr wrap="square" rtlCol="0">
              <a:spAutoFit/>
            </a:bodyPr>
            <a:lstStyle/>
            <a:p>
              <a:pPr algn="ctr"/>
              <a:r>
                <a:rPr lang="en-US" sz="2400" dirty="0">
                  <a:solidFill>
                    <a:schemeClr val="accent1"/>
                  </a:solidFill>
                </a:rPr>
                <a:t>If you give students more information, low income students are just as likely to attend selective colleges.  So this suggests that selection on treatment isn’t a big concern (for this population of students).</a:t>
              </a:r>
            </a:p>
          </p:txBody>
        </p:sp>
      </p:grpSp>
    </p:spTree>
    <p:extLst>
      <p:ext uri="{BB962C8B-B14F-4D97-AF65-F5344CB8AC3E}">
        <p14:creationId xmlns:p14="http://schemas.microsoft.com/office/powerpoint/2010/main" val="26180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9AC98-337B-BB8D-7301-0099DAEAB3D7}"/>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4C1BA69B-00D0-36CB-96B9-3445576ADDF7}"/>
              </a:ext>
            </a:extLst>
          </p:cNvPr>
          <p:cNvSpPr>
            <a:spLocks noGrp="1"/>
          </p:cNvSpPr>
          <p:nvPr>
            <p:ph idx="1"/>
          </p:nvPr>
        </p:nvSpPr>
        <p:spPr>
          <a:xfrm>
            <a:off x="586998" y="1841123"/>
            <a:ext cx="11018003" cy="4351338"/>
          </a:xfrm>
        </p:spPr>
        <p:txBody>
          <a:bodyPr/>
          <a:lstStyle/>
          <a:p>
            <a:r>
              <a:rPr lang="en-US" dirty="0"/>
              <a:t>We wanted an RCT for estimating the average treatment effect of college.</a:t>
            </a:r>
          </a:p>
          <a:p>
            <a:r>
              <a:rPr lang="en-US" dirty="0"/>
              <a:t>We can’t directly randomize who goes to college.</a:t>
            </a:r>
          </a:p>
          <a:p>
            <a:r>
              <a:rPr lang="en-US" dirty="0"/>
              <a:t>But we </a:t>
            </a:r>
            <a:r>
              <a:rPr lang="en-US" i="1" dirty="0"/>
              <a:t>can</a:t>
            </a:r>
            <a:r>
              <a:rPr lang="en-US" dirty="0"/>
              <a:t> randomize who gets a mailer, affecting who goes to college.</a:t>
            </a:r>
          </a:p>
          <a:p>
            <a:r>
              <a:rPr lang="en-US" dirty="0"/>
              <a:t>Natural question: How did the treatment students do later in life, vs. the control students?</a:t>
            </a:r>
          </a:p>
          <a:p>
            <a:pPr lvl="1"/>
            <a:r>
              <a:rPr lang="en-US" dirty="0"/>
              <a:t>They are planning on writing this paper in 5 or 10 years</a:t>
            </a:r>
          </a:p>
        </p:txBody>
      </p:sp>
    </p:spTree>
    <p:extLst>
      <p:ext uri="{BB962C8B-B14F-4D97-AF65-F5344CB8AC3E}">
        <p14:creationId xmlns:p14="http://schemas.microsoft.com/office/powerpoint/2010/main" val="3745415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EA4E-C83C-D5C1-1F84-F87414BDA872}"/>
              </a:ext>
            </a:extLst>
          </p:cNvPr>
          <p:cNvSpPr>
            <a:spLocks noGrp="1"/>
          </p:cNvSpPr>
          <p:nvPr>
            <p:ph type="title"/>
          </p:nvPr>
        </p:nvSpPr>
        <p:spPr/>
        <p:txBody>
          <a:bodyPr/>
          <a:lstStyle/>
          <a:p>
            <a:r>
              <a:rPr lang="en-US" dirty="0"/>
              <a:t>Wrapping Up</a:t>
            </a:r>
          </a:p>
        </p:txBody>
      </p:sp>
      <p:sp>
        <p:nvSpPr>
          <p:cNvPr id="3" name="Text Placeholder 2">
            <a:extLst>
              <a:ext uri="{FF2B5EF4-FFF2-40B4-BE49-F238E27FC236}">
                <a16:creationId xmlns:a16="http://schemas.microsoft.com/office/drawing/2014/main" id="{1019180A-0F8E-297F-D1B7-55CFF66892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7284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131A-EEDB-7C0D-7A4A-FF335B482792}"/>
              </a:ext>
            </a:extLst>
          </p:cNvPr>
          <p:cNvSpPr>
            <a:spLocks noGrp="1"/>
          </p:cNvSpPr>
          <p:nvPr>
            <p:ph type="title"/>
          </p:nvPr>
        </p:nvSpPr>
        <p:spPr/>
        <p:txBody>
          <a:bodyPr/>
          <a:lstStyle/>
          <a:p>
            <a:r>
              <a:rPr lang="en-US" dirty="0"/>
              <a:t>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DF839A-A6F9-BA30-CA81-EB18F2F89B7C}"/>
                  </a:ext>
                </a:extLst>
              </p:cNvPr>
              <p:cNvSpPr>
                <a:spLocks noGrp="1"/>
              </p:cNvSpPr>
              <p:nvPr>
                <p:ph idx="1"/>
              </p:nvPr>
            </p:nvSpPr>
            <p:spPr/>
            <p:txBody>
              <a:bodyPr/>
              <a:lstStyle/>
              <a:p>
                <a:r>
                  <a:rPr lang="en-US" dirty="0"/>
                  <a:t>A bunch of notation!</a:t>
                </a:r>
              </a:p>
              <a:p>
                <a:pPr lvl="1"/>
                <a:r>
                  <a:rPr lang="en-US" dirty="0">
                    <a:solidFill>
                      <a:schemeClr val="accent1"/>
                    </a:solidFill>
                  </a:rPr>
                  <a:t>Average Treatment Affect =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𝔼</m:t>
                        </m:r>
                        <m:r>
                          <a:rPr lang="en-US" b="0" i="1" smtClean="0">
                            <a:solidFill>
                              <a:schemeClr val="accent1"/>
                            </a:solidFill>
                            <a:latin typeface="Cambria Math" panose="02040503050406030204" pitchFamily="18" charset="0"/>
                            <a:ea typeface="Cambria Math" panose="02040503050406030204" pitchFamily="18" charset="0"/>
                          </a:rPr>
                          <m:t>[</m:t>
                        </m:r>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1</m:t>
                        </m:r>
                      </m:sub>
                    </m:sSub>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0</m:t>
                        </m:r>
                      </m:sub>
                    </m:sSub>
                    <m:r>
                      <a:rPr lang="en-US" b="0" i="1" smtClean="0">
                        <a:solidFill>
                          <a:schemeClr val="accent1"/>
                        </a:solidFill>
                        <a:latin typeface="Cambria Math" panose="02040503050406030204" pitchFamily="18" charset="0"/>
                      </a:rPr>
                      <m:t>] </m:t>
                    </m:r>
                  </m:oMath>
                </a14:m>
                <a:endParaRPr lang="en-US" dirty="0">
                  <a:solidFill>
                    <a:schemeClr val="accent1"/>
                  </a:solidFill>
                </a:endParaRPr>
              </a:p>
              <a:p>
                <a:pPr lvl="1"/>
                <a:r>
                  <a:rPr lang="en-US" dirty="0">
                    <a:solidFill>
                      <a:schemeClr val="accent1"/>
                    </a:solidFill>
                  </a:rPr>
                  <a:t>This might not be the observational effect because of:</a:t>
                </a:r>
              </a:p>
              <a:p>
                <a:pPr lvl="2"/>
                <a:r>
                  <a:rPr lang="en-US" dirty="0">
                    <a:solidFill>
                      <a:schemeClr val="accent1"/>
                    </a:solidFill>
                  </a:rPr>
                  <a:t>Selection on treatment</a:t>
                </a:r>
              </a:p>
              <a:p>
                <a:pPr lvl="2"/>
                <a:r>
                  <a:rPr lang="en-US" dirty="0">
                    <a:solidFill>
                      <a:schemeClr val="accent1"/>
                    </a:solidFill>
                  </a:rPr>
                  <a:t>Selection on levels</a:t>
                </a:r>
              </a:p>
              <a:p>
                <a:r>
                  <a:rPr lang="en-US" dirty="0"/>
                  <a:t>In an RCT, the ATE is the same as the observational effect!</a:t>
                </a:r>
              </a:p>
              <a:p>
                <a:r>
                  <a:rPr lang="en-US" dirty="0"/>
                  <a:t>But there are some caveats:</a:t>
                </a:r>
              </a:p>
              <a:p>
                <a:pPr lvl="1"/>
                <a:r>
                  <a:rPr lang="en-US" dirty="0">
                    <a:solidFill>
                      <a:schemeClr val="accent1"/>
                    </a:solidFill>
                  </a:rPr>
                  <a:t>Need a big and representative sample</a:t>
                </a:r>
              </a:p>
              <a:p>
                <a:pPr lvl="1"/>
                <a:r>
                  <a:rPr lang="en-US" dirty="0">
                    <a:solidFill>
                      <a:schemeClr val="accent1"/>
                    </a:solidFill>
                  </a:rPr>
                  <a:t>What happens if the experiment doesn’t change everyone’s behavior?</a:t>
                </a:r>
              </a:p>
            </p:txBody>
          </p:sp>
        </mc:Choice>
        <mc:Fallback xmlns="">
          <p:sp>
            <p:nvSpPr>
              <p:cNvPr id="3" name="Content Placeholder 2">
                <a:extLst>
                  <a:ext uri="{FF2B5EF4-FFF2-40B4-BE49-F238E27FC236}">
                    <a16:creationId xmlns:a16="http://schemas.microsoft.com/office/drawing/2014/main" id="{B7DF839A-A6F9-BA30-CA81-EB18F2F89B7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15C10433-5EA4-BE80-D3AB-5F1D2AF87B2F}"/>
              </a:ext>
            </a:extLst>
          </p:cNvPr>
          <p:cNvGrpSpPr/>
          <p:nvPr/>
        </p:nvGrpSpPr>
        <p:grpSpPr>
          <a:xfrm>
            <a:off x="7337156" y="5026338"/>
            <a:ext cx="4265909" cy="1697151"/>
            <a:chOff x="7268706" y="5057334"/>
            <a:chExt cx="4265909" cy="1697151"/>
          </a:xfrm>
        </p:grpSpPr>
        <p:sp>
          <p:nvSpPr>
            <p:cNvPr id="4" name="Left Arrow 3">
              <a:extLst>
                <a:ext uri="{FF2B5EF4-FFF2-40B4-BE49-F238E27FC236}">
                  <a16:creationId xmlns:a16="http://schemas.microsoft.com/office/drawing/2014/main" id="{423CD4A8-760B-04BC-EE72-B549743BCFB3}"/>
                </a:ext>
              </a:extLst>
            </p:cNvPr>
            <p:cNvSpPr/>
            <p:nvPr/>
          </p:nvSpPr>
          <p:spPr>
            <a:xfrm>
              <a:off x="10346410" y="5057334"/>
              <a:ext cx="1007390" cy="619933"/>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A4736F4-2F8A-06D0-35AD-4F43CFA767ED}"/>
                </a:ext>
              </a:extLst>
            </p:cNvPr>
            <p:cNvSpPr txBox="1"/>
            <p:nvPr/>
          </p:nvSpPr>
          <p:spPr>
            <a:xfrm>
              <a:off x="7268706" y="5677267"/>
              <a:ext cx="4265909" cy="1077218"/>
            </a:xfrm>
            <a:prstGeom prst="rect">
              <a:avLst/>
            </a:prstGeom>
            <a:noFill/>
          </p:spPr>
          <p:txBody>
            <a:bodyPr wrap="square" rtlCol="0">
              <a:spAutoFit/>
            </a:bodyPr>
            <a:lstStyle/>
            <a:p>
              <a:pPr algn="r"/>
              <a:r>
                <a:rPr lang="en-US" sz="2800" b="1" dirty="0">
                  <a:solidFill>
                    <a:schemeClr val="accent2"/>
                  </a:solidFill>
                </a:rPr>
                <a:t>Next time!  </a:t>
              </a:r>
            </a:p>
            <a:p>
              <a:pPr algn="r"/>
              <a:r>
                <a:rPr lang="en-US" dirty="0">
                  <a:solidFill>
                    <a:schemeClr val="accent2"/>
                  </a:solidFill>
                </a:rPr>
                <a:t>(Note: the work we’ll talk about next time led to a recent Nobel prize in economics!)</a:t>
              </a:r>
            </a:p>
          </p:txBody>
        </p:sp>
      </p:grpSp>
    </p:spTree>
    <p:extLst>
      <p:ext uri="{BB962C8B-B14F-4D97-AF65-F5344CB8AC3E}">
        <p14:creationId xmlns:p14="http://schemas.microsoft.com/office/powerpoint/2010/main" val="301946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17BA-2FC1-FC38-5737-EA4A6C070D12}"/>
              </a:ext>
            </a:extLst>
          </p:cNvPr>
          <p:cNvSpPr>
            <a:spLocks noGrp="1"/>
          </p:cNvSpPr>
          <p:nvPr>
            <p:ph type="title"/>
          </p:nvPr>
        </p:nvSpPr>
        <p:spPr/>
        <p:txBody>
          <a:bodyPr/>
          <a:lstStyle/>
          <a:p>
            <a:r>
              <a:rPr lang="en-US" dirty="0"/>
              <a:t>Homework Assignment 2!</a:t>
            </a:r>
          </a:p>
        </p:txBody>
      </p:sp>
      <p:sp>
        <p:nvSpPr>
          <p:cNvPr id="3" name="Content Placeholder 2">
            <a:extLst>
              <a:ext uri="{FF2B5EF4-FFF2-40B4-BE49-F238E27FC236}">
                <a16:creationId xmlns:a16="http://schemas.microsoft.com/office/drawing/2014/main" id="{804F2D88-BB8F-8E68-0680-6A967C5ABA0D}"/>
              </a:ext>
            </a:extLst>
          </p:cNvPr>
          <p:cNvSpPr>
            <a:spLocks noGrp="1"/>
          </p:cNvSpPr>
          <p:nvPr>
            <p:ph idx="1"/>
          </p:nvPr>
        </p:nvSpPr>
        <p:spPr/>
        <p:txBody>
          <a:bodyPr/>
          <a:lstStyle/>
          <a:p>
            <a:r>
              <a:rPr lang="en-US" dirty="0"/>
              <a:t>Available now on Blackboard!</a:t>
            </a:r>
          </a:p>
          <a:p>
            <a:r>
              <a:rPr lang="en-US" dirty="0">
                <a:solidFill>
                  <a:schemeClr val="accent1"/>
                </a:solidFill>
              </a:rPr>
              <a:t>Part 1: Look at data from an RCT</a:t>
            </a:r>
          </a:p>
          <a:p>
            <a:r>
              <a:rPr lang="en-US" dirty="0">
                <a:solidFill>
                  <a:schemeClr val="accent1"/>
                </a:solidFill>
              </a:rPr>
              <a:t>Part 2: Compare that to observational data.  Can you replicate the RCT by trying to “condition” on characteristics that you think are relevant?</a:t>
            </a:r>
          </a:p>
        </p:txBody>
      </p:sp>
    </p:spTree>
    <p:extLst>
      <p:ext uri="{BB962C8B-B14F-4D97-AF65-F5344CB8AC3E}">
        <p14:creationId xmlns:p14="http://schemas.microsoft.com/office/powerpoint/2010/main" val="958962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AE17-A637-5C61-EEAB-0EE0126EFA68}"/>
              </a:ext>
            </a:extLst>
          </p:cNvPr>
          <p:cNvSpPr>
            <a:spLocks noGrp="1"/>
          </p:cNvSpPr>
          <p:nvPr>
            <p:ph type="title"/>
          </p:nvPr>
        </p:nvSpPr>
        <p:spPr/>
        <p:txBody>
          <a:bodyPr/>
          <a:lstStyle/>
          <a:p>
            <a:r>
              <a:rPr lang="en-US" dirty="0"/>
              <a:t>That’s all!</a:t>
            </a:r>
          </a:p>
        </p:txBody>
      </p:sp>
      <p:sp>
        <p:nvSpPr>
          <p:cNvPr id="3" name="Text Placeholder 2">
            <a:extLst>
              <a:ext uri="{FF2B5EF4-FFF2-40B4-BE49-F238E27FC236}">
                <a16:creationId xmlns:a16="http://schemas.microsoft.com/office/drawing/2014/main" id="{042AC528-BBCF-D604-BE87-123B086F4A4B}"/>
              </a:ext>
            </a:extLst>
          </p:cNvPr>
          <p:cNvSpPr>
            <a:spLocks noGrp="1"/>
          </p:cNvSpPr>
          <p:nvPr>
            <p:ph type="body" idx="1"/>
          </p:nvPr>
        </p:nvSpPr>
        <p:spPr/>
        <p:txBody>
          <a:bodyPr/>
          <a:lstStyle/>
          <a:p>
            <a:r>
              <a:rPr lang="en-US" dirty="0"/>
              <a:t>See </a:t>
            </a:r>
            <a:r>
              <a:rPr lang="en-US"/>
              <a:t>you next week!</a:t>
            </a:r>
          </a:p>
        </p:txBody>
      </p:sp>
    </p:spTree>
    <p:extLst>
      <p:ext uri="{BB962C8B-B14F-4D97-AF65-F5344CB8AC3E}">
        <p14:creationId xmlns:p14="http://schemas.microsoft.com/office/powerpoint/2010/main" val="1451615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CB43-EB1D-E91D-3CC6-3F54612E2B51}"/>
              </a:ext>
            </a:extLst>
          </p:cNvPr>
          <p:cNvSpPr>
            <a:spLocks noGrp="1"/>
          </p:cNvSpPr>
          <p:nvPr>
            <p:ph type="title"/>
          </p:nvPr>
        </p:nvSpPr>
        <p:spPr/>
        <p:txBody>
          <a:bodyPr/>
          <a:lstStyle/>
          <a:p>
            <a:r>
              <a:rPr lang="en-US" dirty="0"/>
              <a:t>Observational Comparison</a:t>
            </a:r>
            <a:br>
              <a:rPr lang="en-US" dirty="0"/>
            </a:br>
            <a:r>
              <a:rPr lang="en-US" sz="4000" i="1" dirty="0"/>
              <a:t>vs</a:t>
            </a:r>
            <a:br>
              <a:rPr lang="en-US" dirty="0"/>
            </a:br>
            <a:r>
              <a:rPr lang="en-US" dirty="0"/>
              <a:t>Average Treatment Effect</a:t>
            </a:r>
          </a:p>
        </p:txBody>
      </p:sp>
      <p:sp>
        <p:nvSpPr>
          <p:cNvPr id="3" name="Text Placeholder 2">
            <a:extLst>
              <a:ext uri="{FF2B5EF4-FFF2-40B4-BE49-F238E27FC236}">
                <a16:creationId xmlns:a16="http://schemas.microsoft.com/office/drawing/2014/main" id="{019B0042-2378-64B9-B97C-BC10806BD8F9}"/>
              </a:ext>
            </a:extLst>
          </p:cNvPr>
          <p:cNvSpPr>
            <a:spLocks noGrp="1"/>
          </p:cNvSpPr>
          <p:nvPr>
            <p:ph type="body" idx="1"/>
          </p:nvPr>
        </p:nvSpPr>
        <p:spPr/>
        <p:txBody>
          <a:bodyPr/>
          <a:lstStyle/>
          <a:p>
            <a:endParaRPr lang="en-US" dirty="0"/>
          </a:p>
        </p:txBody>
      </p:sp>
      <p:grpSp>
        <p:nvGrpSpPr>
          <p:cNvPr id="7" name="Group 6">
            <a:extLst>
              <a:ext uri="{FF2B5EF4-FFF2-40B4-BE49-F238E27FC236}">
                <a16:creationId xmlns:a16="http://schemas.microsoft.com/office/drawing/2014/main" id="{EC009521-38DD-4429-20C2-2AFDEE471243}"/>
              </a:ext>
            </a:extLst>
          </p:cNvPr>
          <p:cNvGrpSpPr/>
          <p:nvPr/>
        </p:nvGrpSpPr>
        <p:grpSpPr>
          <a:xfrm>
            <a:off x="7966129" y="681925"/>
            <a:ext cx="3564610" cy="1720312"/>
            <a:chOff x="7966129" y="681925"/>
            <a:chExt cx="3564610" cy="1720312"/>
          </a:xfrm>
        </p:grpSpPr>
        <p:sp>
          <p:nvSpPr>
            <p:cNvPr id="4" name="TextBox 3">
              <a:extLst>
                <a:ext uri="{FF2B5EF4-FFF2-40B4-BE49-F238E27FC236}">
                  <a16:creationId xmlns:a16="http://schemas.microsoft.com/office/drawing/2014/main" id="{DAB37435-F0E2-35DC-1EF2-AA720560E5E7}"/>
                </a:ext>
              </a:extLst>
            </p:cNvPr>
            <p:cNvSpPr txBox="1"/>
            <p:nvPr/>
          </p:nvSpPr>
          <p:spPr>
            <a:xfrm>
              <a:off x="7966129" y="681925"/>
              <a:ext cx="3564610" cy="830997"/>
            </a:xfrm>
            <a:prstGeom prst="rect">
              <a:avLst/>
            </a:prstGeom>
            <a:noFill/>
          </p:spPr>
          <p:txBody>
            <a:bodyPr wrap="square" rtlCol="0">
              <a:spAutoFit/>
            </a:bodyPr>
            <a:lstStyle/>
            <a:p>
              <a:r>
                <a:rPr lang="en-US" sz="2400" dirty="0">
                  <a:solidFill>
                    <a:schemeClr val="accent1"/>
                  </a:solidFill>
                </a:rPr>
                <a:t>What we observe from (observational) data</a:t>
              </a:r>
            </a:p>
          </p:txBody>
        </p:sp>
        <p:cxnSp>
          <p:nvCxnSpPr>
            <p:cNvPr id="6" name="Straight Arrow Connector 5">
              <a:extLst>
                <a:ext uri="{FF2B5EF4-FFF2-40B4-BE49-F238E27FC236}">
                  <a16:creationId xmlns:a16="http://schemas.microsoft.com/office/drawing/2014/main" id="{0AEFD6A5-2D2A-8363-5B77-A6171012EAC1}"/>
                </a:ext>
              </a:extLst>
            </p:cNvPr>
            <p:cNvCxnSpPr/>
            <p:nvPr/>
          </p:nvCxnSpPr>
          <p:spPr>
            <a:xfrm flipH="1">
              <a:off x="8198603" y="1534332"/>
              <a:ext cx="728421" cy="867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3098EB0-3516-A70F-0614-0B16EFA1D3C9}"/>
              </a:ext>
            </a:extLst>
          </p:cNvPr>
          <p:cNvGrpSpPr/>
          <p:nvPr/>
        </p:nvGrpSpPr>
        <p:grpSpPr>
          <a:xfrm>
            <a:off x="8198603" y="4468498"/>
            <a:ext cx="2619214" cy="1500187"/>
            <a:chOff x="7767234" y="12735"/>
            <a:chExt cx="2619214" cy="1500187"/>
          </a:xfrm>
        </p:grpSpPr>
        <p:sp>
          <p:nvSpPr>
            <p:cNvPr id="9" name="TextBox 8">
              <a:extLst>
                <a:ext uri="{FF2B5EF4-FFF2-40B4-BE49-F238E27FC236}">
                  <a16:creationId xmlns:a16="http://schemas.microsoft.com/office/drawing/2014/main" id="{D19CDD41-B380-C4FE-07C4-F83FE3B4831D}"/>
                </a:ext>
              </a:extLst>
            </p:cNvPr>
            <p:cNvSpPr txBox="1"/>
            <p:nvPr/>
          </p:nvSpPr>
          <p:spPr>
            <a:xfrm>
              <a:off x="7966129" y="681925"/>
              <a:ext cx="2420319" cy="830997"/>
            </a:xfrm>
            <a:prstGeom prst="rect">
              <a:avLst/>
            </a:prstGeom>
            <a:noFill/>
          </p:spPr>
          <p:txBody>
            <a:bodyPr wrap="square" rtlCol="0">
              <a:spAutoFit/>
            </a:bodyPr>
            <a:lstStyle/>
            <a:p>
              <a:r>
                <a:rPr lang="en-US" sz="2400" dirty="0">
                  <a:solidFill>
                    <a:schemeClr val="accent1"/>
                  </a:solidFill>
                </a:rPr>
                <a:t>What we actually want to measure</a:t>
              </a:r>
            </a:p>
          </p:txBody>
        </p:sp>
        <p:cxnSp>
          <p:nvCxnSpPr>
            <p:cNvPr id="10" name="Straight Arrow Connector 9">
              <a:extLst>
                <a:ext uri="{FF2B5EF4-FFF2-40B4-BE49-F238E27FC236}">
                  <a16:creationId xmlns:a16="http://schemas.microsoft.com/office/drawing/2014/main" id="{FBF335F1-233E-1022-CE07-7D6FEA38746C}"/>
                </a:ext>
              </a:extLst>
            </p:cNvPr>
            <p:cNvCxnSpPr>
              <a:cxnSpLocks/>
            </p:cNvCxnSpPr>
            <p:nvPr/>
          </p:nvCxnSpPr>
          <p:spPr>
            <a:xfrm flipH="1" flipV="1">
              <a:off x="7767234" y="12735"/>
              <a:ext cx="364210" cy="669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46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7BC6-A5E7-B40D-202C-004E476C3B91}"/>
              </a:ext>
            </a:extLst>
          </p:cNvPr>
          <p:cNvSpPr>
            <a:spLocks noGrp="1"/>
          </p:cNvSpPr>
          <p:nvPr>
            <p:ph type="title"/>
          </p:nvPr>
        </p:nvSpPr>
        <p:spPr/>
        <p:txBody>
          <a:bodyPr/>
          <a:lstStyle/>
          <a:p>
            <a:r>
              <a:rPr lang="en-US" dirty="0"/>
              <a:t>Fundamental problem of causal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BE9ED-BBDB-E1A7-71DF-A1C1271FFBCF}"/>
                  </a:ext>
                </a:extLst>
              </p:cNvPr>
              <p:cNvSpPr>
                <a:spLocks noGrp="1"/>
              </p:cNvSpPr>
              <p:nvPr>
                <p:ph idx="1"/>
              </p:nvPr>
            </p:nvSpPr>
            <p:spPr/>
            <p:txBody>
              <a:bodyPr/>
              <a:lstStyle/>
              <a:p>
                <a:r>
                  <a:rPr lang="en-US" dirty="0"/>
                  <a:t>We can’t know the counter-factual!</a:t>
                </a:r>
              </a:p>
              <a:p>
                <a:r>
                  <a:rPr lang="en-US" dirty="0"/>
                  <a:t>But we can give it a name anyway.  </a:t>
                </a:r>
              </a:p>
              <a:p>
                <a:pPr lvl="1"/>
                <a:r>
                  <a:rPr lang="en-US" dirty="0"/>
                  <a:t>Call the two outcomes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oMath>
                </a14:m>
                <a:r>
                  <a:rPr lang="en-US" dirty="0"/>
                  <a:t> (no college)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(yes college)</a:t>
                </a:r>
              </a:p>
              <a:p>
                <a:endParaRPr lang="en-US" dirty="0"/>
              </a:p>
            </p:txBody>
          </p:sp>
        </mc:Choice>
        <mc:Fallback xmlns="">
          <p:sp>
            <p:nvSpPr>
              <p:cNvPr id="3" name="Content Placeholder 2">
                <a:extLst>
                  <a:ext uri="{FF2B5EF4-FFF2-40B4-BE49-F238E27FC236}">
                    <a16:creationId xmlns:a16="http://schemas.microsoft.com/office/drawing/2014/main" id="{C84BE9ED-BBDB-E1A7-71DF-A1C1271FFBC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78C749F-1412-A080-CA50-835ACE7DEF22}"/>
              </a:ext>
            </a:extLst>
          </p:cNvPr>
          <p:cNvGrpSpPr/>
          <p:nvPr/>
        </p:nvGrpSpPr>
        <p:grpSpPr>
          <a:xfrm>
            <a:off x="1819304" y="3792990"/>
            <a:ext cx="9534496" cy="2825371"/>
            <a:chOff x="479918" y="4306219"/>
            <a:chExt cx="7396827" cy="2191912"/>
          </a:xfrm>
        </p:grpSpPr>
        <p:grpSp>
          <p:nvGrpSpPr>
            <p:cNvPr id="5" name="Group 4">
              <a:extLst>
                <a:ext uri="{FF2B5EF4-FFF2-40B4-BE49-F238E27FC236}">
                  <a16:creationId xmlns:a16="http://schemas.microsoft.com/office/drawing/2014/main" id="{CCEF7AD2-01C8-33AE-8E33-424B0D00883F}"/>
                </a:ext>
              </a:extLst>
            </p:cNvPr>
            <p:cNvGrpSpPr/>
            <p:nvPr/>
          </p:nvGrpSpPr>
          <p:grpSpPr>
            <a:xfrm>
              <a:off x="1338966" y="4664542"/>
              <a:ext cx="4587144" cy="1833589"/>
              <a:chOff x="1281129" y="4429252"/>
              <a:chExt cx="5145403" cy="2056738"/>
            </a:xfrm>
          </p:grpSpPr>
          <p:grpSp>
            <p:nvGrpSpPr>
              <p:cNvPr id="13" name="Group 12">
                <a:extLst>
                  <a:ext uri="{FF2B5EF4-FFF2-40B4-BE49-F238E27FC236}">
                    <a16:creationId xmlns:a16="http://schemas.microsoft.com/office/drawing/2014/main" id="{352E40C2-DF20-B174-D38E-540D55612756}"/>
                  </a:ext>
                </a:extLst>
              </p:cNvPr>
              <p:cNvGrpSpPr/>
              <p:nvPr/>
            </p:nvGrpSpPr>
            <p:grpSpPr>
              <a:xfrm>
                <a:off x="1281129" y="4429252"/>
                <a:ext cx="1969092" cy="2043834"/>
                <a:chOff x="5302983" y="3798506"/>
                <a:chExt cx="3011319" cy="3089883"/>
              </a:xfrm>
            </p:grpSpPr>
            <p:pic>
              <p:nvPicPr>
                <p:cNvPr id="19" name="Picture 18">
                  <a:extLst>
                    <a:ext uri="{FF2B5EF4-FFF2-40B4-BE49-F238E27FC236}">
                      <a16:creationId xmlns:a16="http://schemas.microsoft.com/office/drawing/2014/main" id="{A5B2DE2B-0662-7218-E326-FCE60C79EC9C}"/>
                    </a:ext>
                  </a:extLst>
                </p:cNvPr>
                <p:cNvPicPr>
                  <a:picLocks noChangeAspect="1"/>
                </p:cNvPicPr>
                <p:nvPr/>
              </p:nvPicPr>
              <p:blipFill>
                <a:blip r:embed="rId3"/>
                <a:stretch>
                  <a:fillRect/>
                </a:stretch>
              </p:blipFill>
              <p:spPr>
                <a:xfrm>
                  <a:off x="5983969" y="3798506"/>
                  <a:ext cx="1649346" cy="2474018"/>
                </a:xfrm>
                <a:prstGeom prst="rect">
                  <a:avLst/>
                </a:prstGeom>
              </p:spPr>
            </p:pic>
            <p:sp>
              <p:nvSpPr>
                <p:cNvPr id="20" name="TextBox 19">
                  <a:extLst>
                    <a:ext uri="{FF2B5EF4-FFF2-40B4-BE49-F238E27FC236}">
                      <a16:creationId xmlns:a16="http://schemas.microsoft.com/office/drawing/2014/main" id="{BEFEF591-08C0-FD50-CB6D-37C4BB532935}"/>
                    </a:ext>
                  </a:extLst>
                </p:cNvPr>
                <p:cNvSpPr txBox="1"/>
                <p:nvPr/>
              </p:nvSpPr>
              <p:spPr>
                <a:xfrm>
                  <a:off x="5302983" y="6038081"/>
                  <a:ext cx="3011319" cy="850308"/>
                </a:xfrm>
                <a:prstGeom prst="rect">
                  <a:avLst/>
                </a:prstGeom>
                <a:noFill/>
              </p:spPr>
              <p:txBody>
                <a:bodyPr wrap="square" rtlCol="0">
                  <a:spAutoFit/>
                </a:bodyPr>
                <a:lstStyle/>
                <a:p>
                  <a:pPr algn="ctr"/>
                  <a:r>
                    <a:rPr lang="en-US" dirty="0">
                      <a:solidFill>
                        <a:schemeClr val="accent1"/>
                      </a:solidFill>
                    </a:rPr>
                    <a:t>College-Abstaining Isaac</a:t>
                  </a:r>
                </a:p>
              </p:txBody>
            </p:sp>
          </p:grpSp>
          <p:grpSp>
            <p:nvGrpSpPr>
              <p:cNvPr id="14" name="Group 13">
                <a:extLst>
                  <a:ext uri="{FF2B5EF4-FFF2-40B4-BE49-F238E27FC236}">
                    <a16:creationId xmlns:a16="http://schemas.microsoft.com/office/drawing/2014/main" id="{C71E06C1-36A2-2813-F42A-4610E52A5D31}"/>
                  </a:ext>
                </a:extLst>
              </p:cNvPr>
              <p:cNvGrpSpPr/>
              <p:nvPr/>
            </p:nvGrpSpPr>
            <p:grpSpPr>
              <a:xfrm>
                <a:off x="4941695" y="4489056"/>
                <a:ext cx="1484837" cy="1996934"/>
                <a:chOff x="9629794" y="4648198"/>
                <a:chExt cx="1298491" cy="1996934"/>
              </a:xfrm>
            </p:grpSpPr>
            <p:pic>
              <p:nvPicPr>
                <p:cNvPr id="15" name="Picture 4" descr="Page 12 | Mortarboard Cap Images - Free Download on Freepik">
                  <a:extLst>
                    <a:ext uri="{FF2B5EF4-FFF2-40B4-BE49-F238E27FC236}">
                      <a16:creationId xmlns:a16="http://schemas.microsoft.com/office/drawing/2014/main" id="{56B3319D-E3C8-C88F-BB9E-292BC890F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4642" y="4648198"/>
                  <a:ext cx="437071" cy="43707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5E4B0EB-C129-7F0A-724D-1F1627403695}"/>
                    </a:ext>
                  </a:extLst>
                </p:cNvPr>
                <p:cNvGrpSpPr/>
                <p:nvPr/>
              </p:nvGrpSpPr>
              <p:grpSpPr>
                <a:xfrm>
                  <a:off x="9629794" y="4648199"/>
                  <a:ext cx="1298491" cy="1996933"/>
                  <a:chOff x="9512515" y="3798507"/>
                  <a:chExt cx="2034326" cy="2883776"/>
                </a:xfrm>
              </p:grpSpPr>
              <p:pic>
                <p:nvPicPr>
                  <p:cNvPr id="17" name="Picture 16">
                    <a:extLst>
                      <a:ext uri="{FF2B5EF4-FFF2-40B4-BE49-F238E27FC236}">
                        <a16:creationId xmlns:a16="http://schemas.microsoft.com/office/drawing/2014/main" id="{8B40CC99-A895-D227-8FEE-DA785DE06EAC}"/>
                      </a:ext>
                    </a:extLst>
                  </p:cNvPr>
                  <p:cNvPicPr>
                    <a:picLocks noChangeAspect="1"/>
                  </p:cNvPicPr>
                  <p:nvPr/>
                </p:nvPicPr>
                <p:blipFill>
                  <a:blip r:embed="rId3"/>
                  <a:stretch>
                    <a:fillRect/>
                  </a:stretch>
                </p:blipFill>
                <p:spPr>
                  <a:xfrm>
                    <a:off x="9836742" y="3798507"/>
                    <a:ext cx="1517904" cy="2276856"/>
                  </a:xfrm>
                  <a:prstGeom prst="rect">
                    <a:avLst/>
                  </a:prstGeom>
                </p:spPr>
              </p:pic>
              <p:sp>
                <p:nvSpPr>
                  <p:cNvPr id="18" name="TextBox 17">
                    <a:extLst>
                      <a:ext uri="{FF2B5EF4-FFF2-40B4-BE49-F238E27FC236}">
                        <a16:creationId xmlns:a16="http://schemas.microsoft.com/office/drawing/2014/main" id="{5E0A6DB3-B16B-FF29-B4CC-4872A3F359EC}"/>
                      </a:ext>
                    </a:extLst>
                  </p:cNvPr>
                  <p:cNvSpPr txBox="1"/>
                  <p:nvPr/>
                </p:nvSpPr>
                <p:spPr>
                  <a:xfrm>
                    <a:off x="9512515" y="5870055"/>
                    <a:ext cx="2034326" cy="812228"/>
                  </a:xfrm>
                  <a:prstGeom prst="rect">
                    <a:avLst/>
                  </a:prstGeom>
                  <a:noFill/>
                </p:spPr>
                <p:txBody>
                  <a:bodyPr wrap="square" rtlCol="0">
                    <a:spAutoFit/>
                  </a:bodyPr>
                  <a:lstStyle/>
                  <a:p>
                    <a:pPr algn="ctr"/>
                    <a:r>
                      <a:rPr lang="en-US" dirty="0">
                        <a:solidFill>
                          <a:schemeClr val="accent1"/>
                        </a:solidFill>
                      </a:rPr>
                      <a:t>College-Going Isaac</a:t>
                    </a:r>
                  </a:p>
                </p:txBody>
              </p:sp>
            </p:grpSp>
          </p:grpSp>
        </p:grpSp>
        <p:grpSp>
          <p:nvGrpSpPr>
            <p:cNvPr id="6" name="Group 5">
              <a:extLst>
                <a:ext uri="{FF2B5EF4-FFF2-40B4-BE49-F238E27FC236}">
                  <a16:creationId xmlns:a16="http://schemas.microsoft.com/office/drawing/2014/main" id="{CEAAB38B-97FD-988E-D145-E0CDC02FB985}"/>
                </a:ext>
              </a:extLst>
            </p:cNvPr>
            <p:cNvGrpSpPr/>
            <p:nvPr/>
          </p:nvGrpSpPr>
          <p:grpSpPr>
            <a:xfrm>
              <a:off x="479918" y="4306219"/>
              <a:ext cx="7396827" cy="1314007"/>
              <a:chOff x="410165" y="4169062"/>
              <a:chExt cx="8297027" cy="1473922"/>
            </a:xfrm>
          </p:grpSpPr>
          <p:grpSp>
            <p:nvGrpSpPr>
              <p:cNvPr id="7" name="Group 6">
                <a:extLst>
                  <a:ext uri="{FF2B5EF4-FFF2-40B4-BE49-F238E27FC236}">
                    <a16:creationId xmlns:a16="http://schemas.microsoft.com/office/drawing/2014/main" id="{5A5CEEE4-CACD-721C-D470-834CFB8A219E}"/>
                  </a:ext>
                </a:extLst>
              </p:cNvPr>
              <p:cNvGrpSpPr/>
              <p:nvPr/>
            </p:nvGrpSpPr>
            <p:grpSpPr>
              <a:xfrm>
                <a:off x="410165" y="4208666"/>
                <a:ext cx="2188029" cy="1434318"/>
                <a:chOff x="2626236" y="4100402"/>
                <a:chExt cx="2188029" cy="1434318"/>
              </a:xfrm>
            </p:grpSpPr>
            <p:pic>
              <p:nvPicPr>
                <p:cNvPr id="11" name="Picture 2" descr="Money Stack | Totally Accurate BattleGrounds Wiki | Fandom">
                  <a:extLst>
                    <a:ext uri="{FF2B5EF4-FFF2-40B4-BE49-F238E27FC236}">
                      <a16:creationId xmlns:a16="http://schemas.microsoft.com/office/drawing/2014/main" id="{4699B3EF-11B1-D7B6-DE06-44841C19A8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493" y="4100402"/>
                  <a:ext cx="923470" cy="9234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325C835-3E36-C708-0675-C7C4599892A4}"/>
                    </a:ext>
                  </a:extLst>
                </p:cNvPr>
                <p:cNvSpPr txBox="1"/>
                <p:nvPr/>
              </p:nvSpPr>
              <p:spPr>
                <a:xfrm>
                  <a:off x="2626236" y="4872128"/>
                  <a:ext cx="2188029" cy="662592"/>
                </a:xfrm>
                <a:prstGeom prst="rect">
                  <a:avLst/>
                </a:prstGeom>
                <a:noFill/>
              </p:spPr>
              <p:txBody>
                <a:bodyPr wrap="square" rtlCol="0">
                  <a:spAutoFit/>
                </a:bodyPr>
                <a:lstStyle/>
                <a:p>
                  <a:r>
                    <a:rPr lang="en-US" dirty="0">
                      <a:solidFill>
                        <a:schemeClr val="accent1"/>
                      </a:solidFill>
                    </a:rPr>
                    <a:t>Earnings: </a:t>
                  </a:r>
                  <a:r>
                    <a:rPr lang="en-US" sz="2400" b="1" dirty="0">
                      <a:solidFill>
                        <a:srgbClr val="FF0000"/>
                      </a:solidFill>
                    </a:rPr>
                    <a:t>???</a:t>
                  </a:r>
                </a:p>
              </p:txBody>
            </p:sp>
          </p:grpSp>
          <p:grpSp>
            <p:nvGrpSpPr>
              <p:cNvPr id="8" name="Group 7">
                <a:extLst>
                  <a:ext uri="{FF2B5EF4-FFF2-40B4-BE49-F238E27FC236}">
                    <a16:creationId xmlns:a16="http://schemas.microsoft.com/office/drawing/2014/main" id="{659AFE7E-ADE9-942F-418E-9791C8403328}"/>
                  </a:ext>
                </a:extLst>
              </p:cNvPr>
              <p:cNvGrpSpPr/>
              <p:nvPr/>
            </p:nvGrpSpPr>
            <p:grpSpPr>
              <a:xfrm>
                <a:off x="6519163" y="4169062"/>
                <a:ext cx="2188029" cy="1275300"/>
                <a:chOff x="3749394" y="4169062"/>
                <a:chExt cx="2188029" cy="1275300"/>
              </a:xfrm>
            </p:grpSpPr>
            <p:pic>
              <p:nvPicPr>
                <p:cNvPr id="9" name="Picture 2" descr="Money Stack | Totally Accurate BattleGrounds Wiki | Fandom">
                  <a:extLst>
                    <a:ext uri="{FF2B5EF4-FFF2-40B4-BE49-F238E27FC236}">
                      <a16:creationId xmlns:a16="http://schemas.microsoft.com/office/drawing/2014/main" id="{5A00ED2C-5DDE-5BE3-38D1-22C4E4CCA9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763" y="4169062"/>
                  <a:ext cx="923471" cy="923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37B68FF-56CD-B359-2543-46B4A7F3B626}"/>
                        </a:ext>
                      </a:extLst>
                    </p:cNvPr>
                    <p:cNvSpPr txBox="1"/>
                    <p:nvPr/>
                  </p:nvSpPr>
                  <p:spPr>
                    <a:xfrm>
                      <a:off x="3749394" y="4982697"/>
                      <a:ext cx="2188029" cy="461665"/>
                    </a:xfrm>
                    <a:prstGeom prst="rect">
                      <a:avLst/>
                    </a:prstGeom>
                    <a:noFill/>
                  </p:spPr>
                  <p:txBody>
                    <a:bodyPr wrap="square" rtlCol="0">
                      <a:spAutoFit/>
                    </a:bodyPr>
                    <a:lstStyle/>
                    <a:p>
                      <a:r>
                        <a:rPr lang="en-US" dirty="0">
                          <a:solidFill>
                            <a:schemeClr val="accent1"/>
                          </a:solidFill>
                        </a:rPr>
                        <a:t>Earnings: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𝑌</m:t>
                              </m:r>
                            </m:e>
                            <m:sub>
                              <m:r>
                                <a:rPr lang="en-US" sz="2400" b="0" i="1" smtClean="0">
                                  <a:solidFill>
                                    <a:schemeClr val="accent1"/>
                                  </a:solidFill>
                                  <a:latin typeface="Cambria Math" panose="02040503050406030204" pitchFamily="18" charset="0"/>
                                </a:rPr>
                                <m:t>1</m:t>
                              </m:r>
                            </m:sub>
                          </m:sSub>
                        </m:oMath>
                      </a14:m>
                      <a:endParaRPr lang="en-US" sz="2400" dirty="0">
                        <a:solidFill>
                          <a:schemeClr val="accent1"/>
                        </a:solidFill>
                      </a:endParaRPr>
                    </a:p>
                  </p:txBody>
                </p:sp>
              </mc:Choice>
              <mc:Fallback xmlns="">
                <p:sp>
                  <p:nvSpPr>
                    <p:cNvPr id="10" name="TextBox 9">
                      <a:extLst>
                        <a:ext uri="{FF2B5EF4-FFF2-40B4-BE49-F238E27FC236}">
                          <a16:creationId xmlns:a16="http://schemas.microsoft.com/office/drawing/2014/main" id="{937B68FF-56CD-B359-2543-46B4A7F3B626}"/>
                        </a:ext>
                      </a:extLst>
                    </p:cNvPr>
                    <p:cNvSpPr txBox="1">
                      <a:spLocks noRot="1" noChangeAspect="1" noMove="1" noResize="1" noEditPoints="1" noAdjustHandles="1" noChangeArrowheads="1" noChangeShapeType="1" noTextEdit="1"/>
                    </p:cNvSpPr>
                    <p:nvPr/>
                  </p:nvSpPr>
                  <p:spPr>
                    <a:xfrm>
                      <a:off x="3749394" y="4982697"/>
                      <a:ext cx="2188029" cy="461665"/>
                    </a:xfrm>
                    <a:prstGeom prst="rect">
                      <a:avLst/>
                    </a:prstGeom>
                    <a:blipFill>
                      <a:blip r:embed="rId6"/>
                      <a:stretch>
                        <a:fillRect l="-2010" b="-2326"/>
                      </a:stretch>
                    </a:blipFill>
                  </p:spPr>
                  <p:txBody>
                    <a:bodyPr/>
                    <a:lstStyle/>
                    <a:p>
                      <a:r>
                        <a:rPr lang="en-US">
                          <a:noFill/>
                        </a:rPr>
                        <a:t> </a:t>
                      </a:r>
                    </a:p>
                  </p:txBody>
                </p:sp>
              </mc:Fallback>
            </mc:AlternateContent>
          </p:grpSp>
        </p:grpSp>
      </p:grpSp>
    </p:spTree>
    <p:extLst>
      <p:ext uri="{BB962C8B-B14F-4D97-AF65-F5344CB8AC3E}">
        <p14:creationId xmlns:p14="http://schemas.microsoft.com/office/powerpoint/2010/main" val="282642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12406</TotalTime>
  <Words>5633</Words>
  <Application>Microsoft Macintosh PowerPoint</Application>
  <PresentationFormat>Widescreen</PresentationFormat>
  <Paragraphs>1020</Paragraphs>
  <Slides>77</Slides>
  <Notes>1</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Calibri Light</vt:lpstr>
      <vt:lpstr>Cambria Math</vt:lpstr>
      <vt:lpstr>Office Theme</vt:lpstr>
      <vt:lpstr>Randomized Control Trials and some notation!</vt:lpstr>
      <vt:lpstr>Agenda</vt:lpstr>
      <vt:lpstr>Recap</vt:lpstr>
      <vt:lpstr>Last time...</vt:lpstr>
      <vt:lpstr>Last time...</vt:lpstr>
      <vt:lpstr>Last time...</vt:lpstr>
      <vt:lpstr>Today</vt:lpstr>
      <vt:lpstr>Observational Comparison vs Average Treatment Effect</vt:lpstr>
      <vt:lpstr>Fundamental problem of causal inference</vt:lpstr>
      <vt:lpstr>Fundamental problem of causal inference</vt:lpstr>
      <vt:lpstr>Fundamental problem of causal inference</vt:lpstr>
      <vt:lpstr>Attempt to deal with the Fundamental Problem of Causal Inference Look at a larger population!</vt:lpstr>
      <vt:lpstr>Attempt to deal with the Fundamental Problem of Causal Inference Look at a larger population!</vt:lpstr>
      <vt:lpstr>Observational Comparison</vt:lpstr>
      <vt:lpstr>Observational Comparison</vt:lpstr>
      <vt:lpstr>Observational Comparison</vt:lpstr>
      <vt:lpstr>Issues with Observational Comparison</vt:lpstr>
      <vt:lpstr>Let’s think about this with notation! Yay notation!</vt:lpstr>
      <vt:lpstr>Let’s think about this with notation! Yay notation!</vt:lpstr>
      <vt:lpstr>Observational comparison vs. ATE</vt:lpstr>
      <vt:lpstr>Observational comparison vs. ATE</vt:lpstr>
      <vt:lpstr>Observational comparison vs. ATE ctd.</vt:lpstr>
      <vt:lpstr>Observational comparison vs. ATE ctd.</vt:lpstr>
      <vt:lpstr>Selection on Treatment</vt:lpstr>
      <vt:lpstr>Observational comparison vs. ATE ctd.</vt:lpstr>
      <vt:lpstr>Observational comparison vs. ATE ctd.</vt:lpstr>
      <vt:lpstr>Observational comparison vs. ATE ctd.</vt:lpstr>
      <vt:lpstr>Selection on Levels</vt:lpstr>
      <vt:lpstr>Observational comparison vs. ATE ctd.</vt:lpstr>
      <vt:lpstr>Observational comparison vs. ATE ctd.</vt:lpstr>
      <vt:lpstr>Observational comparison vs. ATE ctd.</vt:lpstr>
      <vt:lpstr>Quick recap so far</vt:lpstr>
      <vt:lpstr>Aside: do you think these are important? (For returns to college in particular?)</vt:lpstr>
      <vt:lpstr>Exercise: Practice with new notation/defs!</vt:lpstr>
      <vt:lpstr>Exercise Practice with new notation/defs!</vt:lpstr>
      <vt:lpstr>Voter Turnout Example</vt:lpstr>
      <vt:lpstr>Voter Turnout Example</vt:lpstr>
      <vt:lpstr>Voter Turnout Example</vt:lpstr>
      <vt:lpstr>Voter Turnout Example</vt:lpstr>
      <vt:lpstr>Quick recap so far</vt:lpstr>
      <vt:lpstr>So the question is...</vt:lpstr>
      <vt:lpstr>The Magic of RCTs</vt:lpstr>
      <vt:lpstr>Randomized Control Trials (RCTs)</vt:lpstr>
      <vt:lpstr>Aside: Confounding Variables</vt:lpstr>
      <vt:lpstr>What’s the relationship?</vt:lpstr>
      <vt:lpstr>What’s the relationship?</vt:lpstr>
      <vt:lpstr>Another take on the magic of RCTs</vt:lpstr>
      <vt:lpstr>End Aside</vt:lpstr>
      <vt:lpstr>Problem solved!  Run everything as an RCT!</vt:lpstr>
      <vt:lpstr>When we can’t do an RCT...</vt:lpstr>
      <vt:lpstr>A few caveats about RCTs</vt:lpstr>
      <vt:lpstr>Caveat(s)...</vt:lpstr>
      <vt:lpstr>Caveat 0: Everyone’s different!</vt:lpstr>
      <vt:lpstr>Caveat 1: Sample Size</vt:lpstr>
      <vt:lpstr>Caveat 2: What’s the population?</vt:lpstr>
      <vt:lpstr>Caveat 3: Interference/spillovers</vt:lpstr>
      <vt:lpstr>Example RCT</vt:lpstr>
      <vt:lpstr>When do people run RCTs?</vt:lpstr>
      <vt:lpstr>One example</vt:lpstr>
      <vt:lpstr>What can we say about returns to education? With an RCT?</vt:lpstr>
      <vt:lpstr>Background Low-income students are less likely to attend college</vt:lpstr>
      <vt:lpstr>Aside: financial aid for students in Michigan</vt:lpstr>
      <vt:lpstr>Possible reasons low income students are less like to attend college</vt:lpstr>
      <vt:lpstr>To figure it out... They did an RCT!</vt:lpstr>
      <vt:lpstr>Sanity-check!   Did the random sampling split up observable variables?</vt:lpstr>
      <vt:lpstr>Sanity-check!   Did the random sampling split up observable variables?</vt:lpstr>
      <vt:lpstr>The program is effective! (In getting this population of students to apply/be admitted to U of M)</vt:lpstr>
      <vt:lpstr>Aside: More practice with notation!</vt:lpstr>
      <vt:lpstr>Back to effects of the program</vt:lpstr>
      <vt:lpstr>What about returns to college?</vt:lpstr>
      <vt:lpstr>What about returns to college?</vt:lpstr>
      <vt:lpstr>Possible reasons low income students are less like to attend college</vt:lpstr>
      <vt:lpstr>Going forward...</vt:lpstr>
      <vt:lpstr>Wrapping Up</vt:lpstr>
      <vt:lpstr>Recap</vt:lpstr>
      <vt:lpstr>Homework Assignment 2!</vt:lpstr>
      <vt:lpstr>That’s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Randomized Control Trials and some more notation</dc:title>
  <dc:creator>Mary Katherine Wootters</dc:creator>
  <cp:lastModifiedBy>Mary Katherine Wootters</cp:lastModifiedBy>
  <cp:revision>26</cp:revision>
  <dcterms:created xsi:type="dcterms:W3CDTF">2023-09-15T07:06:34Z</dcterms:created>
  <dcterms:modified xsi:type="dcterms:W3CDTF">2023-10-10T10:16:16Z</dcterms:modified>
</cp:coreProperties>
</file>